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0" r:id="rId4"/>
    <p:sldId id="265" r:id="rId5"/>
    <p:sldId id="261" r:id="rId6"/>
    <p:sldId id="291" r:id="rId7"/>
    <p:sldId id="266" r:id="rId8"/>
    <p:sldId id="276" r:id="rId9"/>
    <p:sldId id="267" r:id="rId10"/>
    <p:sldId id="285" r:id="rId11"/>
    <p:sldId id="281" r:id="rId12"/>
    <p:sldId id="282" r:id="rId13"/>
    <p:sldId id="27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ijs van der Rol" initials="TvdR" lastIdx="1" clrIdx="0">
    <p:extLst>
      <p:ext uri="{19B8F6BF-5375-455C-9EA6-DF929625EA0E}">
        <p15:presenceInfo xmlns:p15="http://schemas.microsoft.com/office/powerpoint/2012/main" userId="b5488de62186fd8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296"/>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16T11:06:59.497"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0480CF-ECDF-4840-86F3-4880D168E15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1B9F272-5207-024B-8E26-EE8BD52890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8F52CE8-0E05-9D42-B854-2485D1DBCC6D}"/>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5" name="Tijdelijke aanduiding voor voettekst 4">
            <a:extLst>
              <a:ext uri="{FF2B5EF4-FFF2-40B4-BE49-F238E27FC236}">
                <a16:creationId xmlns:a16="http://schemas.microsoft.com/office/drawing/2014/main" id="{C3E0885C-FC26-554B-A6A1-64C3728DAFE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F80628D-C99A-3243-96D8-AD8CFECAFED1}"/>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55752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D1E3B-34F8-A249-8CE9-D69E73D55B5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CC35C60-6891-D24C-B373-B5DBDDBB2E9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D0A95F6-1DD4-F34D-8177-FD377D64E005}"/>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5" name="Tijdelijke aanduiding voor voettekst 4">
            <a:extLst>
              <a:ext uri="{FF2B5EF4-FFF2-40B4-BE49-F238E27FC236}">
                <a16:creationId xmlns:a16="http://schemas.microsoft.com/office/drawing/2014/main" id="{15E8CD13-E098-394F-8601-EEE6C15B58A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FDA38B8-6DCA-DB4F-81C8-AB3389B6B9DB}"/>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89274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1140E45-878C-2A4D-AC64-CD4F6A77ADD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A5E9CB3-A158-6943-9F76-01C8DFDCEAE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8029B3A-73E0-6244-82F9-BA4A8BBFC52E}"/>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5" name="Tijdelijke aanduiding voor voettekst 4">
            <a:extLst>
              <a:ext uri="{FF2B5EF4-FFF2-40B4-BE49-F238E27FC236}">
                <a16:creationId xmlns:a16="http://schemas.microsoft.com/office/drawing/2014/main" id="{82C9D518-1445-6147-A7AA-42A3E2608C7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272EBD4-4B63-E543-BDBC-C07BA36246B1}"/>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3193773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Aangepaste indel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09600" y="274637"/>
            <a:ext cx="10972800" cy="922115"/>
          </a:xfrm>
        </p:spPr>
        <p:txBody>
          <a:bodyPr/>
          <a:lstStyle>
            <a:lvl1pPr algn="l">
              <a:defRPr/>
            </a:lvl1pPr>
          </a:lstStyle>
          <a:p>
            <a:r>
              <a:rPr lang="nl-NL" dirty="0"/>
              <a:t>Inhoud</a:t>
            </a:r>
          </a:p>
        </p:txBody>
      </p:sp>
      <p:sp>
        <p:nvSpPr>
          <p:cNvPr id="3" name="Tijdelijke aanduiding voor datum 2"/>
          <p:cNvSpPr>
            <a:spLocks noGrp="1"/>
          </p:cNvSpPr>
          <p:nvPr>
            <p:ph type="dt" sz="half" idx="10"/>
          </p:nvPr>
        </p:nvSpPr>
        <p:spPr/>
        <p:txBody>
          <a:bodyPr/>
          <a:lstStyle/>
          <a:p>
            <a:fld id="{C79DD18C-0040-45C7-B255-93079ED7BC3C}" type="datetimeFigureOut">
              <a:rPr lang="nl-NL" smtClean="0"/>
              <a:t>17-8-2021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154F84F-48B5-4E59-B17C-25CFBFC4275C}" type="slidenum">
              <a:rPr lang="nl-NL" smtClean="0"/>
              <a:t>‹#›</a:t>
            </a:fld>
            <a:endParaRPr lang="nl-NL"/>
          </a:p>
        </p:txBody>
      </p:sp>
      <p:sp>
        <p:nvSpPr>
          <p:cNvPr id="6" name="Rectangle 3"/>
          <p:cNvSpPr>
            <a:spLocks noGrp="1" noChangeArrowheads="1"/>
          </p:cNvSpPr>
          <p:nvPr>
            <p:ph type="subTitle" idx="1" hasCustomPrompt="1"/>
          </p:nvPr>
        </p:nvSpPr>
        <p:spPr>
          <a:xfrm>
            <a:off x="623392" y="1196752"/>
            <a:ext cx="11041227" cy="4680520"/>
          </a:xfrm>
          <a:noFill/>
        </p:spPr>
        <p:txBody>
          <a:bodyPr lIns="180000" tIns="90000" bIns="90000"/>
          <a:lstStyle>
            <a:lvl1pPr marL="609585" indent="-609585">
              <a:buFont typeface="+mj-lt"/>
              <a:buAutoNum type="arabicPeriod"/>
              <a:defRPr sz="4267">
                <a:solidFill>
                  <a:srgbClr val="004682"/>
                </a:solidFill>
              </a:defRPr>
            </a:lvl1pPr>
          </a:lstStyle>
          <a:p>
            <a:pPr lvl="0"/>
            <a:r>
              <a:rPr lang="nl-NL" altLang="nl-NL" noProof="0" dirty="0"/>
              <a:t>Vervang voor eigen hoofdstukken</a:t>
            </a:r>
          </a:p>
        </p:txBody>
      </p:sp>
    </p:spTree>
    <p:extLst>
      <p:ext uri="{BB962C8B-B14F-4D97-AF65-F5344CB8AC3E}">
        <p14:creationId xmlns:p14="http://schemas.microsoft.com/office/powerpoint/2010/main" val="1635023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Aangepaste indel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dirty="0"/>
              <a:t>Vervang voor titel</a:t>
            </a:r>
          </a:p>
        </p:txBody>
      </p:sp>
      <p:sp>
        <p:nvSpPr>
          <p:cNvPr id="3" name="Tijdelijke aanduiding voor datum 2"/>
          <p:cNvSpPr>
            <a:spLocks noGrp="1"/>
          </p:cNvSpPr>
          <p:nvPr>
            <p:ph type="dt" sz="half" idx="10"/>
          </p:nvPr>
        </p:nvSpPr>
        <p:spPr/>
        <p:txBody>
          <a:bodyPr/>
          <a:lstStyle/>
          <a:p>
            <a:fld id="{C79DD18C-0040-45C7-B255-93079ED7BC3C}" type="datetimeFigureOut">
              <a:rPr lang="nl-NL" smtClean="0"/>
              <a:t>17-8-2021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154F84F-48B5-4E59-B17C-25CFBFC4275C}" type="slidenum">
              <a:rPr lang="nl-NL" smtClean="0"/>
              <a:t>‹#›</a:t>
            </a:fld>
            <a:endParaRPr lang="nl-NL"/>
          </a:p>
        </p:txBody>
      </p:sp>
      <p:sp>
        <p:nvSpPr>
          <p:cNvPr id="6" name="Tijdelijke aanduiding voor tekst 2"/>
          <p:cNvSpPr>
            <a:spLocks noGrp="1"/>
          </p:cNvSpPr>
          <p:nvPr>
            <p:ph idx="1" hasCustomPrompt="1"/>
          </p:nvPr>
        </p:nvSpPr>
        <p:spPr>
          <a:xfrm>
            <a:off x="609600" y="1600201"/>
            <a:ext cx="10972800" cy="4349080"/>
          </a:xfrm>
          <a:prstGeom prst="rect">
            <a:avLst/>
          </a:prstGeom>
        </p:spPr>
        <p:txBody>
          <a:bodyPr vert="horz" lIns="91440" tIns="45720" rIns="91440" bIns="45720" rtlCol="0">
            <a:normAutofit/>
          </a:bodyPr>
          <a:lstStyle>
            <a:lvl1pPr>
              <a:defRPr baseline="0"/>
            </a:lvl1pPr>
          </a:lstStyle>
          <a:p>
            <a:pPr lvl="0"/>
            <a:r>
              <a:rPr lang="nl-NL" dirty="0"/>
              <a:t>Vervang opsomming items</a:t>
            </a:r>
          </a:p>
          <a:p>
            <a:pPr lvl="0"/>
            <a:r>
              <a:rPr lang="nl-NL" dirty="0"/>
              <a:t>Of klik op één van de object items</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2665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A1E8EA-FAAC-4A49-BBB0-5CBBB90EB6F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DCB3ECA-D7AD-4343-96B4-6C4B67A3203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72B6419-1E17-1647-A36D-A27B557D8671}"/>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5" name="Tijdelijke aanduiding voor voettekst 4">
            <a:extLst>
              <a:ext uri="{FF2B5EF4-FFF2-40B4-BE49-F238E27FC236}">
                <a16:creationId xmlns:a16="http://schemas.microsoft.com/office/drawing/2014/main" id="{28373A56-27A7-5E43-8C75-AF54B2670D3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061A0C8-8328-DC42-89CA-38F1C0D44599}"/>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215891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E89D1-8C6B-2D48-90C9-BFDBCA39076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A1B2036-C3D4-8248-98AD-638CC72241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274A556-D0DB-4E45-9858-34E28169EE87}"/>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5" name="Tijdelijke aanduiding voor voettekst 4">
            <a:extLst>
              <a:ext uri="{FF2B5EF4-FFF2-40B4-BE49-F238E27FC236}">
                <a16:creationId xmlns:a16="http://schemas.microsoft.com/office/drawing/2014/main" id="{31C97661-E107-C542-8BD8-5A22729E632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AADFC96-E484-3A4D-8D8F-3129F98D43D2}"/>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2963800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1A674A-B8EC-D948-B3BC-01E1835269D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52270FF-D362-284E-9FDF-1664ADEE306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C2B1B14-575C-A34D-B42B-E3267082FD2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B16F2AA-95CA-BF4D-B645-D9B18CC27EA7}"/>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6" name="Tijdelijke aanduiding voor voettekst 5">
            <a:extLst>
              <a:ext uri="{FF2B5EF4-FFF2-40B4-BE49-F238E27FC236}">
                <a16:creationId xmlns:a16="http://schemas.microsoft.com/office/drawing/2014/main" id="{B47C1DCC-E278-624D-8D91-66D3372EDAE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23BFD85-3631-5D4D-9DE2-0A21978AEED7}"/>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298488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95049-FD02-8740-8699-8E885860C1A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746DF74-DE90-7F4D-97C1-0B5C326412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92A1E69-7C37-CD43-AAAC-2CF077ADC0C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E593DF6-B252-AE41-BA1B-EE9CED582C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F5873D7-D9CA-124E-B38D-04E74B73F13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B71C662-051F-8B43-96D5-E3C396A86E93}"/>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8" name="Tijdelijke aanduiding voor voettekst 7">
            <a:extLst>
              <a:ext uri="{FF2B5EF4-FFF2-40B4-BE49-F238E27FC236}">
                <a16:creationId xmlns:a16="http://schemas.microsoft.com/office/drawing/2014/main" id="{0303E401-C9A7-9E40-ABD8-5EA015056D7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9A7F459-EFE8-FD40-8D58-3D0394EF559D}"/>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3054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8A7D2B-10E1-4445-A362-C20317BCF1E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B4AAE9F-5506-D043-9F8F-EE6F801F8BFE}"/>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4" name="Tijdelijke aanduiding voor voettekst 3">
            <a:extLst>
              <a:ext uri="{FF2B5EF4-FFF2-40B4-BE49-F238E27FC236}">
                <a16:creationId xmlns:a16="http://schemas.microsoft.com/office/drawing/2014/main" id="{556F1F58-FF9E-9641-BE0F-6F239727D01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52E0D1B-15B7-F343-A39F-5FBDA4D70787}"/>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320540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BF83179-DFA4-B744-9E06-0EB0443503A1}"/>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3" name="Tijdelijke aanduiding voor voettekst 2">
            <a:extLst>
              <a:ext uri="{FF2B5EF4-FFF2-40B4-BE49-F238E27FC236}">
                <a16:creationId xmlns:a16="http://schemas.microsoft.com/office/drawing/2014/main" id="{2A6059E5-7B9B-1547-A245-91ADBAB527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BB28261-AF84-3E41-B58A-123BBD07442E}"/>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248847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097C30-E884-5E42-850B-D01F692DFBA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584AE51-48D9-FA4C-8F62-F051F59FE3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689E2F2-C778-174F-9509-DC772C406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B8EF9D5-8D58-074D-9EB2-2535480961DC}"/>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6" name="Tijdelijke aanduiding voor voettekst 5">
            <a:extLst>
              <a:ext uri="{FF2B5EF4-FFF2-40B4-BE49-F238E27FC236}">
                <a16:creationId xmlns:a16="http://schemas.microsoft.com/office/drawing/2014/main" id="{3EB2EB78-5BAE-9D41-B9E4-95D696DDCED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5F83466-6AD9-834A-B63E-DE58EDC74212}"/>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1006105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B1F53A-260E-E146-AEE6-DD7232413C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D1C4699-02FA-D544-BEB6-4DC23F966B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450489F-EBBE-D241-9C83-8FD9F3F3A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A38A510-FB1F-D04F-B922-8CDF0E8DEC04}"/>
              </a:ext>
            </a:extLst>
          </p:cNvPr>
          <p:cNvSpPr>
            <a:spLocks noGrp="1"/>
          </p:cNvSpPr>
          <p:nvPr>
            <p:ph type="dt" sz="half" idx="10"/>
          </p:nvPr>
        </p:nvSpPr>
        <p:spPr/>
        <p:txBody>
          <a:bodyPr/>
          <a:lstStyle/>
          <a:p>
            <a:fld id="{BB80DEDA-D57E-8647-8776-AC7D91A6D760}" type="datetimeFigureOut">
              <a:rPr lang="nl-NL" smtClean="0"/>
              <a:t>17-8-2021</a:t>
            </a:fld>
            <a:endParaRPr lang="nl-NL"/>
          </a:p>
        </p:txBody>
      </p:sp>
      <p:sp>
        <p:nvSpPr>
          <p:cNvPr id="6" name="Tijdelijke aanduiding voor voettekst 5">
            <a:extLst>
              <a:ext uri="{FF2B5EF4-FFF2-40B4-BE49-F238E27FC236}">
                <a16:creationId xmlns:a16="http://schemas.microsoft.com/office/drawing/2014/main" id="{5028A459-19C7-614C-BC22-88B3B1FF4FB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F069638-3E96-4040-AFCC-8AB625A77215}"/>
              </a:ext>
            </a:extLst>
          </p:cNvPr>
          <p:cNvSpPr>
            <a:spLocks noGrp="1"/>
          </p:cNvSpPr>
          <p:nvPr>
            <p:ph type="sldNum" sz="quarter" idx="12"/>
          </p:nvPr>
        </p:nvSpPr>
        <p:spPr/>
        <p:txBody>
          <a:bodyPr/>
          <a:lstStyle/>
          <a:p>
            <a:fld id="{45B6ADD7-389E-4B4A-9EC7-2EF23F8C5A1E}" type="slidenum">
              <a:rPr lang="nl-NL" smtClean="0"/>
              <a:t>‹#›</a:t>
            </a:fld>
            <a:endParaRPr lang="nl-NL"/>
          </a:p>
        </p:txBody>
      </p:sp>
    </p:spTree>
    <p:extLst>
      <p:ext uri="{BB962C8B-B14F-4D97-AF65-F5344CB8AC3E}">
        <p14:creationId xmlns:p14="http://schemas.microsoft.com/office/powerpoint/2010/main" val="231479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98C56C3-B7CA-9642-8639-027DE4C8DC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AE511E0-15F4-1A4F-90A9-E1070E9097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660D72D-CDC6-F143-A046-6035BFAF0C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0DEDA-D57E-8647-8776-AC7D91A6D760}" type="datetimeFigureOut">
              <a:rPr lang="nl-NL" smtClean="0"/>
              <a:t>17-8-2021</a:t>
            </a:fld>
            <a:endParaRPr lang="nl-NL"/>
          </a:p>
        </p:txBody>
      </p:sp>
      <p:sp>
        <p:nvSpPr>
          <p:cNvPr id="5" name="Tijdelijke aanduiding voor voettekst 4">
            <a:extLst>
              <a:ext uri="{FF2B5EF4-FFF2-40B4-BE49-F238E27FC236}">
                <a16:creationId xmlns:a16="http://schemas.microsoft.com/office/drawing/2014/main" id="{4FB5A625-C743-464D-940C-F84F747363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E64FE43-B470-2C45-BEA1-DC4F05E744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6ADD7-389E-4B4A-9EC7-2EF23F8C5A1E}" type="slidenum">
              <a:rPr lang="nl-NL" smtClean="0"/>
              <a:t>‹#›</a:t>
            </a:fld>
            <a:endParaRPr lang="nl-NL"/>
          </a:p>
        </p:txBody>
      </p:sp>
    </p:spTree>
    <p:extLst>
      <p:ext uri="{BB962C8B-B14F-4D97-AF65-F5344CB8AC3E}">
        <p14:creationId xmlns:p14="http://schemas.microsoft.com/office/powerpoint/2010/main" val="2298519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intranet.politie.local/politie/pdc/dienst-hrm/sector-hr-expertise/team-veilig-en-gezond-werken-vgw.html" TargetMode="External"/><Relationship Id="rId2" Type="http://schemas.openxmlformats.org/officeDocument/2006/relationships/hyperlink" Target="https://intranet.politie.local/algemenedocumenten/1204/afdeling-hr-informatie-en-advies.html"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01963F-23FB-714D-82AA-66D53303100D}"/>
              </a:ext>
            </a:extLst>
          </p:cNvPr>
          <p:cNvSpPr>
            <a:spLocks noGrp="1"/>
          </p:cNvSpPr>
          <p:nvPr>
            <p:ph type="ctrTitle"/>
          </p:nvPr>
        </p:nvSpPr>
        <p:spPr/>
        <p:txBody>
          <a:bodyPr/>
          <a:lstStyle/>
          <a:p>
            <a:r>
              <a:rPr lang="nl-NL" dirty="0"/>
              <a:t>Voorbeeld Communicatieplan</a:t>
            </a:r>
          </a:p>
        </p:txBody>
      </p:sp>
      <p:sp>
        <p:nvSpPr>
          <p:cNvPr id="3" name="Ondertitel 2">
            <a:extLst>
              <a:ext uri="{FF2B5EF4-FFF2-40B4-BE49-F238E27FC236}">
                <a16:creationId xmlns:a16="http://schemas.microsoft.com/office/drawing/2014/main" id="{0475E6CF-8A47-FC40-8151-886FB681D9B4}"/>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757119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5. Communicatiestrategie</a:t>
            </a:r>
          </a:p>
        </p:txBody>
      </p:sp>
      <p:sp>
        <p:nvSpPr>
          <p:cNvPr id="3" name="Ondertitel 2"/>
          <p:cNvSpPr>
            <a:spLocks noGrp="1"/>
          </p:cNvSpPr>
          <p:nvPr>
            <p:ph type="subTitle" idx="1"/>
          </p:nvPr>
        </p:nvSpPr>
        <p:spPr/>
        <p:txBody>
          <a:bodyPr>
            <a:noAutofit/>
          </a:bodyPr>
          <a:lstStyle/>
          <a:p>
            <a:pPr marL="0" indent="0">
              <a:buNone/>
            </a:pPr>
            <a:r>
              <a:rPr lang="nl-NL" sz="2400" dirty="0">
                <a:solidFill>
                  <a:schemeClr val="tx1"/>
                </a:solidFill>
              </a:rPr>
              <a:t>5.3 Afstemming</a:t>
            </a:r>
          </a:p>
          <a:p>
            <a:pPr marL="342900" indent="-342900">
              <a:buFont typeface="Arial" panose="020B0604020202020204" pitchFamily="34" charset="0"/>
              <a:buChar char="•"/>
            </a:pPr>
            <a:r>
              <a:rPr lang="nl-NL" sz="1600" dirty="0">
                <a:solidFill>
                  <a:schemeClr val="tx1"/>
                </a:solidFill>
              </a:rPr>
              <a:t>Het projectteam is eindverantwoordelijk voor de inhoud van alle communicatie. Afstemming m.b.t. de vorm, timing en inhoud van de communicatie gebeurt met programmamanager XXXX. </a:t>
            </a:r>
          </a:p>
          <a:p>
            <a:pPr marL="342900" indent="-342900">
              <a:buFont typeface="Arial" panose="020B0604020202020204" pitchFamily="34" charset="0"/>
              <a:buChar char="•"/>
            </a:pPr>
            <a:r>
              <a:rPr lang="nl-NL" sz="1600" dirty="0">
                <a:solidFill>
                  <a:schemeClr val="tx1"/>
                </a:solidFill>
              </a:rPr>
              <a:t>XXXX wordt bij de totstandkoming van communicatieberichten en –middelen geconsulteerd</a:t>
            </a:r>
          </a:p>
        </p:txBody>
      </p:sp>
    </p:spTree>
    <p:extLst>
      <p:ext uri="{BB962C8B-B14F-4D97-AF65-F5344CB8AC3E}">
        <p14:creationId xmlns:p14="http://schemas.microsoft.com/office/powerpoint/2010/main" val="3955473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6. Communicatiemiddelen </a:t>
            </a:r>
          </a:p>
        </p:txBody>
      </p:sp>
      <p:sp>
        <p:nvSpPr>
          <p:cNvPr id="3" name="Ondertitel 2"/>
          <p:cNvSpPr>
            <a:spLocks noGrp="1"/>
          </p:cNvSpPr>
          <p:nvPr>
            <p:ph type="subTitle" idx="1"/>
          </p:nvPr>
        </p:nvSpPr>
        <p:spPr>
          <a:xfrm>
            <a:off x="623392" y="1196751"/>
            <a:ext cx="11041227" cy="4956913"/>
          </a:xfrm>
        </p:spPr>
        <p:txBody>
          <a:bodyPr>
            <a:noAutofit/>
          </a:bodyPr>
          <a:lstStyle/>
          <a:p>
            <a:pPr marL="0" indent="0">
              <a:buNone/>
            </a:pPr>
            <a:r>
              <a:rPr lang="nl-NL" sz="2400" dirty="0">
                <a:solidFill>
                  <a:schemeClr val="tx1"/>
                </a:solidFill>
              </a:rPr>
              <a:t>6.1 Welke communicatie is in te zetten voor wélk doel? </a:t>
            </a:r>
            <a:r>
              <a:rPr lang="nl-NL" sz="2400" b="1" dirty="0">
                <a:solidFill>
                  <a:schemeClr val="tx1"/>
                </a:solidFill>
              </a:rPr>
              <a:t>INTERN</a:t>
            </a:r>
          </a:p>
          <a:p>
            <a:pPr marL="0" indent="0">
              <a:buNone/>
            </a:pPr>
            <a:endParaRPr lang="nl-NL" sz="1050" b="1" dirty="0">
              <a:solidFill>
                <a:schemeClr val="tx1"/>
              </a:solidFill>
            </a:endParaRPr>
          </a:p>
          <a:p>
            <a:pPr marL="0" indent="0">
              <a:buNone/>
            </a:pPr>
            <a:r>
              <a:rPr lang="nl-NL" sz="1600" b="1" dirty="0">
                <a:solidFill>
                  <a:schemeClr val="tx1"/>
                </a:solidFill>
              </a:rPr>
              <a:t>Laten weten</a:t>
            </a:r>
          </a:p>
          <a:p>
            <a:pPr marL="285750" indent="-285750">
              <a:buFont typeface="Arial" panose="020B0604020202020204" pitchFamily="34" charset="0"/>
              <a:buChar char="•"/>
            </a:pPr>
            <a:r>
              <a:rPr lang="nl-NL" sz="1600" dirty="0">
                <a:solidFill>
                  <a:schemeClr val="tx1"/>
                </a:solidFill>
              </a:rPr>
              <a:t>Aankondigingsmail die door bijv. Manager Diversiteit en Inclusie vanuit mailbox naar achterban wordt gestuurd. </a:t>
            </a:r>
          </a:p>
          <a:p>
            <a:pPr marL="285750" indent="-285750">
              <a:buFont typeface="Arial" panose="020B0604020202020204" pitchFamily="34" charset="0"/>
              <a:buChar char="•"/>
            </a:pPr>
            <a:r>
              <a:rPr lang="nl-NL" sz="1600" dirty="0">
                <a:solidFill>
                  <a:schemeClr val="tx1"/>
                </a:solidFill>
              </a:rPr>
              <a:t>Centrale intranetpagina ‘Ambassade’* met bijv. algemene </a:t>
            </a:r>
            <a:r>
              <a:rPr lang="nl-NL" sz="1600" dirty="0" err="1">
                <a:solidFill>
                  <a:schemeClr val="tx1"/>
                </a:solidFill>
              </a:rPr>
              <a:t>factsheet</a:t>
            </a:r>
            <a:r>
              <a:rPr lang="nl-NL" sz="1600" dirty="0">
                <a:solidFill>
                  <a:schemeClr val="tx1"/>
                </a:solidFill>
              </a:rPr>
              <a:t> in organisatie-huisstijl, FAQ ..</a:t>
            </a:r>
          </a:p>
          <a:p>
            <a:pPr marL="285750" indent="-285750">
              <a:buFont typeface="Arial" panose="020B0604020202020204" pitchFamily="34" charset="0"/>
              <a:buChar char="•"/>
            </a:pPr>
            <a:r>
              <a:rPr lang="nl-NL" sz="1600" dirty="0">
                <a:solidFill>
                  <a:schemeClr val="tx1"/>
                </a:solidFill>
              </a:rPr>
              <a:t>Wervingsmail die door Manager Diversiteit en Inclusie naar achterban wordt gestuurd, mét link naar centrale intranetpagina.</a:t>
            </a:r>
          </a:p>
          <a:p>
            <a:pPr marL="285750" indent="-285750">
              <a:buFont typeface="Arial" panose="020B0604020202020204" pitchFamily="34" charset="0"/>
              <a:buChar char="•"/>
            </a:pPr>
            <a:r>
              <a:rPr lang="nl-NL" sz="1600" dirty="0">
                <a:solidFill>
                  <a:schemeClr val="tx1"/>
                </a:solidFill>
              </a:rPr>
              <a:t>Artikel in nieuwsbrief Leidinggevenden + op intranetpagina ‘Leidinggevenden’. Incl. handelingsperspectief  </a:t>
            </a:r>
          </a:p>
          <a:p>
            <a:pPr marL="285750" indent="-285750">
              <a:buFont typeface="Arial" panose="020B0604020202020204" pitchFamily="34" charset="0"/>
              <a:buChar char="•"/>
            </a:pPr>
            <a:r>
              <a:rPr lang="nl-NL" sz="1600" dirty="0">
                <a:solidFill>
                  <a:schemeClr val="tx1"/>
                </a:solidFill>
              </a:rPr>
              <a:t>Nieuwsbericht op homepage landelijk intranet met link naar centrale intranetpagina, incl. </a:t>
            </a:r>
            <a:r>
              <a:rPr lang="nl-NL" sz="1600" dirty="0" err="1">
                <a:solidFill>
                  <a:schemeClr val="tx1"/>
                </a:solidFill>
              </a:rPr>
              <a:t>video-portret</a:t>
            </a:r>
            <a:r>
              <a:rPr lang="nl-NL" sz="1600" dirty="0">
                <a:solidFill>
                  <a:schemeClr val="tx1"/>
                </a:solidFill>
              </a:rPr>
              <a:t> van een autisme ambassadeur </a:t>
            </a:r>
          </a:p>
          <a:p>
            <a:pPr marL="285750" indent="-285750">
              <a:buFont typeface="Arial" panose="020B0604020202020204" pitchFamily="34" charset="0"/>
              <a:buChar char="•"/>
            </a:pPr>
            <a:r>
              <a:rPr lang="nl-NL" sz="1600" dirty="0">
                <a:solidFill>
                  <a:schemeClr val="tx1"/>
                </a:solidFill>
              </a:rPr>
              <a:t>Wervingsposter bij koffiecorners + als download op centrale intranetpagina</a:t>
            </a:r>
          </a:p>
          <a:p>
            <a:pPr marL="285750" indent="-285750">
              <a:buFont typeface="Arial" panose="020B0604020202020204" pitchFamily="34" charset="0"/>
              <a:buChar char="•"/>
            </a:pPr>
            <a:endParaRPr lang="nl-NL" sz="800" dirty="0">
              <a:solidFill>
                <a:schemeClr val="tx1"/>
              </a:solidFill>
            </a:endParaRPr>
          </a:p>
          <a:p>
            <a:pPr marL="0" indent="0">
              <a:buNone/>
            </a:pPr>
            <a:endParaRPr lang="nl-NL" sz="1200" dirty="0">
              <a:solidFill>
                <a:schemeClr val="tx1"/>
              </a:solidFill>
            </a:endParaRPr>
          </a:p>
          <a:p>
            <a:pPr marL="285750" indent="-285750">
              <a:buFont typeface="Arial" panose="020B0604020202020204" pitchFamily="34" charset="0"/>
              <a:buChar char="•"/>
            </a:pPr>
            <a:endParaRPr lang="nl-NL" sz="1400" dirty="0">
              <a:solidFill>
                <a:schemeClr val="tx1"/>
              </a:solidFill>
            </a:endParaRPr>
          </a:p>
          <a:p>
            <a:pPr marL="0" indent="0">
              <a:buNone/>
            </a:pPr>
            <a:r>
              <a:rPr lang="nl-NL" sz="1400" dirty="0">
                <a:solidFill>
                  <a:schemeClr val="tx1"/>
                </a:solidFill>
              </a:rPr>
              <a:t> </a:t>
            </a:r>
          </a:p>
          <a:p>
            <a:pPr marL="0" indent="0">
              <a:buNone/>
            </a:pPr>
            <a:endParaRPr lang="nl-NL" sz="1400" dirty="0">
              <a:solidFill>
                <a:schemeClr val="tx1"/>
              </a:solidFill>
            </a:endParaRPr>
          </a:p>
          <a:p>
            <a:pPr marL="0" indent="0">
              <a:buNone/>
            </a:pPr>
            <a:endParaRPr lang="nl-NL" sz="1400" dirty="0">
              <a:solidFill>
                <a:schemeClr val="tx1"/>
              </a:solidFill>
            </a:endParaRPr>
          </a:p>
          <a:p>
            <a:pPr>
              <a:buFont typeface="+mj-lt"/>
              <a:buAutoNum type="alphaLcPeriod"/>
            </a:pPr>
            <a:endParaRPr lang="nl-NL" sz="1400" dirty="0">
              <a:solidFill>
                <a:schemeClr val="tx1"/>
              </a:solidFill>
            </a:endParaRPr>
          </a:p>
          <a:p>
            <a:pPr>
              <a:buAutoNum type="alphaLcPeriod"/>
            </a:pPr>
            <a:endParaRPr lang="nl-NL" sz="1400" dirty="0">
              <a:solidFill>
                <a:schemeClr val="tx1"/>
              </a:solidFill>
            </a:endParaRPr>
          </a:p>
        </p:txBody>
      </p:sp>
    </p:spTree>
    <p:extLst>
      <p:ext uri="{BB962C8B-B14F-4D97-AF65-F5344CB8AC3E}">
        <p14:creationId xmlns:p14="http://schemas.microsoft.com/office/powerpoint/2010/main" val="2444413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6. Communicatiemiddelen </a:t>
            </a:r>
          </a:p>
        </p:txBody>
      </p:sp>
      <p:sp>
        <p:nvSpPr>
          <p:cNvPr id="3" name="Ondertitel 2"/>
          <p:cNvSpPr>
            <a:spLocks noGrp="1"/>
          </p:cNvSpPr>
          <p:nvPr>
            <p:ph type="subTitle" idx="1"/>
          </p:nvPr>
        </p:nvSpPr>
        <p:spPr>
          <a:xfrm>
            <a:off x="623392" y="1196752"/>
            <a:ext cx="11041227" cy="4760988"/>
          </a:xfrm>
        </p:spPr>
        <p:txBody>
          <a:bodyPr>
            <a:noAutofit/>
          </a:bodyPr>
          <a:lstStyle/>
          <a:p>
            <a:pPr marL="0" indent="0">
              <a:buNone/>
            </a:pPr>
            <a:r>
              <a:rPr lang="nl-NL" sz="2400" dirty="0">
                <a:solidFill>
                  <a:schemeClr val="tx1"/>
                </a:solidFill>
              </a:rPr>
              <a:t>6.1 Welke communicatie is in te zetten voor wélk doel? </a:t>
            </a:r>
            <a:r>
              <a:rPr lang="nl-NL" sz="2400" b="1" dirty="0">
                <a:solidFill>
                  <a:schemeClr val="tx1"/>
                </a:solidFill>
              </a:rPr>
              <a:t>INTERN </a:t>
            </a:r>
            <a:r>
              <a:rPr lang="nl-NL" sz="1400" dirty="0">
                <a:solidFill>
                  <a:schemeClr val="tx1"/>
                </a:solidFill>
              </a:rPr>
              <a:t>(vervolg)</a:t>
            </a:r>
          </a:p>
          <a:p>
            <a:pPr marL="0" indent="0">
              <a:buNone/>
            </a:pPr>
            <a:endParaRPr lang="nl-NL" sz="1400" b="1" dirty="0">
              <a:solidFill>
                <a:schemeClr val="tx1"/>
              </a:solidFill>
            </a:endParaRPr>
          </a:p>
          <a:p>
            <a:pPr marL="0" indent="0">
              <a:buNone/>
            </a:pPr>
            <a:r>
              <a:rPr lang="nl-NL" sz="1600" b="1" dirty="0">
                <a:solidFill>
                  <a:schemeClr val="tx1"/>
                </a:solidFill>
              </a:rPr>
              <a:t>Begrip kweken</a:t>
            </a:r>
            <a:endParaRPr lang="nl-NL" sz="1600" dirty="0">
              <a:solidFill>
                <a:schemeClr val="tx1"/>
              </a:solidFill>
            </a:endParaRPr>
          </a:p>
          <a:p>
            <a:pPr marL="285750" indent="-285750">
              <a:buFont typeface="Arial" panose="020B0604020202020204" pitchFamily="34" charset="0"/>
              <a:buChar char="•"/>
            </a:pPr>
            <a:r>
              <a:rPr lang="nl-NL" sz="1600" dirty="0">
                <a:solidFill>
                  <a:schemeClr val="tx1"/>
                </a:solidFill>
              </a:rPr>
              <a:t>Columns en/of filmpjes (op intranetpagina ‘Autisme Ambassade’) van collega’s met autisme om op te roepen om ambassadeur te worden. Of om zich als ambassadeur voor te stellen.</a:t>
            </a:r>
          </a:p>
          <a:p>
            <a:pPr marL="285750" indent="-285750">
              <a:buFont typeface="Arial" panose="020B0604020202020204" pitchFamily="34" charset="0"/>
              <a:buChar char="•"/>
            </a:pPr>
            <a:r>
              <a:rPr lang="nl-NL" sz="1600" dirty="0">
                <a:solidFill>
                  <a:schemeClr val="tx1"/>
                </a:solidFill>
              </a:rPr>
              <a:t>Directielid expliciet laten noemen/ondersteunen in zijn/haar reguliere mail/communicatie aan leidinggevenden en/of medewerkers en/of in zijn/haar column op intranet. Impact op met name leidinggevenden. </a:t>
            </a:r>
          </a:p>
          <a:p>
            <a:pPr marL="285750" indent="-285750">
              <a:buFont typeface="Arial" panose="020B0604020202020204" pitchFamily="34" charset="0"/>
              <a:buChar char="•"/>
            </a:pPr>
            <a:endParaRPr lang="nl-NL" sz="1600" dirty="0">
              <a:solidFill>
                <a:schemeClr val="tx1"/>
              </a:solidFill>
            </a:endParaRPr>
          </a:p>
          <a:p>
            <a:pPr marL="0" indent="0">
              <a:buNone/>
            </a:pPr>
            <a:r>
              <a:rPr lang="nl-NL" sz="1600" b="1" i="1" dirty="0">
                <a:solidFill>
                  <a:schemeClr val="tx1"/>
                </a:solidFill>
              </a:rPr>
              <a:t>Wat de Ambassade zélf later dit jaar zou kunnen doen / organiseren:</a:t>
            </a:r>
            <a:r>
              <a:rPr lang="nl-NL" sz="1600" b="1" dirty="0">
                <a:solidFill>
                  <a:schemeClr val="tx1"/>
                </a:solidFill>
              </a:rPr>
              <a:t> </a:t>
            </a:r>
          </a:p>
          <a:p>
            <a:pPr marL="285750" indent="-285750">
              <a:buFont typeface="Arial" panose="020B0604020202020204" pitchFamily="34" charset="0"/>
              <a:buChar char="•"/>
            </a:pPr>
            <a:r>
              <a:rPr lang="nl-NL" sz="1600" dirty="0">
                <a:solidFill>
                  <a:schemeClr val="tx1"/>
                </a:solidFill>
              </a:rPr>
              <a:t>Presentatie of workshop die een ambassadeur kan geven op bijeenkomsten van leidinggevenden</a:t>
            </a:r>
          </a:p>
          <a:p>
            <a:pPr marL="285750" indent="-285750">
              <a:buFont typeface="Arial" panose="020B0604020202020204" pitchFamily="34" charset="0"/>
              <a:buChar char="•"/>
            </a:pPr>
            <a:r>
              <a:rPr lang="nl-NL" sz="1600" dirty="0">
                <a:solidFill>
                  <a:schemeClr val="tx1"/>
                </a:solidFill>
              </a:rPr>
              <a:t>‘Autisme bij de organisatie’ als vast ‘april’-item op de kalender. (2 april is namelijk Wereld Autisme Dag). </a:t>
            </a:r>
          </a:p>
          <a:p>
            <a:pPr marL="0" indent="0">
              <a:buNone/>
            </a:pPr>
            <a:endParaRPr lang="nl-NL" sz="1400" dirty="0">
              <a:solidFill>
                <a:schemeClr val="tx1"/>
              </a:solidFill>
            </a:endParaRPr>
          </a:p>
          <a:p>
            <a:pPr marL="285750" indent="-285750">
              <a:buFont typeface="Arial" panose="020B0604020202020204" pitchFamily="34" charset="0"/>
              <a:buChar char="•"/>
            </a:pPr>
            <a:endParaRPr lang="nl-NL" sz="1400" dirty="0">
              <a:solidFill>
                <a:schemeClr val="tx1"/>
              </a:solidFill>
            </a:endParaRPr>
          </a:p>
          <a:p>
            <a:pPr marL="0" indent="0">
              <a:buNone/>
            </a:pPr>
            <a:r>
              <a:rPr lang="nl-NL" sz="1400" dirty="0">
                <a:solidFill>
                  <a:schemeClr val="tx1"/>
                </a:solidFill>
              </a:rPr>
              <a:t> </a:t>
            </a:r>
          </a:p>
          <a:p>
            <a:pPr marL="0" indent="0">
              <a:buNone/>
            </a:pPr>
            <a:endParaRPr lang="nl-NL" sz="1400" dirty="0">
              <a:solidFill>
                <a:schemeClr val="tx1"/>
              </a:solidFill>
            </a:endParaRPr>
          </a:p>
          <a:p>
            <a:pPr marL="0" indent="0">
              <a:buNone/>
            </a:pPr>
            <a:endParaRPr lang="nl-NL" sz="1400" dirty="0">
              <a:solidFill>
                <a:schemeClr val="tx1"/>
              </a:solidFill>
            </a:endParaRPr>
          </a:p>
          <a:p>
            <a:pPr>
              <a:buFont typeface="+mj-lt"/>
              <a:buAutoNum type="alphaLcPeriod"/>
            </a:pPr>
            <a:endParaRPr lang="nl-NL" sz="1400" dirty="0">
              <a:solidFill>
                <a:schemeClr val="tx1"/>
              </a:solidFill>
            </a:endParaRPr>
          </a:p>
          <a:p>
            <a:pPr>
              <a:buAutoNum type="alphaLcPeriod"/>
            </a:pPr>
            <a:endParaRPr lang="nl-NL" sz="1400" dirty="0">
              <a:solidFill>
                <a:schemeClr val="tx1"/>
              </a:solidFill>
            </a:endParaRPr>
          </a:p>
        </p:txBody>
      </p:sp>
    </p:spTree>
    <p:extLst>
      <p:ext uri="{BB962C8B-B14F-4D97-AF65-F5344CB8AC3E}">
        <p14:creationId xmlns:p14="http://schemas.microsoft.com/office/powerpoint/2010/main" val="1638713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6. Communicatiemiddelen </a:t>
            </a:r>
          </a:p>
        </p:txBody>
      </p:sp>
      <p:sp>
        <p:nvSpPr>
          <p:cNvPr id="3" name="Ondertitel 2"/>
          <p:cNvSpPr>
            <a:spLocks noGrp="1"/>
          </p:cNvSpPr>
          <p:nvPr>
            <p:ph type="subTitle" idx="1"/>
          </p:nvPr>
        </p:nvSpPr>
        <p:spPr/>
        <p:txBody>
          <a:bodyPr>
            <a:noAutofit/>
          </a:bodyPr>
          <a:lstStyle/>
          <a:p>
            <a:pPr marL="0" indent="0">
              <a:buNone/>
            </a:pPr>
            <a:r>
              <a:rPr lang="nl-NL" sz="2400" dirty="0">
                <a:solidFill>
                  <a:schemeClr val="tx1"/>
                </a:solidFill>
              </a:rPr>
              <a:t>6.2 Welke communicatie is in te zetten voor wélk doel? </a:t>
            </a:r>
            <a:r>
              <a:rPr lang="nl-NL" sz="2400" b="1" dirty="0">
                <a:solidFill>
                  <a:schemeClr val="tx1"/>
                </a:solidFill>
              </a:rPr>
              <a:t>EXTERN</a:t>
            </a:r>
            <a:r>
              <a:rPr lang="nl-NL" sz="2400" dirty="0">
                <a:solidFill>
                  <a:schemeClr val="tx1"/>
                </a:solidFill>
              </a:rPr>
              <a:t>  </a:t>
            </a:r>
          </a:p>
          <a:p>
            <a:pPr marL="0" indent="0">
              <a:buNone/>
            </a:pPr>
            <a:endParaRPr lang="nl-NL" sz="1600" b="1" dirty="0">
              <a:solidFill>
                <a:schemeClr val="tx1"/>
              </a:solidFill>
            </a:endParaRPr>
          </a:p>
          <a:p>
            <a:pPr marL="0" indent="0">
              <a:buNone/>
            </a:pPr>
            <a:r>
              <a:rPr lang="nl-NL" sz="1600" b="1" dirty="0">
                <a:solidFill>
                  <a:schemeClr val="tx1"/>
                </a:solidFill>
              </a:rPr>
              <a:t>Laten weten</a:t>
            </a:r>
          </a:p>
          <a:p>
            <a:pPr marL="285750" indent="-285750">
              <a:buFont typeface="Arial" panose="020B0604020202020204" pitchFamily="34" charset="0"/>
              <a:buChar char="•"/>
            </a:pPr>
            <a:r>
              <a:rPr lang="nl-NL" sz="1600" dirty="0">
                <a:solidFill>
                  <a:schemeClr val="tx1"/>
                </a:solidFill>
              </a:rPr>
              <a:t>Nieuwsberichten op website, én op de social media accounts van de organisatie</a:t>
            </a:r>
          </a:p>
          <a:p>
            <a:pPr marL="0" indent="0">
              <a:buNone/>
            </a:pPr>
            <a:endParaRPr lang="nl-NL" sz="1600" dirty="0">
              <a:solidFill>
                <a:schemeClr val="tx1"/>
              </a:solidFill>
            </a:endParaRPr>
          </a:p>
          <a:p>
            <a:pPr marL="0" indent="0">
              <a:buNone/>
            </a:pPr>
            <a:endParaRPr lang="nl-NL" sz="1600" dirty="0">
              <a:solidFill>
                <a:schemeClr val="tx1"/>
              </a:solidFill>
            </a:endParaRPr>
          </a:p>
          <a:p>
            <a:pPr marL="0" indent="0">
              <a:buNone/>
            </a:pPr>
            <a:r>
              <a:rPr lang="nl-NL" sz="1600" b="1" i="1" dirty="0">
                <a:solidFill>
                  <a:schemeClr val="tx1"/>
                </a:solidFill>
              </a:rPr>
              <a:t>Wat de Autisme Ambassade zélf later dit jaar zou kunnen doen / organiseren: </a:t>
            </a:r>
          </a:p>
          <a:p>
            <a:pPr marL="285750" indent="-285750">
              <a:buFont typeface="Arial" panose="020B0604020202020204" pitchFamily="34" charset="0"/>
              <a:buChar char="•"/>
            </a:pPr>
            <a:r>
              <a:rPr lang="nl-NL" sz="1600" dirty="0">
                <a:solidFill>
                  <a:schemeClr val="tx1"/>
                </a:solidFill>
              </a:rPr>
              <a:t>Statische informatie op website én op </a:t>
            </a:r>
            <a:r>
              <a:rPr lang="nl-NL" sz="1600" dirty="0" err="1">
                <a:solidFill>
                  <a:schemeClr val="tx1"/>
                </a:solidFill>
              </a:rPr>
              <a:t>social</a:t>
            </a:r>
            <a:r>
              <a:rPr lang="nl-NL" sz="1600" dirty="0">
                <a:solidFill>
                  <a:schemeClr val="tx1"/>
                </a:solidFill>
              </a:rPr>
              <a:t> media accounts</a:t>
            </a:r>
          </a:p>
          <a:p>
            <a:pPr marL="285750" indent="-285750">
              <a:buFont typeface="Arial" panose="020B0604020202020204" pitchFamily="34" charset="0"/>
              <a:buChar char="•"/>
            </a:pPr>
            <a:r>
              <a:rPr lang="nl-NL" sz="1600" dirty="0">
                <a:solidFill>
                  <a:schemeClr val="tx1"/>
                </a:solidFill>
              </a:rPr>
              <a:t>Filmpje(s) van collega met autisme op de website en op </a:t>
            </a:r>
            <a:r>
              <a:rPr lang="nl-NL" sz="1600" dirty="0" err="1">
                <a:solidFill>
                  <a:schemeClr val="tx1"/>
                </a:solidFill>
              </a:rPr>
              <a:t>social</a:t>
            </a:r>
            <a:r>
              <a:rPr lang="nl-NL" sz="1600" dirty="0">
                <a:solidFill>
                  <a:schemeClr val="tx1"/>
                </a:solidFill>
              </a:rPr>
              <a:t> media accounts</a:t>
            </a:r>
          </a:p>
          <a:p>
            <a:pPr marL="0" indent="0">
              <a:buNone/>
            </a:pPr>
            <a:endParaRPr lang="nl-NL" sz="1600" dirty="0">
              <a:solidFill>
                <a:schemeClr val="tx1"/>
              </a:solidFill>
            </a:endParaRPr>
          </a:p>
          <a:p>
            <a:pPr marL="0" indent="0">
              <a:buNone/>
            </a:pPr>
            <a:endParaRPr lang="nl-NL" sz="1600" dirty="0">
              <a:solidFill>
                <a:schemeClr val="tx1"/>
              </a:solidFill>
            </a:endParaRPr>
          </a:p>
          <a:p>
            <a:pPr>
              <a:buFont typeface="+mj-lt"/>
              <a:buAutoNum type="alphaLcPeriod"/>
            </a:pPr>
            <a:endParaRPr lang="nl-NL" sz="1600" dirty="0">
              <a:solidFill>
                <a:schemeClr val="tx1"/>
              </a:solidFill>
            </a:endParaRPr>
          </a:p>
          <a:p>
            <a:pPr>
              <a:buFont typeface="+mj-lt"/>
              <a:buAutoNum type="alphaLcPeriod"/>
            </a:pPr>
            <a:endParaRPr lang="nl-NL" sz="1600" dirty="0">
              <a:solidFill>
                <a:schemeClr val="tx1"/>
              </a:solidFill>
            </a:endParaRPr>
          </a:p>
          <a:p>
            <a:pPr>
              <a:buFont typeface="+mj-lt"/>
              <a:buAutoNum type="alphaLcPeriod"/>
            </a:pPr>
            <a:endParaRPr lang="nl-NL" sz="1400" dirty="0">
              <a:solidFill>
                <a:schemeClr val="tx1"/>
              </a:solidFill>
            </a:endParaRPr>
          </a:p>
          <a:p>
            <a:pPr>
              <a:buAutoNum type="alphaLcPeriod"/>
            </a:pPr>
            <a:endParaRPr lang="nl-NL" sz="1400" dirty="0">
              <a:solidFill>
                <a:schemeClr val="tx1"/>
              </a:solidFill>
            </a:endParaRPr>
          </a:p>
        </p:txBody>
      </p:sp>
    </p:spTree>
    <p:extLst>
      <p:ext uri="{BB962C8B-B14F-4D97-AF65-F5344CB8AC3E}">
        <p14:creationId xmlns:p14="http://schemas.microsoft.com/office/powerpoint/2010/main" val="145401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Inhoud</a:t>
            </a:r>
          </a:p>
        </p:txBody>
      </p:sp>
      <p:sp>
        <p:nvSpPr>
          <p:cNvPr id="3" name="Ondertitel 2"/>
          <p:cNvSpPr>
            <a:spLocks noGrp="1"/>
          </p:cNvSpPr>
          <p:nvPr>
            <p:ph type="subTitle" idx="1"/>
          </p:nvPr>
        </p:nvSpPr>
        <p:spPr/>
        <p:txBody>
          <a:bodyPr numCol="2">
            <a:noAutofit/>
          </a:bodyPr>
          <a:lstStyle/>
          <a:p>
            <a:pPr marL="0" indent="0">
              <a:buNone/>
            </a:pPr>
            <a:r>
              <a:rPr lang="nl-NL" sz="2400" dirty="0">
                <a:solidFill>
                  <a:schemeClr val="tx1"/>
                </a:solidFill>
              </a:rPr>
              <a:t>1. Ambassade</a:t>
            </a:r>
          </a:p>
          <a:p>
            <a:pPr marL="0" indent="0">
              <a:buNone/>
              <a:tabLst>
                <a:tab pos="185738" algn="l"/>
              </a:tabLst>
            </a:pPr>
            <a:r>
              <a:rPr lang="en-US" sz="1600" dirty="0">
                <a:solidFill>
                  <a:schemeClr val="tx1"/>
                </a:solidFill>
              </a:rPr>
              <a:t>	1.1 Doel Ambassade</a:t>
            </a:r>
          </a:p>
          <a:p>
            <a:pPr marL="0" indent="0">
              <a:buNone/>
              <a:tabLst>
                <a:tab pos="185738" algn="l"/>
              </a:tabLst>
            </a:pPr>
            <a:r>
              <a:rPr lang="en-US" sz="1600" dirty="0">
                <a:solidFill>
                  <a:schemeClr val="tx1"/>
                </a:solidFill>
              </a:rPr>
              <a:t>	1.2 Impact Ambassade</a:t>
            </a:r>
          </a:p>
          <a:p>
            <a:pPr marL="0" indent="0">
              <a:buNone/>
              <a:tabLst>
                <a:tab pos="185738" algn="l"/>
              </a:tabLst>
            </a:pPr>
            <a:r>
              <a:rPr lang="en-US" sz="1600" dirty="0">
                <a:solidFill>
                  <a:schemeClr val="tx1"/>
                </a:solidFill>
              </a:rPr>
              <a:t>	1.3 Planning Ambassade</a:t>
            </a:r>
          </a:p>
          <a:p>
            <a:pPr marL="0" indent="0">
              <a:buNone/>
            </a:pPr>
            <a:endParaRPr lang="nl-NL" sz="1600" dirty="0">
              <a:solidFill>
                <a:schemeClr val="tx1"/>
              </a:solidFill>
            </a:endParaRPr>
          </a:p>
          <a:p>
            <a:pPr marL="0" indent="0">
              <a:buNone/>
            </a:pPr>
            <a:r>
              <a:rPr lang="nl-NL" sz="2400" dirty="0">
                <a:solidFill>
                  <a:schemeClr val="tx1"/>
                </a:solidFill>
              </a:rPr>
              <a:t>2. Bijdrage van communicatie</a:t>
            </a:r>
          </a:p>
          <a:p>
            <a:pPr marL="0" indent="0">
              <a:buNone/>
              <a:tabLst>
                <a:tab pos="185738" algn="l"/>
              </a:tabLst>
            </a:pPr>
            <a:r>
              <a:rPr lang="nl-NL" sz="2400" dirty="0">
                <a:solidFill>
                  <a:schemeClr val="tx1"/>
                </a:solidFill>
              </a:rPr>
              <a:t>	</a:t>
            </a:r>
            <a:r>
              <a:rPr lang="nl-NL" sz="1600" dirty="0">
                <a:solidFill>
                  <a:schemeClr val="tx1"/>
                </a:solidFill>
              </a:rPr>
              <a:t>2.1 Communicatiedoel</a:t>
            </a:r>
          </a:p>
          <a:p>
            <a:pPr marL="0" indent="0">
              <a:buNone/>
              <a:tabLst>
                <a:tab pos="185738" algn="l"/>
              </a:tabLst>
            </a:pPr>
            <a:r>
              <a:rPr lang="nl-NL" sz="1600" dirty="0">
                <a:solidFill>
                  <a:schemeClr val="tx1"/>
                </a:solidFill>
              </a:rPr>
              <a:t>	2.2 Effectiviteit en reikwijdte van communicatie </a:t>
            </a:r>
          </a:p>
          <a:p>
            <a:pPr marL="0" indent="0">
              <a:buNone/>
              <a:tabLst>
                <a:tab pos="185738" algn="l"/>
              </a:tabLst>
            </a:pPr>
            <a:r>
              <a:rPr lang="nl-NL" sz="1600" dirty="0">
                <a:solidFill>
                  <a:schemeClr val="tx1"/>
                </a:solidFill>
              </a:rPr>
              <a:t>         als interventiemiddel</a:t>
            </a:r>
          </a:p>
          <a:p>
            <a:pPr marL="0" indent="0">
              <a:buNone/>
            </a:pPr>
            <a:endParaRPr lang="nl-NL" sz="1600" dirty="0">
              <a:solidFill>
                <a:schemeClr val="tx1"/>
              </a:solidFill>
            </a:endParaRPr>
          </a:p>
          <a:p>
            <a:pPr marL="0" indent="0">
              <a:buNone/>
            </a:pPr>
            <a:r>
              <a:rPr lang="nl-NL" sz="2400" dirty="0">
                <a:solidFill>
                  <a:schemeClr val="tx1"/>
                </a:solidFill>
              </a:rPr>
              <a:t>3. Stakeholderanalyse</a:t>
            </a:r>
          </a:p>
          <a:p>
            <a:pPr marL="0" indent="0">
              <a:buNone/>
            </a:pPr>
            <a:endParaRPr lang="nl-NL" sz="1600" dirty="0">
              <a:solidFill>
                <a:schemeClr val="tx1"/>
              </a:solidFill>
            </a:endParaRPr>
          </a:p>
          <a:p>
            <a:pPr marL="0" indent="0">
              <a:buNone/>
            </a:pPr>
            <a:r>
              <a:rPr lang="en-US" sz="2400" dirty="0">
                <a:solidFill>
                  <a:schemeClr val="tx1"/>
                </a:solidFill>
                <a:sym typeface="Wingdings" panose="05000000000000000000" pitchFamily="2" charset="2"/>
              </a:rPr>
              <a:t>4. Kernboodschap</a:t>
            </a:r>
          </a:p>
          <a:p>
            <a:pPr marL="0" indent="0">
              <a:buNone/>
            </a:pPr>
            <a:r>
              <a:rPr lang="en-US" sz="2400" dirty="0">
                <a:solidFill>
                  <a:schemeClr val="tx1"/>
                </a:solidFill>
                <a:sym typeface="Wingdings" panose="05000000000000000000" pitchFamily="2" charset="2"/>
              </a:rPr>
              <a:t>5. Communicatiestrategie</a:t>
            </a:r>
          </a:p>
          <a:p>
            <a:pPr marL="0" indent="0">
              <a:buNone/>
              <a:tabLst>
                <a:tab pos="185738" algn="l"/>
              </a:tabLst>
            </a:pPr>
            <a:r>
              <a:rPr lang="en-US" sz="2400" dirty="0">
                <a:solidFill>
                  <a:schemeClr val="tx1"/>
                </a:solidFill>
                <a:sym typeface="Wingdings" panose="05000000000000000000" pitchFamily="2" charset="2"/>
              </a:rPr>
              <a:t>	</a:t>
            </a:r>
            <a:r>
              <a:rPr lang="en-US" sz="1600" dirty="0">
                <a:solidFill>
                  <a:schemeClr val="tx1"/>
                </a:solidFill>
                <a:sym typeface="Wingdings" panose="05000000000000000000" pitchFamily="2" charset="2"/>
              </a:rPr>
              <a:t>5.1 Uitgangspunten</a:t>
            </a:r>
          </a:p>
          <a:p>
            <a:pPr marL="0" indent="0">
              <a:buNone/>
              <a:tabLst>
                <a:tab pos="185738" algn="l"/>
              </a:tabLst>
            </a:pPr>
            <a:r>
              <a:rPr lang="en-US" sz="1600" dirty="0">
                <a:solidFill>
                  <a:schemeClr val="tx1"/>
                </a:solidFill>
                <a:sym typeface="Wingdings" panose="05000000000000000000" pitchFamily="2" charset="2"/>
              </a:rPr>
              <a:t>	5.2 Randvoorwaarden</a:t>
            </a:r>
          </a:p>
          <a:p>
            <a:pPr marL="0" indent="0">
              <a:buNone/>
              <a:tabLst>
                <a:tab pos="185738" algn="l"/>
              </a:tabLst>
            </a:pPr>
            <a:r>
              <a:rPr lang="en-US" sz="1600" dirty="0">
                <a:solidFill>
                  <a:schemeClr val="tx1"/>
                </a:solidFill>
                <a:sym typeface="Wingdings" panose="05000000000000000000" pitchFamily="2" charset="2"/>
              </a:rPr>
              <a:t>	5.3 Afstemming</a:t>
            </a:r>
          </a:p>
          <a:p>
            <a:pPr marL="0" indent="0">
              <a:buNone/>
            </a:pPr>
            <a:endParaRPr lang="en-US" sz="1600" dirty="0">
              <a:solidFill>
                <a:schemeClr val="tx1"/>
              </a:solidFill>
              <a:sym typeface="Wingdings" panose="05000000000000000000" pitchFamily="2" charset="2"/>
            </a:endParaRPr>
          </a:p>
          <a:p>
            <a:pPr marL="0" indent="0">
              <a:buNone/>
            </a:pPr>
            <a:r>
              <a:rPr lang="en-US" sz="2400" dirty="0">
                <a:solidFill>
                  <a:schemeClr val="tx1"/>
                </a:solidFill>
                <a:sym typeface="Wingdings" panose="05000000000000000000" pitchFamily="2" charset="2"/>
              </a:rPr>
              <a:t>6. Communicatiemiddelen</a:t>
            </a:r>
          </a:p>
          <a:p>
            <a:pPr marL="0" indent="0">
              <a:buNone/>
              <a:tabLst>
                <a:tab pos="185738" algn="l"/>
              </a:tabLst>
            </a:pPr>
            <a:r>
              <a:rPr lang="nl-NL" sz="1600" dirty="0">
                <a:solidFill>
                  <a:schemeClr val="tx1"/>
                </a:solidFill>
                <a:sym typeface="Wingdings" panose="05000000000000000000" pitchFamily="2" charset="2"/>
              </a:rPr>
              <a:t>	6.1 Intern</a:t>
            </a:r>
          </a:p>
          <a:p>
            <a:pPr marL="0" indent="0">
              <a:buNone/>
              <a:tabLst>
                <a:tab pos="185738" algn="l"/>
              </a:tabLst>
            </a:pPr>
            <a:r>
              <a:rPr lang="nl-NL" sz="1600" dirty="0">
                <a:solidFill>
                  <a:schemeClr val="tx1"/>
                </a:solidFill>
                <a:sym typeface="Wingdings" panose="05000000000000000000" pitchFamily="2" charset="2"/>
              </a:rPr>
              <a:t>	6.2 Extern </a:t>
            </a:r>
          </a:p>
          <a:p>
            <a:pPr marL="0" indent="0">
              <a:buNone/>
            </a:pPr>
            <a:endParaRPr lang="nl-NL" sz="1600" dirty="0">
              <a:solidFill>
                <a:schemeClr val="tx1"/>
              </a:solidFill>
              <a:sym typeface="Wingdings" panose="05000000000000000000" pitchFamily="2" charset="2"/>
            </a:endParaRPr>
          </a:p>
          <a:p>
            <a:pPr marL="0" indent="0">
              <a:buNone/>
            </a:pPr>
            <a:endParaRPr lang="nl-NL" sz="2400" dirty="0">
              <a:solidFill>
                <a:schemeClr val="tx1"/>
              </a:solidFill>
              <a:sym typeface="Wingdings" panose="05000000000000000000" pitchFamily="2" charset="2"/>
            </a:endParaRPr>
          </a:p>
          <a:p>
            <a:pPr marL="0" indent="0">
              <a:buNone/>
            </a:pPr>
            <a:br>
              <a:rPr lang="nl-NL" sz="1600" dirty="0">
                <a:solidFill>
                  <a:schemeClr val="tx1"/>
                </a:solidFill>
              </a:rPr>
            </a:br>
            <a:endParaRPr lang="nl-NL" sz="1600" dirty="0">
              <a:solidFill>
                <a:schemeClr val="tx1"/>
              </a:solidFill>
            </a:endParaRPr>
          </a:p>
        </p:txBody>
      </p:sp>
    </p:spTree>
    <p:extLst>
      <p:ext uri="{BB962C8B-B14F-4D97-AF65-F5344CB8AC3E}">
        <p14:creationId xmlns:p14="http://schemas.microsoft.com/office/powerpoint/2010/main" val="92619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1. Autisme Ambassade</a:t>
            </a:r>
          </a:p>
        </p:txBody>
      </p:sp>
      <p:sp>
        <p:nvSpPr>
          <p:cNvPr id="3" name="Ondertitel 2"/>
          <p:cNvSpPr>
            <a:spLocks noGrp="1"/>
          </p:cNvSpPr>
          <p:nvPr>
            <p:ph type="subTitle" idx="1"/>
          </p:nvPr>
        </p:nvSpPr>
        <p:spPr>
          <a:xfrm>
            <a:off x="609600" y="1196752"/>
            <a:ext cx="11041227" cy="4680520"/>
          </a:xfrm>
        </p:spPr>
        <p:txBody>
          <a:bodyPr>
            <a:noAutofit/>
          </a:bodyPr>
          <a:lstStyle/>
          <a:p>
            <a:pPr marL="0" indent="0">
              <a:buNone/>
            </a:pPr>
            <a:r>
              <a:rPr lang="nl-NL" sz="2400" dirty="0">
                <a:solidFill>
                  <a:schemeClr val="tx1"/>
                </a:solidFill>
              </a:rPr>
              <a:t>1.1 Doel Ambassade</a:t>
            </a:r>
          </a:p>
          <a:p>
            <a:pPr marL="0" indent="0">
              <a:buNone/>
            </a:pPr>
            <a:r>
              <a:rPr lang="nl-NL" sz="1600" dirty="0">
                <a:solidFill>
                  <a:schemeClr val="tx1"/>
                </a:solidFill>
              </a:rPr>
              <a:t>Het bouwen van een </a:t>
            </a:r>
            <a:r>
              <a:rPr lang="nl-NL" sz="1600" b="1" dirty="0">
                <a:solidFill>
                  <a:schemeClr val="tx1"/>
                </a:solidFill>
              </a:rPr>
              <a:t>duurzame (Autisme Ambassade) binnen de organisatie </a:t>
            </a:r>
            <a:r>
              <a:rPr lang="nl-NL" sz="1600" dirty="0">
                <a:solidFill>
                  <a:schemeClr val="tx1"/>
                </a:solidFill>
              </a:rPr>
              <a:t>bestaande uit 5 tot 15 getrainde ambassadeurs die actief bijdragen aan een meer inclusief werkklimaat door open te zijn over hun autisme. </a:t>
            </a:r>
            <a:br>
              <a:rPr lang="nl-NL" sz="1600" dirty="0">
                <a:solidFill>
                  <a:schemeClr val="tx1"/>
                </a:solidFill>
              </a:rPr>
            </a:br>
            <a:br>
              <a:rPr lang="nl-NL" sz="1600" dirty="0">
                <a:solidFill>
                  <a:schemeClr val="tx1"/>
                </a:solidFill>
              </a:rPr>
            </a:br>
            <a:r>
              <a:rPr lang="nl-NL" sz="1600" dirty="0">
                <a:solidFill>
                  <a:schemeClr val="tx1"/>
                </a:solidFill>
              </a:rPr>
              <a:t>Zij bieden steun aan collega’s met autisme, werken aan </a:t>
            </a:r>
            <a:r>
              <a:rPr lang="nl-NL" sz="1600" b="1" dirty="0">
                <a:solidFill>
                  <a:schemeClr val="tx1"/>
                </a:solidFill>
              </a:rPr>
              <a:t>destigmatisering</a:t>
            </a:r>
            <a:r>
              <a:rPr lang="nl-NL" sz="1600" dirty="0">
                <a:solidFill>
                  <a:schemeClr val="tx1"/>
                </a:solidFill>
              </a:rPr>
              <a:t> </a:t>
            </a:r>
            <a:r>
              <a:rPr lang="nl-NL" sz="1600" b="1" dirty="0">
                <a:solidFill>
                  <a:schemeClr val="tx1"/>
                </a:solidFill>
              </a:rPr>
              <a:t>van autisme </a:t>
            </a:r>
            <a:r>
              <a:rPr lang="nl-NL" sz="1600" dirty="0">
                <a:solidFill>
                  <a:schemeClr val="tx1"/>
                </a:solidFill>
              </a:rPr>
              <a:t>en oefenen invloed uit binnen de organisatie ten behoeve van een meer inclusieve werkomgeving. Het doel van de ambassade is dat medewerkers</a:t>
            </a:r>
            <a:r>
              <a:rPr lang="nl-NL" sz="1600" b="1" dirty="0">
                <a:solidFill>
                  <a:schemeClr val="tx1"/>
                </a:solidFill>
              </a:rPr>
              <a:t> </a:t>
            </a:r>
            <a:r>
              <a:rPr lang="nl-NL" sz="1600" dirty="0">
                <a:solidFill>
                  <a:schemeClr val="tx1"/>
                </a:solidFill>
              </a:rPr>
              <a:t>met autisme binnen de organisatie zelf een netwerk vormen, waarbinnen deze taken geborgd zijn. Na de een training is het team van ambassadeurs idealiter zelfsturend. De organisatie toont zich door dit initiatief als meer inclusieve werkgever.</a:t>
            </a:r>
          </a:p>
          <a:p>
            <a:pPr marL="0" indent="0">
              <a:buNone/>
            </a:pPr>
            <a:r>
              <a:rPr lang="nl-NL" sz="1600" dirty="0">
                <a:solidFill>
                  <a:schemeClr val="tx1"/>
                </a:solidFill>
              </a:rPr>
              <a:t> </a:t>
            </a:r>
          </a:p>
          <a:p>
            <a:pPr marL="0" indent="0">
              <a:buNone/>
            </a:pPr>
            <a:r>
              <a:rPr lang="nl-NL" sz="2400" dirty="0">
                <a:solidFill>
                  <a:schemeClr val="tx1"/>
                </a:solidFill>
              </a:rPr>
              <a:t>1.2 Impact pilot</a:t>
            </a:r>
            <a:br>
              <a:rPr lang="nl-NL" sz="2400" dirty="0">
                <a:solidFill>
                  <a:schemeClr val="tx1"/>
                </a:solidFill>
              </a:rPr>
            </a:br>
            <a:r>
              <a:rPr lang="nl-NL" sz="1600" b="1" dirty="0">
                <a:solidFill>
                  <a:schemeClr val="tx1"/>
                </a:solidFill>
              </a:rPr>
              <a:t>Impact</a:t>
            </a:r>
            <a:r>
              <a:rPr lang="nl-NL" sz="1600" dirty="0">
                <a:solidFill>
                  <a:schemeClr val="tx1"/>
                </a:solidFill>
              </a:rPr>
              <a:t>: inclusief werkklimaat, meer begrip voor psychische kwetsbaarheid en in het bijzonder voor autisme, waardering van unieke eigenschappen binnen de organisatie, preventie-verzuim (doordat collega’s beter in staat zijn rekening te houden met hun eigen kwetsbaarheid en, waar nodig, ondersteund worden door collega’s en hun leidinggevenden). Leidinggevenden en medewerkers informeren en ondersteunen waar mogelijk elkaar. Waar nodig weten ze externe ondersteuning en informatie over autisme goed te vinden. Er ontstaat meer ruimte voor dialoog over kwetsbaarheid en kracht, zodat talent optimaler benut kan worden.</a:t>
            </a:r>
            <a:br>
              <a:rPr lang="nl-NL" sz="1600" dirty="0">
                <a:solidFill>
                  <a:schemeClr val="tx1"/>
                </a:solidFill>
              </a:rPr>
            </a:br>
            <a:endParaRPr lang="nl-NL" sz="1600" dirty="0">
              <a:solidFill>
                <a:schemeClr val="tx1"/>
              </a:solidFill>
            </a:endParaRPr>
          </a:p>
          <a:p>
            <a:pPr marL="0" indent="0">
              <a:buNone/>
            </a:pPr>
            <a:r>
              <a:rPr lang="nl-NL" sz="1600" b="1" dirty="0">
                <a:solidFill>
                  <a:schemeClr val="tx1"/>
                </a:solidFill>
              </a:rPr>
              <a:t>Groepen</a:t>
            </a:r>
            <a:r>
              <a:rPr lang="nl-NL" sz="1600" dirty="0">
                <a:solidFill>
                  <a:schemeClr val="tx1"/>
                </a:solidFill>
              </a:rPr>
              <a:t>: medewerkers met autisme en zonder autisme (waaronder leidinggevenden, maar ook collega’s) en de organisatie als geheel. Daarnaast werkt dezelfde formule wellicht ook werken voor collega’s binnen de organisatie met een andere psychische kwetsbaarheid </a:t>
            </a:r>
            <a:r>
              <a:rPr lang="nl-NL" sz="1600" strike="sngStrike" dirty="0">
                <a:solidFill>
                  <a:schemeClr val="tx1"/>
                </a:solidFill>
              </a:rPr>
              <a:t>beperking</a:t>
            </a:r>
            <a:r>
              <a:rPr lang="nl-NL" sz="1600" dirty="0">
                <a:solidFill>
                  <a:schemeClr val="tx1"/>
                </a:solidFill>
              </a:rPr>
              <a:t>. </a:t>
            </a:r>
          </a:p>
          <a:p>
            <a:pPr marL="0" indent="0">
              <a:buNone/>
            </a:pPr>
            <a:br>
              <a:rPr lang="nl-NL" sz="1600" dirty="0">
                <a:solidFill>
                  <a:schemeClr val="tx1"/>
                </a:solidFill>
              </a:rPr>
            </a:br>
            <a:endParaRPr lang="nl-NL" sz="1600" dirty="0">
              <a:solidFill>
                <a:schemeClr val="tx1"/>
              </a:solidFill>
            </a:endParaRPr>
          </a:p>
        </p:txBody>
      </p:sp>
    </p:spTree>
    <p:extLst>
      <p:ext uri="{BB962C8B-B14F-4D97-AF65-F5344CB8AC3E}">
        <p14:creationId xmlns:p14="http://schemas.microsoft.com/office/powerpoint/2010/main" val="3664973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1. Autisme Ambassade</a:t>
            </a:r>
          </a:p>
        </p:txBody>
      </p:sp>
      <p:sp>
        <p:nvSpPr>
          <p:cNvPr id="3" name="Ondertitel 2"/>
          <p:cNvSpPr>
            <a:spLocks noGrp="1"/>
          </p:cNvSpPr>
          <p:nvPr>
            <p:ph type="subTitle" idx="1"/>
          </p:nvPr>
        </p:nvSpPr>
        <p:spPr/>
        <p:txBody>
          <a:bodyPr>
            <a:normAutofit/>
          </a:bodyPr>
          <a:lstStyle/>
          <a:p>
            <a:pPr marL="0" indent="0">
              <a:buNone/>
            </a:pPr>
            <a:r>
              <a:rPr lang="nl-NL" sz="2400" dirty="0">
                <a:solidFill>
                  <a:schemeClr val="tx1"/>
                </a:solidFill>
              </a:rPr>
              <a:t>1.3 Planning</a:t>
            </a:r>
          </a:p>
          <a:p>
            <a:pPr marL="0" indent="0">
              <a:buNone/>
            </a:pPr>
            <a:endParaRPr lang="nl-NL" sz="1600" dirty="0">
              <a:solidFill>
                <a:schemeClr val="tx1"/>
              </a:solidFill>
            </a:endParaRPr>
          </a:p>
          <a:p>
            <a:pPr marL="0" indent="0">
              <a:buNone/>
            </a:pPr>
            <a:r>
              <a:rPr lang="nl-NL" sz="1600" b="1" dirty="0">
                <a:solidFill>
                  <a:schemeClr val="tx1"/>
                </a:solidFill>
              </a:rPr>
              <a:t>Startdatum pilot</a:t>
            </a:r>
            <a:r>
              <a:rPr lang="nl-NL" sz="1600" dirty="0">
                <a:solidFill>
                  <a:schemeClr val="tx1"/>
                </a:solidFill>
              </a:rPr>
              <a:t>:</a:t>
            </a:r>
          </a:p>
          <a:p>
            <a:pPr marL="0" indent="0">
              <a:buNone/>
            </a:pPr>
            <a:r>
              <a:rPr lang="de-DE" sz="1600" b="1" dirty="0" err="1">
                <a:solidFill>
                  <a:schemeClr val="tx1"/>
                </a:solidFill>
              </a:rPr>
              <a:t>Einddatum</a:t>
            </a:r>
            <a:r>
              <a:rPr lang="de-DE" sz="1600" b="1" dirty="0">
                <a:solidFill>
                  <a:schemeClr val="tx1"/>
                </a:solidFill>
              </a:rPr>
              <a:t> </a:t>
            </a:r>
            <a:r>
              <a:rPr lang="de-DE" sz="1600" b="1" dirty="0" err="1">
                <a:solidFill>
                  <a:schemeClr val="tx1"/>
                </a:solidFill>
              </a:rPr>
              <a:t>pilot</a:t>
            </a:r>
            <a:r>
              <a:rPr lang="de-DE" sz="1600" dirty="0">
                <a:solidFill>
                  <a:schemeClr val="tx1"/>
                </a:solidFill>
              </a:rPr>
              <a:t>: 	</a:t>
            </a:r>
            <a:endParaRPr lang="nl-NL" sz="1600" dirty="0">
              <a:solidFill>
                <a:schemeClr val="tx1"/>
              </a:solidFill>
            </a:endParaRPr>
          </a:p>
          <a:p>
            <a:pPr marL="0" indent="0">
              <a:buNone/>
            </a:pPr>
            <a:r>
              <a:rPr lang="de-DE" sz="1600" dirty="0">
                <a:solidFill>
                  <a:schemeClr val="tx1"/>
                </a:solidFill>
              </a:rPr>
              <a:t> </a:t>
            </a:r>
            <a:endParaRPr lang="nl-NL" sz="1600" dirty="0">
              <a:solidFill>
                <a:schemeClr val="tx1"/>
              </a:solidFill>
            </a:endParaRPr>
          </a:p>
          <a:p>
            <a:pPr marL="0" indent="0">
              <a:buNone/>
            </a:pPr>
            <a:r>
              <a:rPr lang="nl-NL" sz="1600" b="1" dirty="0">
                <a:solidFill>
                  <a:schemeClr val="tx1"/>
                </a:solidFill>
              </a:rPr>
              <a:t>Mijlpalen/belangrijke data: </a:t>
            </a:r>
          </a:p>
          <a:p>
            <a:pPr marL="285750" indent="-285750">
              <a:buFont typeface="Arial" panose="020B0604020202020204" pitchFamily="34" charset="0"/>
              <a:buChar char="•"/>
            </a:pPr>
            <a:r>
              <a:rPr lang="nl-NL" sz="1600" dirty="0">
                <a:solidFill>
                  <a:schemeClr val="tx1"/>
                </a:solidFill>
              </a:rPr>
              <a:t>Vóór d.d. : focus op doelgroep leidinggevenden &amp; vooraankondiging bij potentiële ambassadeurs</a:t>
            </a:r>
          </a:p>
          <a:p>
            <a:pPr marL="285750" indent="-285750">
              <a:buFont typeface="Arial" panose="020B0604020202020204" pitchFamily="34" charset="0"/>
              <a:buChar char="•"/>
            </a:pPr>
            <a:r>
              <a:rPr lang="nl-NL" sz="1600" dirty="0">
                <a:solidFill>
                  <a:schemeClr val="tx1"/>
                </a:solidFill>
              </a:rPr>
              <a:t>Op 2 april Wereld Autisme Dag, officiele bekendmaking organisatie breed en start werving</a:t>
            </a:r>
          </a:p>
          <a:p>
            <a:pPr marL="285750" indent="-285750">
              <a:buFont typeface="Arial" panose="020B0604020202020204" pitchFamily="34" charset="0"/>
              <a:buChar char="•"/>
            </a:pPr>
            <a:r>
              <a:rPr lang="nl-NL" sz="1600" dirty="0">
                <a:solidFill>
                  <a:schemeClr val="tx1"/>
                </a:solidFill>
              </a:rPr>
              <a:t>&lt;DATUM&gt;: deadline aanmelding</a:t>
            </a:r>
          </a:p>
          <a:p>
            <a:pPr marL="285750" indent="-285750">
              <a:buFont typeface="Arial" panose="020B0604020202020204" pitchFamily="34" charset="0"/>
              <a:buChar char="•"/>
            </a:pPr>
            <a:r>
              <a:rPr lang="en-US" sz="1600" dirty="0">
                <a:solidFill>
                  <a:schemeClr val="tx1"/>
                </a:solidFill>
              </a:rPr>
              <a:t>&lt;PERIODE&gt;: selectieperiode t.b.v. ambassadeurs</a:t>
            </a:r>
            <a:endParaRPr lang="nl-NL" sz="1600" dirty="0">
              <a:solidFill>
                <a:schemeClr val="tx1"/>
              </a:solidFill>
            </a:endParaRPr>
          </a:p>
          <a:p>
            <a:pPr marL="285750" indent="-285750">
              <a:buFont typeface="Arial" panose="020B0604020202020204" pitchFamily="34" charset="0"/>
              <a:buChar char="•"/>
            </a:pPr>
            <a:r>
              <a:rPr lang="en-US" sz="1600" dirty="0">
                <a:solidFill>
                  <a:schemeClr val="tx1"/>
                </a:solidFill>
              </a:rPr>
              <a:t>&lt;MAAND&gt; : training </a:t>
            </a:r>
            <a:r>
              <a:rPr lang="en-US" sz="1600" dirty="0" err="1">
                <a:solidFill>
                  <a:schemeClr val="tx1"/>
                </a:solidFill>
              </a:rPr>
              <a:t>ambassadeurs</a:t>
            </a:r>
            <a:r>
              <a:rPr lang="en-US" sz="1600" dirty="0">
                <a:solidFill>
                  <a:schemeClr val="tx1"/>
                </a:solidFill>
              </a:rPr>
              <a:t>: 4 </a:t>
            </a:r>
            <a:r>
              <a:rPr lang="en-US" sz="1600" dirty="0" err="1">
                <a:solidFill>
                  <a:schemeClr val="tx1"/>
                </a:solidFill>
              </a:rPr>
              <a:t>dagen</a:t>
            </a:r>
            <a:r>
              <a:rPr lang="en-US" sz="1600" dirty="0">
                <a:solidFill>
                  <a:schemeClr val="tx1"/>
                </a:solidFill>
              </a:rPr>
              <a:t> in 2 - 3 </a:t>
            </a:r>
            <a:r>
              <a:rPr lang="en-US" sz="1600" dirty="0" err="1">
                <a:solidFill>
                  <a:schemeClr val="tx1"/>
                </a:solidFill>
              </a:rPr>
              <a:t>maanden</a:t>
            </a:r>
            <a:endParaRPr lang="nl-NL" sz="1600" dirty="0">
              <a:solidFill>
                <a:schemeClr val="tx1"/>
              </a:solidFill>
            </a:endParaRPr>
          </a:p>
          <a:p>
            <a:pPr marL="0" indent="0">
              <a:buNone/>
            </a:pPr>
            <a:r>
              <a:rPr lang="nl-NL" sz="1600" dirty="0">
                <a:solidFill>
                  <a:schemeClr val="tx1"/>
                </a:solidFill>
              </a:rPr>
              <a:t> </a:t>
            </a:r>
          </a:p>
        </p:txBody>
      </p:sp>
    </p:spTree>
    <p:extLst>
      <p:ext uri="{BB962C8B-B14F-4D97-AF65-F5344CB8AC3E}">
        <p14:creationId xmlns:p14="http://schemas.microsoft.com/office/powerpoint/2010/main" val="343681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600" dirty="0"/>
              <a:t>2. Bijdrage van communicatie</a:t>
            </a:r>
          </a:p>
        </p:txBody>
      </p:sp>
      <p:sp>
        <p:nvSpPr>
          <p:cNvPr id="3" name="Ondertitel 2"/>
          <p:cNvSpPr>
            <a:spLocks noGrp="1"/>
          </p:cNvSpPr>
          <p:nvPr>
            <p:ph type="subTitle" idx="1"/>
          </p:nvPr>
        </p:nvSpPr>
        <p:spPr>
          <a:xfrm>
            <a:off x="623392" y="1196751"/>
            <a:ext cx="11041227" cy="5216405"/>
          </a:xfrm>
        </p:spPr>
        <p:txBody>
          <a:bodyPr>
            <a:noAutofit/>
          </a:bodyPr>
          <a:lstStyle/>
          <a:p>
            <a:pPr marL="0" indent="0">
              <a:buNone/>
            </a:pPr>
            <a:r>
              <a:rPr lang="nl-NL" sz="2400" dirty="0">
                <a:solidFill>
                  <a:schemeClr val="tx1"/>
                </a:solidFill>
              </a:rPr>
              <a:t>2.1 Communicatiedoel</a:t>
            </a:r>
          </a:p>
          <a:p>
            <a:pPr marL="0" indent="0">
              <a:buNone/>
            </a:pPr>
            <a:r>
              <a:rPr lang="nl-NL" sz="1600" dirty="0">
                <a:solidFill>
                  <a:schemeClr val="tx1"/>
                </a:solidFill>
              </a:rPr>
              <a:t>Communicatie draagt bij aan het realiseren van het projectdoel: de oprichting van een (uiteindelijk) zelfsturende interne Ambassade.</a:t>
            </a:r>
          </a:p>
          <a:p>
            <a:pPr marL="285750" indent="-285750">
              <a:buFont typeface="Arial" panose="020B0604020202020204" pitchFamily="34" charset="0"/>
              <a:buChar char="•"/>
            </a:pPr>
            <a:r>
              <a:rPr lang="nl-NL" sz="1600" dirty="0">
                <a:solidFill>
                  <a:schemeClr val="tx1"/>
                </a:solidFill>
              </a:rPr>
              <a:t>Communicatie kan </a:t>
            </a:r>
            <a:r>
              <a:rPr lang="nl-NL" sz="1600" b="1" dirty="0">
                <a:solidFill>
                  <a:schemeClr val="tx1"/>
                </a:solidFill>
              </a:rPr>
              <a:t>aandacht en erkenning </a:t>
            </a:r>
            <a:r>
              <a:rPr lang="nl-NL" sz="1600" dirty="0">
                <a:solidFill>
                  <a:schemeClr val="tx1"/>
                </a:solidFill>
              </a:rPr>
              <a:t>geven aan collega’s met autisme (of andere psychische kwetsbaarheid) en hun waarde voor de organisatie en het belang van autisme ambassadeurs.   </a:t>
            </a:r>
          </a:p>
          <a:p>
            <a:pPr marL="285750" indent="-285750">
              <a:buFont typeface="Arial" panose="020B0604020202020204" pitchFamily="34" charset="0"/>
              <a:buChar char="•"/>
            </a:pPr>
            <a:r>
              <a:rPr lang="nl-NL" sz="1600" dirty="0">
                <a:solidFill>
                  <a:schemeClr val="tx1"/>
                </a:solidFill>
              </a:rPr>
              <a:t>Communicatie kan </a:t>
            </a:r>
            <a:r>
              <a:rPr lang="nl-NL" sz="1600" b="1" dirty="0">
                <a:solidFill>
                  <a:schemeClr val="tx1"/>
                </a:solidFill>
              </a:rPr>
              <a:t>weerstand verminderen</a:t>
            </a:r>
            <a:r>
              <a:rPr lang="nl-NL" sz="1600" dirty="0">
                <a:solidFill>
                  <a:schemeClr val="tx1"/>
                </a:solidFill>
              </a:rPr>
              <a:t> t.a.v. het faciliteren van het ambassadeurschap door leidinggevenden. </a:t>
            </a:r>
          </a:p>
          <a:p>
            <a:pPr marL="285750" indent="-285750">
              <a:buFont typeface="Arial" panose="020B0604020202020204" pitchFamily="34" charset="0"/>
              <a:buChar char="•"/>
            </a:pPr>
            <a:r>
              <a:rPr lang="nl-NL" sz="1600" dirty="0">
                <a:solidFill>
                  <a:schemeClr val="tx1"/>
                </a:solidFill>
              </a:rPr>
              <a:t>Communicatie kan collega’s met autisme </a:t>
            </a:r>
            <a:r>
              <a:rPr lang="nl-NL" sz="1600" b="1" dirty="0">
                <a:solidFill>
                  <a:schemeClr val="tx1"/>
                </a:solidFill>
              </a:rPr>
              <a:t>attenderen op de mogelijkheid en rol van autisme ambassadeur</a:t>
            </a:r>
            <a:r>
              <a:rPr lang="nl-NL" sz="1600" dirty="0">
                <a:solidFill>
                  <a:schemeClr val="tx1"/>
                </a:solidFill>
              </a:rPr>
              <a:t> en een bijdrage leveren in het </a:t>
            </a:r>
            <a:r>
              <a:rPr lang="nl-NL" sz="1600" b="1" dirty="0">
                <a:solidFill>
                  <a:schemeClr val="tx1"/>
                </a:solidFill>
              </a:rPr>
              <a:t>enthousiasmeren om deze rol op te pakken</a:t>
            </a:r>
            <a:r>
              <a:rPr lang="nl-NL" sz="1600" dirty="0">
                <a:solidFill>
                  <a:schemeClr val="tx1"/>
                </a:solidFill>
              </a:rPr>
              <a:t>.</a:t>
            </a:r>
          </a:p>
          <a:p>
            <a:pPr marL="0" indent="0">
              <a:buNone/>
            </a:pPr>
            <a:endParaRPr lang="nl-NL" sz="800" dirty="0">
              <a:solidFill>
                <a:schemeClr val="tx1"/>
              </a:solidFill>
            </a:endParaRPr>
          </a:p>
          <a:p>
            <a:pPr marL="0" indent="0">
              <a:buNone/>
            </a:pPr>
            <a:r>
              <a:rPr lang="nl-NL" sz="2400" dirty="0">
                <a:solidFill>
                  <a:schemeClr val="tx1"/>
                </a:solidFill>
              </a:rPr>
              <a:t>2.2 Effectiviteit en reikwijdte van communicatie als interventiemiddel</a:t>
            </a:r>
          </a:p>
          <a:p>
            <a:pPr marL="0" indent="0">
              <a:buNone/>
            </a:pPr>
            <a:r>
              <a:rPr lang="nl-NL" sz="1600" dirty="0">
                <a:solidFill>
                  <a:schemeClr val="tx1"/>
                </a:solidFill>
              </a:rPr>
              <a:t>Werven is meer dan communicatie alleen. De bereidwilligheid van de organisatie speelt een rol, bijvoorbeeld hoe leidinggevenden en medewerkers worden gefaciliteerd om de rol van autisme ambassadeur op te pakken. Ook het huidige sociale klimaat binnen de organisatie speelt een rol; dat je als medewerker met autisme open durft/kunt zijn over je diagnose. Daarnaast speelt ook cynisme een rol; de vraag bij collega’s of dit soort initiatieven uiteindelijk ook effectief zijn. Werven (voor wat dan ook) levert vooral resultaat op wanneer mensen persoonlijk benaderd worden. </a:t>
            </a:r>
            <a:r>
              <a:rPr lang="nl-NL" sz="1600" b="1" dirty="0">
                <a:solidFill>
                  <a:schemeClr val="tx1"/>
                </a:solidFill>
              </a:rPr>
              <a:t>Warm contact is hierin het sterkste middel. Interpersoonlijke communicatie dus</a:t>
            </a:r>
            <a:r>
              <a:rPr lang="nl-NL" sz="1600" dirty="0">
                <a:solidFill>
                  <a:schemeClr val="tx1"/>
                </a:solidFill>
              </a:rPr>
              <a:t>. Daarna volgt ‘warme’ communicatie via een presentatie/workshop tijdens een bijeenkomst. </a:t>
            </a:r>
          </a:p>
          <a:p>
            <a:pPr marL="0" indent="0">
              <a:buNone/>
            </a:pPr>
            <a:endParaRPr lang="nl-NL" sz="1600" dirty="0">
              <a:solidFill>
                <a:schemeClr val="tx1"/>
              </a:solidFill>
            </a:endParaRPr>
          </a:p>
          <a:p>
            <a:pPr marL="0" indent="0">
              <a:buNone/>
            </a:pPr>
            <a:endParaRPr lang="nl-NL" sz="1600" dirty="0">
              <a:solidFill>
                <a:schemeClr val="tx1"/>
              </a:solidFill>
            </a:endParaRPr>
          </a:p>
        </p:txBody>
      </p:sp>
    </p:spTree>
    <p:extLst>
      <p:ext uri="{BB962C8B-B14F-4D97-AF65-F5344CB8AC3E}">
        <p14:creationId xmlns:p14="http://schemas.microsoft.com/office/powerpoint/2010/main" val="108753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2. Bijdrage van de communicatie</a:t>
            </a:r>
          </a:p>
        </p:txBody>
      </p:sp>
      <p:sp>
        <p:nvSpPr>
          <p:cNvPr id="3" name="Tijdelijke aanduiding voor inhoud 2"/>
          <p:cNvSpPr>
            <a:spLocks noGrp="1"/>
          </p:cNvSpPr>
          <p:nvPr>
            <p:ph idx="1"/>
          </p:nvPr>
        </p:nvSpPr>
        <p:spPr>
          <a:xfrm>
            <a:off x="609600" y="1600201"/>
            <a:ext cx="10972800" cy="4438460"/>
          </a:xfrm>
        </p:spPr>
        <p:txBody>
          <a:bodyPr>
            <a:normAutofit/>
          </a:bodyPr>
          <a:lstStyle/>
          <a:p>
            <a:pPr marL="0" indent="0">
              <a:buNone/>
            </a:pPr>
            <a:r>
              <a:rPr lang="nl-NL" sz="2400" dirty="0"/>
              <a:t> </a:t>
            </a:r>
          </a:p>
        </p:txBody>
      </p:sp>
      <p:pic>
        <p:nvPicPr>
          <p:cNvPr id="4" name="Afbeelding 3"/>
          <p:cNvPicPr>
            <a:picLocks noChangeAspect="1"/>
          </p:cNvPicPr>
          <p:nvPr/>
        </p:nvPicPr>
        <p:blipFill>
          <a:blip r:embed="rId2"/>
          <a:stretch>
            <a:fillRect/>
          </a:stretch>
        </p:blipFill>
        <p:spPr>
          <a:xfrm>
            <a:off x="2806574" y="1204054"/>
            <a:ext cx="7921781" cy="5572465"/>
          </a:xfrm>
          <a:prstGeom prst="rect">
            <a:avLst/>
          </a:prstGeom>
        </p:spPr>
      </p:pic>
      <p:sp>
        <p:nvSpPr>
          <p:cNvPr id="5" name="Tekstvak 4"/>
          <p:cNvSpPr txBox="1"/>
          <p:nvPr/>
        </p:nvSpPr>
        <p:spPr bwMode="auto">
          <a:xfrm>
            <a:off x="323850" y="2027093"/>
            <a:ext cx="2701517" cy="846386"/>
          </a:xfrm>
          <a:prstGeom prst="rect">
            <a:avLst/>
          </a:prstGeom>
          <a:solidFill>
            <a:schemeClr val="bg1"/>
          </a:solidFill>
          <a:ln w="12700">
            <a:noFill/>
            <a:miter lim="800000"/>
            <a:headEnd/>
            <a:tailEnd/>
          </a:ln>
          <a:effectLst>
            <a:outerShdw blurRad="635000" dist="254000" dir="2700000" algn="ctr" rotWithShape="0">
              <a:srgbClr val="D9E3ED"/>
            </a:outerShdw>
          </a:effectLst>
        </p:spPr>
        <p:txBody>
          <a:bodyPr wrap="square" lIns="540000" rtlCol="0" anchor="ctr">
            <a:spAutoFit/>
          </a:bodyPr>
          <a:lstStyle/>
          <a:p>
            <a:pPr eaLnBrk="1" hangingPunct="1">
              <a:spcBef>
                <a:spcPct val="50000"/>
              </a:spcBef>
            </a:pPr>
            <a:r>
              <a:rPr lang="nl-NL" sz="1400" b="1" dirty="0">
                <a:latin typeface="Arial" charset="0"/>
              </a:rPr>
              <a:t>Welk effect heeft welk communicatiemiddel?</a:t>
            </a:r>
          </a:p>
          <a:p>
            <a:pPr eaLnBrk="1" hangingPunct="1">
              <a:spcBef>
                <a:spcPct val="50000"/>
              </a:spcBef>
            </a:pPr>
            <a:r>
              <a:rPr lang="nl-NL" sz="1400" dirty="0">
                <a:latin typeface="Arial" charset="0"/>
              </a:rPr>
              <a:t>Bron: De trap van Quirke </a:t>
            </a:r>
          </a:p>
        </p:txBody>
      </p:sp>
    </p:spTree>
    <p:extLst>
      <p:ext uri="{BB962C8B-B14F-4D97-AF65-F5344CB8AC3E}">
        <p14:creationId xmlns:p14="http://schemas.microsoft.com/office/powerpoint/2010/main" val="146452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3. Stakeholderanalyse</a:t>
            </a:r>
          </a:p>
        </p:txBody>
      </p:sp>
      <p:sp>
        <p:nvSpPr>
          <p:cNvPr id="3" name="Ondertitel 2"/>
          <p:cNvSpPr>
            <a:spLocks noGrp="1"/>
          </p:cNvSpPr>
          <p:nvPr>
            <p:ph type="subTitle" idx="1"/>
          </p:nvPr>
        </p:nvSpPr>
        <p:spPr/>
        <p:txBody>
          <a:bodyPr>
            <a:noAutofit/>
          </a:bodyPr>
          <a:lstStyle/>
          <a:p>
            <a:pPr marL="0" indent="0">
              <a:buNone/>
            </a:pPr>
            <a:r>
              <a:rPr lang="nl-NL" sz="2400" dirty="0">
                <a:solidFill>
                  <a:schemeClr val="tx1"/>
                </a:solidFill>
              </a:rPr>
              <a:t>Wie zijn de stakeholders en welke beelden/zorgen leven er bij hen? </a:t>
            </a:r>
          </a:p>
          <a:p>
            <a:pPr marL="0" indent="0">
              <a:buNone/>
            </a:pPr>
            <a:endParaRPr lang="nl-NL" sz="1600" dirty="0">
              <a:solidFill>
                <a:schemeClr val="tx1"/>
              </a:solidFill>
            </a:endParaRPr>
          </a:p>
          <a:p>
            <a:pPr marL="271463" indent="-271463">
              <a:buAutoNum type="alphaLcPeriod"/>
            </a:pPr>
            <a:r>
              <a:rPr lang="nl-NL" sz="1600" b="1" dirty="0">
                <a:solidFill>
                  <a:schemeClr val="tx1"/>
                </a:solidFill>
              </a:rPr>
              <a:t>Leidinggevenden van medewerkers met </a:t>
            </a:r>
            <a:r>
              <a:rPr lang="nl-NL" sz="1600" dirty="0">
                <a:solidFill>
                  <a:schemeClr val="tx1"/>
                </a:solidFill>
              </a:rPr>
              <a:t>autisme – tijd vrijmaken voor de ambassadeursrol.</a:t>
            </a:r>
          </a:p>
          <a:p>
            <a:pPr marL="271463" indent="-271463">
              <a:buFont typeface="+mj-lt"/>
              <a:buAutoNum type="alphaLcPeriod"/>
            </a:pPr>
            <a:r>
              <a:rPr lang="nl-NL" sz="1600" b="1" dirty="0">
                <a:solidFill>
                  <a:schemeClr val="tx1"/>
                </a:solidFill>
              </a:rPr>
              <a:t>Medewerkers met </a:t>
            </a:r>
            <a:r>
              <a:rPr lang="nl-NL" sz="1600" dirty="0">
                <a:solidFill>
                  <a:schemeClr val="tx1"/>
                </a:solidFill>
              </a:rPr>
              <a:t>autisme </a:t>
            </a:r>
            <a:r>
              <a:rPr lang="nl-NL" sz="1600" b="1" dirty="0">
                <a:solidFill>
                  <a:schemeClr val="tx1"/>
                </a:solidFill>
              </a:rPr>
              <a:t>(of vermoeden daarvan) </a:t>
            </a:r>
            <a:r>
              <a:rPr lang="nl-NL" sz="1600" dirty="0">
                <a:solidFill>
                  <a:schemeClr val="tx1"/>
                </a:solidFill>
              </a:rPr>
              <a:t>– bewust van tijdsinvestering en ervaart dit wellicht als drempel bij </a:t>
            </a:r>
            <a:r>
              <a:rPr lang="nl-NL" sz="1600" dirty="0" err="1">
                <a:solidFill>
                  <a:schemeClr val="tx1"/>
                </a:solidFill>
              </a:rPr>
              <a:t>voorbespreken</a:t>
            </a:r>
            <a:r>
              <a:rPr lang="nl-NL" sz="1600" dirty="0">
                <a:solidFill>
                  <a:schemeClr val="tx1"/>
                </a:solidFill>
              </a:rPr>
              <a:t> van de aanmelding met leidinggevende.  </a:t>
            </a:r>
          </a:p>
          <a:p>
            <a:pPr marL="271463" indent="-271463">
              <a:buFont typeface="+mj-lt"/>
              <a:buAutoNum type="alphaLcPeriod"/>
            </a:pPr>
            <a:r>
              <a:rPr lang="nl-NL" sz="1600" b="1" dirty="0">
                <a:solidFill>
                  <a:schemeClr val="tx1"/>
                </a:solidFill>
              </a:rPr>
              <a:t>Collega’s van medewerkers met </a:t>
            </a:r>
            <a:r>
              <a:rPr lang="nl-NL" sz="1600" dirty="0">
                <a:solidFill>
                  <a:schemeClr val="tx1"/>
                </a:solidFill>
              </a:rPr>
              <a:t>autisme – samenwerk-problemen met collega´s met autisme</a:t>
            </a:r>
          </a:p>
          <a:p>
            <a:pPr marL="271463" indent="-271463">
              <a:buFont typeface="+mj-lt"/>
              <a:buAutoNum type="alphaLcPeriod"/>
            </a:pPr>
            <a:r>
              <a:rPr lang="nl-NL" sz="1600" b="1" dirty="0">
                <a:solidFill>
                  <a:schemeClr val="tx1"/>
                </a:solidFill>
              </a:rPr>
              <a:t>Overige leidinggevenden </a:t>
            </a:r>
            <a:r>
              <a:rPr lang="nl-NL" sz="1600" dirty="0">
                <a:solidFill>
                  <a:schemeClr val="tx1"/>
                </a:solidFill>
              </a:rPr>
              <a:t>- samenwerk-problemen met collega´s met autisme. “Is een Autisme Ambassade nodig?”</a:t>
            </a:r>
          </a:p>
          <a:p>
            <a:pPr marL="271463" indent="-271463">
              <a:buFont typeface="+mj-lt"/>
              <a:buAutoNum type="alphaLcPeriod"/>
            </a:pPr>
            <a:r>
              <a:rPr lang="nl-NL" sz="1600" b="1" dirty="0">
                <a:solidFill>
                  <a:schemeClr val="tx1"/>
                </a:solidFill>
                <a:hlinkClick r:id="rId2">
                  <a:extLst>
                    <a:ext uri="{A12FA001-AC4F-418D-AE19-62706E023703}">
                      <ahyp:hlinkClr xmlns:ahyp="http://schemas.microsoft.com/office/drawing/2018/hyperlinkcolor" val="tx"/>
                    </a:ext>
                  </a:extLst>
                </a:hlinkClick>
              </a:rPr>
              <a:t>Afdelingen HR Informatie en Advies </a:t>
            </a:r>
            <a:r>
              <a:rPr lang="nl-NL" sz="1600" b="1" dirty="0">
                <a:solidFill>
                  <a:schemeClr val="tx1"/>
                </a:solidFill>
              </a:rPr>
              <a:t>(HR Servicedesk en HR-adviseurs) / </a:t>
            </a:r>
            <a:r>
              <a:rPr lang="nl-NL" sz="1600" b="1" dirty="0">
                <a:solidFill>
                  <a:schemeClr val="tx1"/>
                </a:solidFill>
                <a:hlinkClick r:id="rId3">
                  <a:extLst>
                    <a:ext uri="{A12FA001-AC4F-418D-AE19-62706E023703}">
                      <ahyp:hlinkClr xmlns:ahyp="http://schemas.microsoft.com/office/drawing/2018/hyperlinkcolor" val="tx"/>
                    </a:ext>
                  </a:extLst>
                </a:hlinkClick>
              </a:rPr>
              <a:t>Team Veilig en Gezond Werken</a:t>
            </a:r>
            <a:r>
              <a:rPr lang="nl-NL" sz="1600" b="1" dirty="0">
                <a:solidFill>
                  <a:schemeClr val="tx1"/>
                </a:solidFill>
              </a:rPr>
              <a:t> </a:t>
            </a:r>
            <a:r>
              <a:rPr lang="nl-NL" sz="1600" dirty="0">
                <a:solidFill>
                  <a:schemeClr val="tx1"/>
                </a:solidFill>
              </a:rPr>
              <a:t>– N.v.t. </a:t>
            </a:r>
          </a:p>
          <a:p>
            <a:pPr marL="271463" indent="-271463">
              <a:buFont typeface="+mj-lt"/>
              <a:buAutoNum type="alphaLcPeriod"/>
            </a:pPr>
            <a:r>
              <a:rPr lang="nl-NL" sz="1600" b="1" dirty="0">
                <a:solidFill>
                  <a:schemeClr val="tx1"/>
                </a:solidFill>
              </a:rPr>
              <a:t>Ketenpartners</a:t>
            </a:r>
            <a:r>
              <a:rPr lang="nl-NL" sz="1600" dirty="0">
                <a:solidFill>
                  <a:schemeClr val="tx1"/>
                </a:solidFill>
              </a:rPr>
              <a:t> op dit gebied, zoals ….</a:t>
            </a:r>
          </a:p>
          <a:p>
            <a:pPr marL="0" indent="0">
              <a:buNone/>
            </a:pPr>
            <a:endParaRPr lang="nl-NL" sz="1600" dirty="0">
              <a:solidFill>
                <a:schemeClr val="tx1"/>
              </a:solidFill>
            </a:endParaRPr>
          </a:p>
          <a:p>
            <a:pPr marL="0" indent="0">
              <a:buNone/>
            </a:pPr>
            <a:endParaRPr lang="nl-NL" sz="1600" dirty="0">
              <a:solidFill>
                <a:schemeClr val="tx1"/>
              </a:solidFill>
            </a:endParaRPr>
          </a:p>
          <a:p>
            <a:pPr marL="0" indent="0">
              <a:buNone/>
            </a:pPr>
            <a:endParaRPr lang="nl-NL" sz="1600" dirty="0">
              <a:solidFill>
                <a:schemeClr val="tx1"/>
              </a:solidFill>
            </a:endParaRPr>
          </a:p>
        </p:txBody>
      </p:sp>
    </p:spTree>
    <p:extLst>
      <p:ext uri="{BB962C8B-B14F-4D97-AF65-F5344CB8AC3E}">
        <p14:creationId xmlns:p14="http://schemas.microsoft.com/office/powerpoint/2010/main" val="418239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599" y="274637"/>
            <a:ext cx="11228173" cy="922115"/>
          </a:xfrm>
        </p:spPr>
        <p:txBody>
          <a:bodyPr>
            <a:normAutofit/>
          </a:bodyPr>
          <a:lstStyle/>
          <a:p>
            <a:r>
              <a:rPr lang="nl-NL" sz="3600" dirty="0"/>
              <a:t>4. Kernboodschap </a:t>
            </a:r>
          </a:p>
        </p:txBody>
      </p:sp>
      <p:sp>
        <p:nvSpPr>
          <p:cNvPr id="3" name="Ondertitel 2"/>
          <p:cNvSpPr>
            <a:spLocks noGrp="1"/>
          </p:cNvSpPr>
          <p:nvPr>
            <p:ph type="subTitle" idx="1"/>
          </p:nvPr>
        </p:nvSpPr>
        <p:spPr/>
        <p:txBody>
          <a:bodyPr>
            <a:normAutofit/>
          </a:bodyPr>
          <a:lstStyle/>
          <a:p>
            <a:pPr marL="0" indent="0">
              <a:buNone/>
            </a:pPr>
            <a:r>
              <a:rPr lang="nl-NL" sz="1600" dirty="0">
                <a:solidFill>
                  <a:schemeClr val="tx1"/>
                </a:solidFill>
              </a:rPr>
              <a:t>Voorbeeld Politie</a:t>
            </a:r>
          </a:p>
          <a:p>
            <a:pPr marL="336550" indent="-336550"/>
            <a:r>
              <a:rPr lang="nl-NL" sz="1700" dirty="0">
                <a:solidFill>
                  <a:schemeClr val="tx1"/>
                </a:solidFill>
              </a:rPr>
              <a:t>We willen een organisatie zijn van en voor iedereen, overal en altijd, ook als werkgever. Om elke dag te kunnen werken aan een veiliger Nederland is voor de politie belangrijk midden in een continue veranderende samenleving te staan. Hiervoor hebben we collega’s met diverse achtergronden en competenties nodig, waarbij talent en kwaliteit voorop staan. Hierdoor horen, zien en begrijpen we meer.</a:t>
            </a:r>
          </a:p>
          <a:p>
            <a:pPr marL="336550" indent="-336550"/>
            <a:endParaRPr lang="nl-NL" sz="1700" dirty="0">
              <a:solidFill>
                <a:schemeClr val="tx1"/>
              </a:solidFill>
            </a:endParaRPr>
          </a:p>
          <a:p>
            <a:pPr marL="336550" lvl="0" indent="-336550"/>
            <a:r>
              <a:rPr lang="nl-NL" sz="1700" dirty="0">
                <a:solidFill>
                  <a:schemeClr val="tx1"/>
                </a:solidFill>
              </a:rPr>
              <a:t>De politie werkt aan een inclusieve werkomgeving voor iedereen, aan een cultuur waar verschillen worden herkend, erkend en gewaardeerd. Uitsluiting om wie of wat je bent, wordt niet geaccepteerd. De politieorganisatie wil dat er een werkcultuur heerst die zich kenmerkt door de gedachte dat verschillen positief en waardevol zijn.*</a:t>
            </a:r>
          </a:p>
          <a:p>
            <a:pPr marL="336550" lvl="0" indent="-336550"/>
            <a:endParaRPr lang="nl-NL" sz="1700" dirty="0">
              <a:solidFill>
                <a:schemeClr val="tx1"/>
              </a:solidFill>
            </a:endParaRPr>
          </a:p>
          <a:p>
            <a:pPr marL="336550" lvl="0" indent="-336550"/>
            <a:r>
              <a:rPr lang="nl-NL" sz="1700" dirty="0">
                <a:solidFill>
                  <a:schemeClr val="tx1"/>
                </a:solidFill>
              </a:rPr>
              <a:t>De Autisme Ambassade draagt bij aan een meer inclusief werkklimaat doordat … #</a:t>
            </a:r>
            <a:r>
              <a:rPr lang="nl-NL" sz="1700" dirty="0" err="1">
                <a:solidFill>
                  <a:schemeClr val="tx1"/>
                </a:solidFill>
              </a:rPr>
              <a:t>psychischediversiteit</a:t>
            </a:r>
            <a:r>
              <a:rPr lang="nl-NL" sz="1700" dirty="0">
                <a:solidFill>
                  <a:schemeClr val="tx1"/>
                </a:solidFill>
              </a:rPr>
              <a:t>.</a:t>
            </a:r>
          </a:p>
          <a:p>
            <a:pPr marL="336550" lvl="0" indent="-336550"/>
            <a:endParaRPr lang="nl-NL" sz="1700" dirty="0">
              <a:solidFill>
                <a:schemeClr val="tx1"/>
              </a:solidFill>
            </a:endParaRPr>
          </a:p>
          <a:p>
            <a:pPr marL="336550" lvl="0" indent="-336550"/>
            <a:endParaRPr lang="nl-NL" sz="1400" dirty="0">
              <a:solidFill>
                <a:schemeClr val="tx1"/>
              </a:solidFill>
            </a:endParaRPr>
          </a:p>
          <a:p>
            <a:pPr marL="0" lvl="0" indent="0">
              <a:buNone/>
            </a:pPr>
            <a:endParaRPr lang="nl-NL" sz="1200" dirty="0">
              <a:solidFill>
                <a:schemeClr val="tx1"/>
              </a:solidFill>
            </a:endParaRPr>
          </a:p>
        </p:txBody>
      </p:sp>
    </p:spTree>
    <p:extLst>
      <p:ext uri="{BB962C8B-B14F-4D97-AF65-F5344CB8AC3E}">
        <p14:creationId xmlns:p14="http://schemas.microsoft.com/office/powerpoint/2010/main" val="152323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5. Communicatiestrategie</a:t>
            </a:r>
          </a:p>
        </p:txBody>
      </p:sp>
      <p:sp>
        <p:nvSpPr>
          <p:cNvPr id="3" name="Ondertitel 2"/>
          <p:cNvSpPr>
            <a:spLocks noGrp="1"/>
          </p:cNvSpPr>
          <p:nvPr>
            <p:ph type="subTitle" idx="1"/>
          </p:nvPr>
        </p:nvSpPr>
        <p:spPr>
          <a:xfrm>
            <a:off x="623392" y="1196751"/>
            <a:ext cx="11041227" cy="4770415"/>
          </a:xfrm>
        </p:spPr>
        <p:txBody>
          <a:bodyPr>
            <a:noAutofit/>
          </a:bodyPr>
          <a:lstStyle/>
          <a:p>
            <a:pPr marL="0" indent="0">
              <a:buNone/>
            </a:pPr>
            <a:r>
              <a:rPr lang="nl-NL" sz="2400" dirty="0">
                <a:solidFill>
                  <a:schemeClr val="tx1"/>
                </a:solidFill>
              </a:rPr>
              <a:t>5.1 Uitgangspunten</a:t>
            </a:r>
          </a:p>
          <a:p>
            <a:pPr marL="285750" indent="-285750">
              <a:buFont typeface="Arial" panose="020B0604020202020204" pitchFamily="34" charset="0"/>
              <a:buChar char="•"/>
            </a:pPr>
            <a:r>
              <a:rPr lang="nl-NL" sz="1600" dirty="0">
                <a:solidFill>
                  <a:schemeClr val="tx1"/>
                </a:solidFill>
              </a:rPr>
              <a:t>We communiceren open, eerlijk en proactief.</a:t>
            </a:r>
          </a:p>
          <a:p>
            <a:pPr marL="285750" indent="-285750">
              <a:buFont typeface="Arial" panose="020B0604020202020204" pitchFamily="34" charset="0"/>
              <a:buChar char="•"/>
            </a:pPr>
            <a:r>
              <a:rPr lang="nl-NL" sz="1600" dirty="0">
                <a:solidFill>
                  <a:schemeClr val="tx1"/>
                </a:solidFill>
              </a:rPr>
              <a:t>Meerwaarde van onze verschillen in talenten en kwaliteiten laten zien, en benadrukken wat ons verbindt (we zijn allemaal verschillend, maar werken binnen onze organisatie wel allemaal aan hetzelfde doel nl……)</a:t>
            </a:r>
          </a:p>
          <a:p>
            <a:pPr marL="285750" indent="-285750">
              <a:buFont typeface="Arial" panose="020B0604020202020204" pitchFamily="34" charset="0"/>
              <a:buChar char="•"/>
            </a:pPr>
            <a:r>
              <a:rPr lang="nl-NL" sz="1600" dirty="0">
                <a:solidFill>
                  <a:schemeClr val="tx1"/>
                </a:solidFill>
              </a:rPr>
              <a:t>We zien dat intern en extern samen oplopen, door elkaar heen. Als we externe publiciteit initiëren, zorgen we dat intern wordt meegenomen. Als we interne communicatie initiëren, bereiden we een externe boodschap voor.</a:t>
            </a:r>
          </a:p>
          <a:p>
            <a:pPr marL="285750" indent="-285750">
              <a:buFont typeface="Arial" panose="020B0604020202020204" pitchFamily="34" charset="0"/>
              <a:buChar char="•"/>
            </a:pPr>
            <a:r>
              <a:rPr lang="nl-NL" sz="1600" dirty="0">
                <a:solidFill>
                  <a:schemeClr val="tx1"/>
                </a:solidFill>
              </a:rPr>
              <a:t>Als we communiceren, praten we terug (intranet). We mengen ons niet actief in discussies over het thema op social media en initiëren ook zelf geen gesprekken rondom diversiteit en inclusie.</a:t>
            </a:r>
          </a:p>
          <a:p>
            <a:pPr marL="285750" indent="-285750">
              <a:buFont typeface="Arial" panose="020B0604020202020204" pitchFamily="34" charset="0"/>
              <a:buChar char="•"/>
            </a:pPr>
            <a:endParaRPr lang="nl-NL" sz="1400" dirty="0">
              <a:solidFill>
                <a:schemeClr val="tx1"/>
              </a:solidFill>
            </a:endParaRPr>
          </a:p>
          <a:p>
            <a:pPr marL="0" indent="0">
              <a:buNone/>
            </a:pPr>
            <a:r>
              <a:rPr lang="nl-NL" sz="2400" dirty="0">
                <a:solidFill>
                  <a:schemeClr val="tx1"/>
                </a:solidFill>
              </a:rPr>
              <a:t>5.2 Randvoorwaarden</a:t>
            </a:r>
            <a:endParaRPr lang="nl-NL" sz="1600" dirty="0">
              <a:solidFill>
                <a:schemeClr val="tx1"/>
              </a:solidFill>
            </a:endParaRPr>
          </a:p>
          <a:p>
            <a:pPr marL="285750" indent="-285750">
              <a:buFont typeface="Arial" panose="020B0604020202020204" pitchFamily="34" charset="0"/>
              <a:buChar char="•"/>
            </a:pPr>
            <a:r>
              <a:rPr lang="nl-NL" sz="1600" dirty="0">
                <a:solidFill>
                  <a:schemeClr val="tx1"/>
                </a:solidFill>
              </a:rPr>
              <a:t>Het projectteam heeft budget voor de trainingen &amp; begeleiding en productie van communicatiemiddelen: € XXX. </a:t>
            </a:r>
          </a:p>
          <a:p>
            <a:pPr marL="285750" indent="-285750">
              <a:buFont typeface="Arial" panose="020B0604020202020204" pitchFamily="34" charset="0"/>
              <a:buChar char="•"/>
            </a:pPr>
            <a:r>
              <a:rPr lang="nl-NL" sz="1600" dirty="0">
                <a:solidFill>
                  <a:schemeClr val="tx1"/>
                </a:solidFill>
              </a:rPr>
              <a:t>Mensen met autisme hebben baat bij feitelijke informatie; </a:t>
            </a:r>
            <a:endParaRPr lang="nl-NL" sz="1600" strike="sngStrike" dirty="0">
              <a:solidFill>
                <a:schemeClr val="tx1"/>
              </a:solidFill>
            </a:endParaRPr>
          </a:p>
          <a:p>
            <a:pPr marL="285750" indent="-285750">
              <a:buFont typeface="Arial" panose="020B0604020202020204" pitchFamily="34" charset="0"/>
              <a:buChar char="•"/>
            </a:pPr>
            <a:r>
              <a:rPr lang="nl-NL" sz="1600" dirty="0">
                <a:solidFill>
                  <a:schemeClr val="tx1"/>
                </a:solidFill>
              </a:rPr>
              <a:t>Let op de terminologie; vermijd de term ‘autist’. Je bént geen autist, je hébt autisme. VAB kan adviseren m.b.t. terminologie.  </a:t>
            </a: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nl-NL" sz="1400" dirty="0">
              <a:solidFill>
                <a:schemeClr val="tx1"/>
              </a:solidFill>
            </a:endParaRPr>
          </a:p>
        </p:txBody>
      </p:sp>
    </p:spTree>
    <p:extLst>
      <p:ext uri="{BB962C8B-B14F-4D97-AF65-F5344CB8AC3E}">
        <p14:creationId xmlns:p14="http://schemas.microsoft.com/office/powerpoint/2010/main" val="188731406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1466</Words>
  <Application>Microsoft Office PowerPoint</Application>
  <PresentationFormat>Widescreen</PresentationFormat>
  <Paragraphs>137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Kantoorthema</vt:lpstr>
      <vt:lpstr>Voorbeeld Communicatieplan</vt:lpstr>
      <vt:lpstr>Inhoud</vt:lpstr>
      <vt:lpstr>1. Autisme Ambassade</vt:lpstr>
      <vt:lpstr>1. Autisme Ambassade</vt:lpstr>
      <vt:lpstr>2. Bijdrage van communicatie</vt:lpstr>
      <vt:lpstr>2. Bijdrage van de communicatie</vt:lpstr>
      <vt:lpstr>3. Stakeholderanalyse</vt:lpstr>
      <vt:lpstr>4. Kernboodschap </vt:lpstr>
      <vt:lpstr>5. Communicatiestrategie</vt:lpstr>
      <vt:lpstr>5. Communicatiestrategie</vt:lpstr>
      <vt:lpstr>6. Communicatiemiddelen </vt:lpstr>
      <vt:lpstr>6. Communicatiemiddelen </vt:lpstr>
      <vt:lpstr>6. Communicatiemiddelen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Voorbeeld Communicatieplan</dc:title>
  <dc:creator>Anniek Stoutjesdijk</dc:creator>
  <cp:lastModifiedBy>Anniek Stoutjesdijk</cp:lastModifiedBy>
  <cp:revision>5</cp:revision>
  <dcterms:created xsi:type="dcterms:W3CDTF">2021-07-13T08:54:50Z</dcterms:created>
  <dcterms:modified xsi:type="dcterms:W3CDTF">2021-08-17T09:37:16Z</dcterms:modified>
</cp:coreProperties>
</file>