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Ex2.xml" ContentType="application/vnd.ms-office.chartex+xml"/>
  <Override PartName="/ppt/charts/style2.xml" ContentType="application/vnd.ms-office.chartstyle+xml"/>
  <Override PartName="/ppt/charts/colors2.xml" ContentType="application/vnd.ms-office.chartcolorstyle+xml"/>
  <Override PartName="/ppt/charts/chartEx3.xml" ContentType="application/vnd.ms-office.chartex+xml"/>
  <Override PartName="/ppt/charts/style3.xml" ContentType="application/vnd.ms-office.chartstyle+xml"/>
  <Override PartName="/ppt/charts/colors3.xml" ContentType="application/vnd.ms-office.chartcolorstyle+xml"/>
  <Override PartName="/ppt/charts/chartEx4.xml" ContentType="application/vnd.ms-office.chartex+xml"/>
  <Override PartName="/ppt/charts/style4.xml" ContentType="application/vnd.ms-office.chartstyle+xml"/>
  <Override PartName="/ppt/charts/colors4.xml" ContentType="application/vnd.ms-office.chartcolorstyle+xml"/>
  <Override PartName="/ppt/charts/chartEx5.xml" ContentType="application/vnd.ms-office.chartex+xml"/>
  <Override PartName="/ppt/charts/style5.xml" ContentType="application/vnd.ms-office.chartstyle+xml"/>
  <Override PartName="/ppt/charts/colors5.xml" ContentType="application/vnd.ms-office.chartcolorstyl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8"/>
  </p:notesMasterIdLst>
  <p:sldIdLst>
    <p:sldId id="256" r:id="rId6"/>
    <p:sldId id="837" r:id="rId7"/>
    <p:sldId id="903" r:id="rId8"/>
    <p:sldId id="822" r:id="rId9"/>
    <p:sldId id="833" r:id="rId10"/>
    <p:sldId id="904" r:id="rId11"/>
    <p:sldId id="283" r:id="rId12"/>
    <p:sldId id="953" r:id="rId13"/>
    <p:sldId id="285" r:id="rId14"/>
    <p:sldId id="286" r:id="rId15"/>
    <p:sldId id="908" r:id="rId16"/>
    <p:sldId id="989" r:id="rId17"/>
    <p:sldId id="992" r:id="rId18"/>
    <p:sldId id="991" r:id="rId19"/>
    <p:sldId id="940" r:id="rId20"/>
    <p:sldId id="943" r:id="rId21"/>
    <p:sldId id="941" r:id="rId22"/>
    <p:sldId id="942" r:id="rId23"/>
    <p:sldId id="946" r:id="rId24"/>
    <p:sldId id="871" r:id="rId25"/>
    <p:sldId id="919" r:id="rId26"/>
    <p:sldId id="875"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9"/>
  </p:normalViewPr>
  <p:slideViewPr>
    <p:cSldViewPr snapToGrid="0">
      <p:cViewPr varScale="1">
        <p:scale>
          <a:sx n="120" d="100"/>
          <a:sy n="120" d="100"/>
        </p:scale>
        <p:origin x="2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werkblad.xlsx"/></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werkblad1.xlsx"/></Relationships>
</file>

<file path=ppt/charts/_rels/chartEx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Microsoft_Excel-werkblad2.xlsx"/></Relationships>
</file>

<file path=ppt/charts/_rels/chartEx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Microsoft_Excel-werkblad3.xlsx"/></Relationships>
</file>

<file path=ppt/charts/_rels/chartEx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Microsoft_Excel-werkblad4.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Blad1!$A$2:$A$5</cx:f>
        <cx:lvl ptCount="4">
          <cx:pt idx="0">Randstad</cx:pt>
          <cx:pt idx="1">Oosten</cx:pt>
          <cx:pt idx="2">Zuiden</cx:pt>
          <cx:pt idx="3">Noorden</cx:pt>
        </cx:lvl>
      </cx:strDim>
      <cx:numDim type="size">
        <cx:f>Blad1!$B$2:$B$5</cx:f>
        <cx:lvl ptCount="4" formatCode="Standaard">
          <cx:pt idx="0">8.1999999999999993</cx:pt>
          <cx:pt idx="1">3.2000000000000002</cx:pt>
          <cx:pt idx="2">1.3999999999999999</cx:pt>
          <cx:pt idx="3">1.2</cx:pt>
        </cx:lvl>
      </cx:numDim>
    </cx:data>
  </cx:chartData>
  <cx:chart>
    <cx:title pos="t" align="ctr" overlay="0">
      <cx:tx>
        <cx:txData>
          <cx:v>Landelijke trend</cx:v>
        </cx:txData>
      </cx:tx>
      <cx:txPr>
        <a:bodyPr spcFirstLastPara="1" vertOverflow="ellipsis" horzOverflow="overflow" wrap="square" lIns="0" tIns="0" rIns="0" bIns="0" anchor="ctr" anchorCtr="1"/>
        <a:lstStyle/>
        <a:p>
          <a:pPr algn="ctr" rtl="0">
            <a:defRPr/>
          </a:pPr>
          <a:r>
            <a:rPr lang="nl-NL" sz="1862" b="0" i="0" u="none" strike="noStrike" kern="1200" spc="0" baseline="0" dirty="0">
              <a:solidFill>
                <a:srgbClr val="989898">
                  <a:lumMod val="65000"/>
                  <a:lumOff val="35000"/>
                </a:srgbClr>
              </a:solidFill>
              <a:latin typeface="Calibri" panose="020F0502020204030204"/>
            </a:rPr>
            <a:t>Landelijke trend</a:t>
          </a:r>
        </a:p>
      </cx:txPr>
    </cx:title>
    <cx:plotArea>
      <cx:plotAreaRegion>
        <cx:series layoutId="sunburst" uniqueId="{659BD835-3F72-4E65-847E-575F3D19488B}">
          <cx:tx>
            <cx:txData>
              <cx:f>Blad1!$B$1</cx:f>
              <cx:v>% hulp scholen</cx:v>
            </cx:txData>
          </cx:tx>
          <cx:dataId val="0"/>
        </cx:series>
      </cx:plotAreaRegion>
    </cx:plotArea>
    <cx:legend pos="b" align="ctr" overlay="0"/>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Blad1!$A$2:$A$7</cx:f>
        <cx:lvl ptCount="6">
          <cx:pt idx="0">Vertakking 1</cx:pt>
          <cx:pt idx="1">0</cx:pt>
        </cx:lvl>
        <cx:lvl ptCount="0"/>
        <cx:lvl ptCount="0"/>
      </cx:strDim>
      <cx:numDim type="size">
        <cx:f>Blad1!$B$2:$B$7</cx:f>
        <cx:lvl ptCount="6" formatCode="Standaard">
          <cx:pt idx="0">80</cx:pt>
          <cx:pt idx="1">20</cx:pt>
        </cx:lvl>
      </cx:numDim>
    </cx:data>
  </cx:chartData>
  <cx:chart>
    <cx:plotArea>
      <cx:plotAreaRegion>
        <cx:series layoutId="sunburst" uniqueId="{FD2B2EE7-40D5-46C7-9AE0-9BCA369B6414}">
          <cx:tx>
            <cx:txData>
              <cx:f>Blad1!$B$1</cx:f>
              <cx:v>Reeks1</cx:v>
            </cx:txData>
          </cx:tx>
          <cx:dataPt idx="1">
            <cx:spPr>
              <a:solidFill>
                <a:prstClr val="white"/>
              </a:solidFill>
            </cx:spPr>
          </cx:dataPt>
          <cx:dataPt idx="2">
            <cx:spPr>
              <a:solidFill>
                <a:prstClr val="white"/>
              </a:solidFill>
            </cx:spPr>
          </cx:dataPt>
          <cx:dataId val="0"/>
        </cx:series>
      </cx:plotAreaRegion>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Blad1!$A$2:$A$7</cx:f>
        <cx:lvl ptCount="6">
          <cx:pt idx="0">Vertakking 1</cx:pt>
          <cx:pt idx="1">0</cx:pt>
        </cx:lvl>
        <cx:lvl ptCount="0"/>
        <cx:lvl ptCount="0"/>
      </cx:strDim>
      <cx:numDim type="size">
        <cx:f>Blad1!$B$2:$B$7</cx:f>
        <cx:lvl ptCount="6" formatCode="Standaard">
          <cx:pt idx="0">70</cx:pt>
          <cx:pt idx="1">30</cx:pt>
        </cx:lvl>
      </cx:numDim>
    </cx:data>
  </cx:chartData>
  <cx:chart>
    <cx:plotArea>
      <cx:plotAreaRegion>
        <cx:series layoutId="sunburst" uniqueId="{FD2B2EE7-40D5-46C7-9AE0-9BCA369B6414}">
          <cx:tx>
            <cx:txData>
              <cx:f>Blad1!$B$1</cx:f>
              <cx:v>Reeks1</cx:v>
            </cx:txData>
          </cx:tx>
          <cx:spPr>
            <a:ln>
              <a:noFill/>
            </a:ln>
          </cx:spPr>
          <cx:dataPt idx="1">
            <cx:spPr>
              <a:solidFill>
                <a:prstClr val="white"/>
              </a:solidFill>
            </cx:spPr>
          </cx:dataPt>
          <cx:dataPt idx="2">
            <cx:spPr>
              <a:solidFill>
                <a:prstClr val="white"/>
              </a:solidFill>
            </cx:spPr>
          </cx:dataPt>
          <cx:dataId val="0"/>
        </cx:series>
      </cx:plotAreaRegion>
    </cx:plotArea>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Blad1!$A$2:$A$7</cx:f>
        <cx:lvl ptCount="6">
          <cx:pt idx="0">Vertakking 1</cx:pt>
          <cx:pt idx="1">0</cx:pt>
        </cx:lvl>
        <cx:lvl ptCount="0"/>
        <cx:lvl ptCount="0"/>
      </cx:strDim>
      <cx:numDim type="size">
        <cx:f>Blad1!$B$2:$B$7</cx:f>
        <cx:lvl ptCount="6" formatCode="Standaard">
          <cx:pt idx="0">80</cx:pt>
          <cx:pt idx="1">20</cx:pt>
        </cx:lvl>
      </cx:numDim>
    </cx:data>
  </cx:chartData>
  <cx:chart>
    <cx:plotArea>
      <cx:plotAreaRegion>
        <cx:series layoutId="sunburst" uniqueId="{FD2B2EE7-40D5-46C7-9AE0-9BCA369B6414}">
          <cx:tx>
            <cx:txData>
              <cx:f>Blad1!$B$1</cx:f>
              <cx:v>Reeks1</cx:v>
            </cx:txData>
          </cx:tx>
          <cx:dataPt idx="1">
            <cx:spPr>
              <a:solidFill>
                <a:prstClr val="white"/>
              </a:solidFill>
            </cx:spPr>
          </cx:dataPt>
          <cx:dataPt idx="2">
            <cx:spPr>
              <a:solidFill>
                <a:prstClr val="white"/>
              </a:solidFill>
            </cx:spPr>
          </cx:dataPt>
          <cx:dataId val="0"/>
        </cx:series>
      </cx:plotAreaRegion>
    </cx:plotArea>
  </cx:chart>
</cx:chartSpace>
</file>

<file path=ppt/charts/chartEx5.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Blad1!$A$2:$A$7</cx:f>
        <cx:lvl ptCount="6">
          <cx:pt idx="0">Vertakking 1</cx:pt>
          <cx:pt idx="1">0</cx:pt>
        </cx:lvl>
        <cx:lvl ptCount="0"/>
        <cx:lvl ptCount="0"/>
      </cx:strDim>
      <cx:numDim type="size">
        <cx:f>Blad1!$B$2:$B$7</cx:f>
        <cx:lvl ptCount="6" formatCode="Standaard">
          <cx:pt idx="0">80</cx:pt>
          <cx:pt idx="1">20</cx:pt>
        </cx:lvl>
      </cx:numDim>
    </cx:data>
  </cx:chartData>
  <cx:chart>
    <cx:plotArea>
      <cx:plotAreaRegion>
        <cx:series layoutId="sunburst" uniqueId="{FD2B2EE7-40D5-46C7-9AE0-9BCA369B6414}">
          <cx:tx>
            <cx:txData>
              <cx:f>Blad1!$B$1</cx:f>
              <cx:v>Reeks1</cx:v>
            </cx:txData>
          </cx:tx>
          <cx:dataPt idx="1">
            <cx:spPr>
              <a:solidFill>
                <a:prstClr val="white"/>
              </a:solidFill>
            </cx:spPr>
          </cx:dataPt>
          <cx:dataPt idx="2">
            <cx:spPr>
              <a:solidFill>
                <a:prstClr val="white"/>
              </a:solidFill>
            </cx:spPr>
          </cx:dataPt>
          <cx:dataId val="0"/>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17B33B-4FA8-D14B-A2A4-B1901CB263DF}" type="datetimeFigureOut">
              <a:rPr lang="nl-NL" smtClean="0"/>
              <a:t>01-09-2021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F8C7C-C378-7E4E-9CEA-D0BB21E506A9}" type="slidenum">
              <a:rPr lang="nl-NL" smtClean="0"/>
              <a:t>‹nr.›</a:t>
            </a:fld>
            <a:endParaRPr lang="nl-NL"/>
          </a:p>
        </p:txBody>
      </p:sp>
    </p:spTree>
    <p:extLst>
      <p:ext uri="{BB962C8B-B14F-4D97-AF65-F5344CB8AC3E}">
        <p14:creationId xmlns:p14="http://schemas.microsoft.com/office/powerpoint/2010/main" val="1576187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u="none" strike="noStrike" kern="1200" dirty="0">
                <a:solidFill>
                  <a:schemeClr val="tx1"/>
                </a:solidFill>
                <a:effectLst/>
                <a:latin typeface="+mn-lt"/>
                <a:ea typeface="+mn-ea"/>
                <a:cs typeface="+mn-cs"/>
              </a:rPr>
              <a:t>Het komende uur bespreken we autisme in de werkcontext. Met deze presentatie hebben we als doel inzicht te bieden in het begrip autisme.  </a:t>
            </a:r>
          </a:p>
          <a:p>
            <a:pPr rtl="0" fontAlgn="base"/>
            <a:r>
              <a:rPr lang="nl-NL" sz="1200" b="0" i="0" u="none" strike="noStrike" kern="1200" dirty="0">
                <a:solidFill>
                  <a:schemeClr val="tx1"/>
                </a:solidFill>
                <a:effectLst/>
                <a:latin typeface="+mn-lt"/>
                <a:ea typeface="+mn-ea"/>
                <a:cs typeface="+mn-cs"/>
              </a:rPr>
              <a:t>Het onderwerp wat autisme is heel relevant. Veel mensen weten wel iets over autisme, maar ook maar een beetje. Veel beelden die bestaan over autisme kloppen niet. Zo kan je bijvoorbeeld niet aan de buitenkant zien of iemand autisme heeft.  En horen mensen met autisme vaak de opmerking: iedereen heeft wel een beetje autisme, maar is dat wel zo? </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Stel de vraag: Wat is autisme? </a:t>
            </a:r>
          </a:p>
          <a:p>
            <a:pPr rtl="0" fontAlgn="base"/>
            <a:r>
              <a:rPr lang="nl-NL" sz="1200" b="0" i="0" u="none" strike="noStrike" kern="1200" dirty="0">
                <a:solidFill>
                  <a:schemeClr val="tx1"/>
                </a:solidFill>
                <a:effectLst/>
                <a:latin typeface="+mn-lt"/>
                <a:ea typeface="+mn-ea"/>
                <a:cs typeface="+mn-cs"/>
              </a:rPr>
              <a:t>Laat toehoorders een aantal woorden roepen die zij associëren met autisme.  Schrijf eventueel op, op een whiteboard.  </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Of als je deze presentatie doet voor een groep mensen met autisme kan je de vraag stellen: </a:t>
            </a:r>
          </a:p>
          <a:p>
            <a:pPr rtl="0" fontAlgn="base"/>
            <a:r>
              <a:rPr lang="nl-NL" sz="1200" b="0" i="0" u="none" strike="noStrike" kern="1200" dirty="0">
                <a:solidFill>
                  <a:schemeClr val="tx1"/>
                </a:solidFill>
                <a:effectLst/>
                <a:latin typeface="+mn-lt"/>
                <a:ea typeface="+mn-ea"/>
                <a:cs typeface="+mn-cs"/>
              </a:rPr>
              <a:t>Welke vooroordelen kom jij tegen over autisme?  </a:t>
            </a:r>
          </a:p>
          <a:p>
            <a:endParaRPr lang="nl-NL" dirty="0"/>
          </a:p>
        </p:txBody>
      </p:sp>
      <p:sp>
        <p:nvSpPr>
          <p:cNvPr id="4" name="Tijdelijke aanduiding voor dianummer 3"/>
          <p:cNvSpPr>
            <a:spLocks noGrp="1"/>
          </p:cNvSpPr>
          <p:nvPr>
            <p:ph type="sldNum" sz="quarter" idx="5"/>
          </p:nvPr>
        </p:nvSpPr>
        <p:spPr/>
        <p:txBody>
          <a:bodyPr/>
          <a:lstStyle/>
          <a:p>
            <a:fld id="{873F8C7C-C378-7E4E-9CEA-D0BB21E506A9}" type="slidenum">
              <a:rPr lang="nl-NL" smtClean="0"/>
              <a:t>2</a:t>
            </a:fld>
            <a:endParaRPr lang="nl-NL"/>
          </a:p>
        </p:txBody>
      </p:sp>
    </p:spTree>
    <p:extLst>
      <p:ext uri="{BB962C8B-B14F-4D97-AF65-F5344CB8AC3E}">
        <p14:creationId xmlns:p14="http://schemas.microsoft.com/office/powerpoint/2010/main" val="621116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E04827CA-29F5-1D40-AFDD-E4C543BABE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a:extLst>
              <a:ext uri="{FF2B5EF4-FFF2-40B4-BE49-F238E27FC236}">
                <a16:creationId xmlns:a16="http://schemas.microsoft.com/office/drawing/2014/main" id="{FA3E4601-FCB8-864A-AC9B-E00372522F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fontAlgn="base"/>
            <a:r>
              <a:rPr lang="nl-NL" sz="1200" b="1" i="0" u="none" strike="noStrike" kern="1200" dirty="0">
                <a:solidFill>
                  <a:schemeClr val="tx1"/>
                </a:solidFill>
                <a:effectLst/>
                <a:latin typeface="+mn-lt"/>
                <a:ea typeface="+mn-ea"/>
                <a:cs typeface="+mn-cs"/>
              </a:rPr>
              <a:t>Slide 10. Anders aankijken tegen aanpassingen</a:t>
            </a:r>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Je ontwikkelt bepaald gedrag ook door je autisme, en dat hoeft niet te komen doordat het bij autisme hoort.  </a:t>
            </a:r>
          </a:p>
          <a:p>
            <a:pPr rtl="0" fontAlgn="base"/>
            <a:r>
              <a:rPr lang="nl-NL" sz="1200" b="0" i="0" u="none" strike="noStrike" kern="1200" dirty="0">
                <a:solidFill>
                  <a:schemeClr val="tx1"/>
                </a:solidFill>
                <a:effectLst/>
                <a:latin typeface="+mn-lt"/>
                <a:ea typeface="+mn-ea"/>
                <a:cs typeface="+mn-cs"/>
              </a:rPr>
              <a:t>Het eerdergenoemde verschil in visie heeft ook consequenties over hoe tegen autisme wordt aangekeken en hoe er mee om te gaan. Wanneer je autisme benadert als stoornis en als een klinische diagnose dan zie je autisme als iets wat voorkomt bij een minderheid en dat er in de omgang een uitzondering gemaakt moet worden voor deze mensen. Er moet dan iets om de persoon heen gebouwd worden, of er moeten individuele aanpassingen worden gedaan.  </a:t>
            </a:r>
          </a:p>
          <a:p>
            <a:pPr rtl="0" fontAlgn="base"/>
            <a:r>
              <a:rPr lang="nl-NL" sz="1200" b="0" i="0" u="none" strike="noStrike" kern="1200" dirty="0">
                <a:solidFill>
                  <a:schemeClr val="tx1"/>
                </a:solidFill>
                <a:effectLst/>
                <a:latin typeface="+mn-lt"/>
                <a:ea typeface="+mn-ea"/>
                <a:cs typeface="+mn-cs"/>
              </a:rPr>
              <a:t>Als je autisme ziet als een andere aanleg, een andere ontwikkeling en een andere set van eigenschappen dan kun je eigenlijk zeggen dat iedereen van elkaar verschilt. Bij de eerste benadering hoort daarbij dat individuele aanpassingen nodig zijn. In de tweede benadering bestaat er geen normaal en zijn er collectieve aanpassingen nodig in de manier van werken. Omdat het eigenlijk iedereen raakt.  </a:t>
            </a:r>
          </a:p>
          <a:p>
            <a:pPr eaLnBrk="1" hangingPunct="1">
              <a:spcBef>
                <a:spcPct val="0"/>
              </a:spcBef>
            </a:pPr>
            <a:endParaRPr lang="en-US" altLang="nl-NL" dirty="0"/>
          </a:p>
        </p:txBody>
      </p:sp>
      <p:sp>
        <p:nvSpPr>
          <p:cNvPr id="68611" name="Slide Number Placeholder 3">
            <a:extLst>
              <a:ext uri="{FF2B5EF4-FFF2-40B4-BE49-F238E27FC236}">
                <a16:creationId xmlns:a16="http://schemas.microsoft.com/office/drawing/2014/main" id="{A30C2B36-3C23-174E-828A-BA03B7C3E9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002C598-8D88-BE47-BB12-809EFDB0EBE7}" type="slidenum">
              <a:rPr lang="en-US" altLang="nl-NL" smtClean="0"/>
              <a:pPr fontAlgn="base">
                <a:spcBef>
                  <a:spcPct val="0"/>
                </a:spcBef>
                <a:spcAft>
                  <a:spcPct val="0"/>
                </a:spcAft>
              </a:pPr>
              <a:t>11</a:t>
            </a:fld>
            <a:endParaRPr lang="en-US" altLang="nl-NL"/>
          </a:p>
        </p:txBody>
      </p:sp>
    </p:spTree>
    <p:extLst>
      <p:ext uri="{BB962C8B-B14F-4D97-AF65-F5344CB8AC3E}">
        <p14:creationId xmlns:p14="http://schemas.microsoft.com/office/powerpoint/2010/main" val="2614616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CB902CCD-FAEB-4C58-8F43-16A115CEE4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ECE17FC-1FE0-4549-9171-2F732EFDFED7}"/>
              </a:ext>
            </a:extLst>
          </p:cNvPr>
          <p:cNvSpPr>
            <a:spLocks noGrp="1"/>
          </p:cNvSpPr>
          <p:nvPr>
            <p:ph type="body" idx="1"/>
          </p:nvPr>
        </p:nvSpPr>
        <p:spPr/>
        <p:txBody>
          <a:bodyPr/>
          <a:lstStyle/>
          <a:p>
            <a:pPr eaLnBrk="1" fontAlgn="auto" hangingPunct="1">
              <a:spcBef>
                <a:spcPts val="0"/>
              </a:spcBef>
              <a:spcAft>
                <a:spcPts val="0"/>
              </a:spcAft>
              <a:defRPr/>
            </a:pPr>
            <a:r>
              <a:rPr lang="nl-NL" sz="1200" b="0" i="0" u="none" strike="noStrike" kern="1200" dirty="0">
                <a:solidFill>
                  <a:schemeClr val="tx1"/>
                </a:solidFill>
                <a:effectLst/>
                <a:latin typeface="+mn-lt"/>
                <a:ea typeface="+mn-ea"/>
                <a:cs typeface="+mn-cs"/>
              </a:rPr>
              <a:t>Als je de werkomgeving neemt, merk je dat heel veel systemen gebaseerd zijn op gemiddelden waarin veel werknemers gelijk behandeld worden. Oftewel “</a:t>
            </a:r>
            <a:r>
              <a:rPr lang="nl-NL" sz="1200" b="0" i="0" u="none" strike="noStrike" kern="1200" dirty="0" err="1">
                <a:solidFill>
                  <a:schemeClr val="tx1"/>
                </a:solidFill>
                <a:effectLst/>
                <a:latin typeface="+mn-lt"/>
                <a:ea typeface="+mn-ea"/>
                <a:cs typeface="+mn-cs"/>
              </a:rPr>
              <a:t>one</a:t>
            </a:r>
            <a:r>
              <a:rPr lang="nl-NL" sz="1200" b="0" i="0" u="none" strike="noStrike" kern="1200" dirty="0">
                <a:solidFill>
                  <a:schemeClr val="tx1"/>
                </a:solidFill>
                <a:effectLst/>
                <a:latin typeface="+mn-lt"/>
                <a:ea typeface="+mn-ea"/>
                <a:cs typeface="+mn-cs"/>
              </a:rPr>
              <a:t> </a:t>
            </a:r>
            <a:r>
              <a:rPr lang="nl-NL" sz="1200" b="0" i="0" u="none" strike="noStrike" kern="1200" dirty="0" err="1">
                <a:solidFill>
                  <a:schemeClr val="tx1"/>
                </a:solidFill>
                <a:effectLst/>
                <a:latin typeface="+mn-lt"/>
                <a:ea typeface="+mn-ea"/>
                <a:cs typeface="+mn-cs"/>
              </a:rPr>
              <a:t>size</a:t>
            </a:r>
            <a:r>
              <a:rPr lang="nl-NL" sz="1200" b="0" i="0" u="none" strike="noStrike" kern="1200" dirty="0">
                <a:solidFill>
                  <a:schemeClr val="tx1"/>
                </a:solidFill>
                <a:effectLst/>
                <a:latin typeface="+mn-lt"/>
                <a:ea typeface="+mn-ea"/>
                <a:cs typeface="+mn-cs"/>
              </a:rPr>
              <a:t> fits </a:t>
            </a:r>
            <a:r>
              <a:rPr lang="nl-NL" sz="1200" b="0" i="0" u="none" strike="noStrike" kern="1200" dirty="0" err="1">
                <a:solidFill>
                  <a:schemeClr val="tx1"/>
                </a:solidFill>
                <a:effectLst/>
                <a:latin typeface="+mn-lt"/>
                <a:ea typeface="+mn-ea"/>
                <a:cs typeface="+mn-cs"/>
              </a:rPr>
              <a:t>all</a:t>
            </a:r>
            <a:r>
              <a:rPr lang="nl-NL" sz="1200" b="0" i="0" u="none" strike="noStrike" kern="1200" dirty="0">
                <a:solidFill>
                  <a:schemeClr val="tx1"/>
                </a:solidFill>
                <a:effectLst/>
                <a:latin typeface="+mn-lt"/>
                <a:ea typeface="+mn-ea"/>
                <a:cs typeface="+mn-cs"/>
              </a:rPr>
              <a:t>”. De nadruk ligt hier op de functionele waarde die medewerkers hebben. Je zou kunnen zeggen dat een dergelijke werkinrichting enerzijds voortkomt uit het denken vanuit een normaal maar dat het anderzijds het denken in een normaal bevestigt of bekrachtigt. Er zijn altijd mensen die niet kunnen functioneren in zo’n systeem. In een dergelijke werkomgeving moet het individu zichzelf aanpassen óf zijn/haar omgeving aanpassen óf moeten voor dit individu aparte dingen worden gecreëerd. Dit gaat dus over: hoe ga je in dit systeem om met uitzonderingen en hoe kunnen individuen die afwijken van de norm participeren.  </a:t>
            </a:r>
            <a:endParaRPr lang="en-US" dirty="0"/>
          </a:p>
        </p:txBody>
      </p:sp>
      <p:sp>
        <p:nvSpPr>
          <p:cNvPr id="58372" name="Slide Number Placeholder 3">
            <a:extLst>
              <a:ext uri="{FF2B5EF4-FFF2-40B4-BE49-F238E27FC236}">
                <a16:creationId xmlns:a16="http://schemas.microsoft.com/office/drawing/2014/main" id="{8FED9F13-18E2-4392-9AF4-15026E60E4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27247AA-BF98-46E8-88F0-B16F43329E1E}" type="slidenum">
              <a:rPr lang="en-US" altLang="nl-NL" smtClean="0"/>
              <a:pPr fontAlgn="base">
                <a:spcBef>
                  <a:spcPct val="0"/>
                </a:spcBef>
                <a:spcAft>
                  <a:spcPct val="0"/>
                </a:spcAft>
              </a:pPr>
              <a:t>12</a:t>
            </a:fld>
            <a:endParaRPr lang="en-US" altLang="nl-NL"/>
          </a:p>
        </p:txBody>
      </p:sp>
    </p:spTree>
    <p:extLst>
      <p:ext uri="{BB962C8B-B14F-4D97-AF65-F5344CB8AC3E}">
        <p14:creationId xmlns:p14="http://schemas.microsoft.com/office/powerpoint/2010/main" val="4260792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u="none" strike="noStrike" kern="1200" dirty="0">
                <a:solidFill>
                  <a:schemeClr val="tx1"/>
                </a:solidFill>
                <a:effectLst/>
                <a:latin typeface="+mn-lt"/>
                <a:ea typeface="+mn-ea"/>
                <a:cs typeface="+mn-cs"/>
              </a:rPr>
              <a:t>Wanneer je niet denkt in termen van individuele aanpassingen, maar in termen van collectieve aanpassingen, gaat het in de kern om iedereen gelijkwaardige kansen te bieden om het werk op de eigen manier in te richten. Hierbij is het belangrijk een onderscheid te maken tussen gelijkheid en gelijkwaardigheid. Als je iedereen in gelijke mate ondersteunt kan het tot zulke situaties leiden waarin er grote verschillen zijn in de kansen die mensen hebben. Dit zie je in het eerste voorbeeld.  </a:t>
            </a:r>
          </a:p>
          <a:p>
            <a:pPr rtl="0" fontAlgn="base"/>
            <a:r>
              <a:rPr lang="nl-NL" sz="1200" b="0" i="0" u="none" strike="noStrike" kern="1200" dirty="0">
                <a:solidFill>
                  <a:schemeClr val="tx1"/>
                </a:solidFill>
                <a:effectLst/>
                <a:latin typeface="+mn-lt"/>
                <a:ea typeface="+mn-ea"/>
                <a:cs typeface="+mn-cs"/>
              </a:rPr>
              <a:t>Voor echte gelijkwaardigheid kan het nodig zijn dat je verschillende mensen in verschillende mate ondersteunt. Dit wordt verhelderd door het tweede plaatje.  </a:t>
            </a:r>
          </a:p>
          <a:p>
            <a:pPr rtl="0" fontAlgn="base"/>
            <a:r>
              <a:rPr lang="nl-NL" sz="1200" b="0" i="0" u="none" strike="noStrike" kern="1200" dirty="0">
                <a:solidFill>
                  <a:schemeClr val="tx1"/>
                </a:solidFill>
                <a:effectLst/>
                <a:latin typeface="+mn-lt"/>
                <a:ea typeface="+mn-ea"/>
                <a:cs typeface="+mn-cs"/>
              </a:rPr>
              <a:t>En een idealist zou kunnen zeggen dat je idealiter de drempels wegneemt zodat de ondersteuning helemaal niet meer nodig is.  </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Samenvattend kun je zeggen. Gelijkheid is dat je dezelfde mate van ondersteuning geeft aan iedereen in de maatschappij. Gelijkwaardigheid dat je verschillende niveaus van ondersteuning geeft bij verschillende maten van behoeften. En daar waar bepaalde ondersteuning niet geboden kan worden, je ernaar streeft de obstakels in zijn geheel weg te nemen. Wat je ziet is dat wetten en ideologieën vaak spreken over gelijkheid, maar wat ermee bedoeld wordt, is de gelijke waarde van ieder mens. Er is vaak specifiek beleid nodig om dit te realiseren bij gelijkwaardige kansen. Hier maken we dus vaak een denkfout in, dat we in ons streven naar gelijkwaardigheid voor ieder mens, we vaak iedereen gelijk behandelen, terwijl dit juist tot ongelijkwaardigheid kan leiden.  </a:t>
            </a:r>
          </a:p>
          <a:p>
            <a:endParaRPr lang="nl-NL" dirty="0"/>
          </a:p>
        </p:txBody>
      </p:sp>
      <p:sp>
        <p:nvSpPr>
          <p:cNvPr id="4" name="Tijdelijke aanduiding voor dianummer 3"/>
          <p:cNvSpPr>
            <a:spLocks noGrp="1"/>
          </p:cNvSpPr>
          <p:nvPr>
            <p:ph type="sldNum" sz="quarter" idx="5"/>
          </p:nvPr>
        </p:nvSpPr>
        <p:spPr/>
        <p:txBody>
          <a:bodyPr/>
          <a:lstStyle/>
          <a:p>
            <a:fld id="{873F8C7C-C378-7E4E-9CEA-D0BB21E506A9}" type="slidenum">
              <a:rPr lang="nl-NL" smtClean="0"/>
              <a:t>13</a:t>
            </a:fld>
            <a:endParaRPr lang="nl-NL"/>
          </a:p>
        </p:txBody>
      </p:sp>
    </p:spTree>
    <p:extLst>
      <p:ext uri="{BB962C8B-B14F-4D97-AF65-F5344CB8AC3E}">
        <p14:creationId xmlns:p14="http://schemas.microsoft.com/office/powerpoint/2010/main" val="2295008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jdelijke aanduiding voor dia-afbeelding 1">
            <a:extLst>
              <a:ext uri="{FF2B5EF4-FFF2-40B4-BE49-F238E27FC236}">
                <a16:creationId xmlns:a16="http://schemas.microsoft.com/office/drawing/2014/main" id="{05925373-2C48-4DB4-8F17-F627683471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Tijdelijke aanduiding voor notities 2">
            <a:extLst>
              <a:ext uri="{FF2B5EF4-FFF2-40B4-BE49-F238E27FC236}">
                <a16:creationId xmlns:a16="http://schemas.microsoft.com/office/drawing/2014/main" id="{7483E0F8-DB7C-4826-B971-0F682936AEA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fontAlgn="base"/>
            <a:r>
              <a:rPr lang="nl-NL" sz="1200" b="0" i="0" u="none" strike="noStrike" kern="1200" dirty="0">
                <a:solidFill>
                  <a:schemeClr val="tx1"/>
                </a:solidFill>
                <a:effectLst/>
                <a:latin typeface="+mn-lt"/>
                <a:ea typeface="+mn-ea"/>
                <a:cs typeface="+mn-cs"/>
              </a:rPr>
              <a:t>Als je kijkt naar het beleid binnen organisaties dan zie je dat je altijd te maken hebt met een groep werknemers die onderling verschillen, maar dat het “</a:t>
            </a:r>
            <a:r>
              <a:rPr lang="nl-NL" sz="1200" b="0" i="0" u="none" strike="noStrike" kern="1200" dirty="0" err="1">
                <a:solidFill>
                  <a:schemeClr val="tx1"/>
                </a:solidFill>
                <a:effectLst/>
                <a:latin typeface="+mn-lt"/>
                <a:ea typeface="+mn-ea"/>
                <a:cs typeface="+mn-cs"/>
              </a:rPr>
              <a:t>one</a:t>
            </a:r>
            <a:r>
              <a:rPr lang="nl-NL" sz="1200" b="0" i="0" u="none" strike="noStrike" kern="1200" dirty="0">
                <a:solidFill>
                  <a:schemeClr val="tx1"/>
                </a:solidFill>
                <a:effectLst/>
                <a:latin typeface="+mn-lt"/>
                <a:ea typeface="+mn-ea"/>
                <a:cs typeface="+mn-cs"/>
              </a:rPr>
              <a:t> </a:t>
            </a:r>
            <a:r>
              <a:rPr lang="nl-NL" sz="1200" b="0" i="0" u="none" strike="noStrike" kern="1200" dirty="0" err="1">
                <a:solidFill>
                  <a:schemeClr val="tx1"/>
                </a:solidFill>
                <a:effectLst/>
                <a:latin typeface="+mn-lt"/>
                <a:ea typeface="+mn-ea"/>
                <a:cs typeface="+mn-cs"/>
              </a:rPr>
              <a:t>size</a:t>
            </a:r>
            <a:r>
              <a:rPr lang="nl-NL" sz="1200" b="0" i="0" u="none" strike="noStrike" kern="1200" dirty="0">
                <a:solidFill>
                  <a:schemeClr val="tx1"/>
                </a:solidFill>
                <a:effectLst/>
                <a:latin typeface="+mn-lt"/>
                <a:ea typeface="+mn-ea"/>
                <a:cs typeface="+mn-cs"/>
              </a:rPr>
              <a:t> fits </a:t>
            </a:r>
            <a:r>
              <a:rPr lang="nl-NL" sz="1200" b="0" i="0" u="none" strike="noStrike" kern="1200" dirty="0" err="1">
                <a:solidFill>
                  <a:schemeClr val="tx1"/>
                </a:solidFill>
                <a:effectLst/>
                <a:latin typeface="+mn-lt"/>
                <a:ea typeface="+mn-ea"/>
                <a:cs typeface="+mn-cs"/>
              </a:rPr>
              <a:t>all</a:t>
            </a:r>
            <a:r>
              <a:rPr lang="nl-NL" sz="1200" b="0" i="0" u="none" strike="noStrike" kern="1200" dirty="0">
                <a:solidFill>
                  <a:schemeClr val="tx1"/>
                </a:solidFill>
                <a:effectLst/>
                <a:latin typeface="+mn-lt"/>
                <a:ea typeface="+mn-ea"/>
                <a:cs typeface="+mn-cs"/>
              </a:rPr>
              <a:t>” beleid voor veel werkgevers de gemakkelijkste benadering is (en ook vaak de goedkoopste) maar dat dit meer risico’s met zich meebrengt voor uitval en conflicten.  </a:t>
            </a:r>
          </a:p>
          <a:p>
            <a:pPr rtl="0" fontAlgn="base"/>
            <a:r>
              <a:rPr lang="nl-NL" sz="1200" b="0" i="0" u="none" strike="noStrike" kern="1200" dirty="0">
                <a:solidFill>
                  <a:schemeClr val="tx1"/>
                </a:solidFill>
                <a:effectLst/>
                <a:latin typeface="+mn-lt"/>
                <a:ea typeface="+mn-ea"/>
                <a:cs typeface="+mn-cs"/>
              </a:rPr>
              <a:t>Veel werkgevers die wat willen doen om een meer inclusieve organisatie te worden gaan bijv. uitzonderingen maken voor mensen die dat expliciet nodig hebben.  </a:t>
            </a:r>
          </a:p>
          <a:p>
            <a:pPr rtl="0" fontAlgn="base"/>
            <a:r>
              <a:rPr lang="nl-NL" sz="1200" b="0" i="0" u="none" strike="noStrike" kern="1200" dirty="0">
                <a:solidFill>
                  <a:schemeClr val="tx1"/>
                </a:solidFill>
                <a:effectLst/>
                <a:latin typeface="+mn-lt"/>
                <a:ea typeface="+mn-ea"/>
                <a:cs typeface="+mn-cs"/>
              </a:rPr>
              <a:t>Het “</a:t>
            </a:r>
            <a:r>
              <a:rPr lang="nl-NL" sz="1200" b="0" i="0" u="none" strike="noStrike" kern="1200" dirty="0" err="1">
                <a:solidFill>
                  <a:schemeClr val="tx1"/>
                </a:solidFill>
                <a:effectLst/>
                <a:latin typeface="+mn-lt"/>
                <a:ea typeface="+mn-ea"/>
                <a:cs typeface="+mn-cs"/>
              </a:rPr>
              <a:t>one</a:t>
            </a:r>
            <a:r>
              <a:rPr lang="nl-NL" sz="1200" b="0" i="0" u="none" strike="noStrike" kern="1200" dirty="0">
                <a:solidFill>
                  <a:schemeClr val="tx1"/>
                </a:solidFill>
                <a:effectLst/>
                <a:latin typeface="+mn-lt"/>
                <a:ea typeface="+mn-ea"/>
                <a:cs typeface="+mn-cs"/>
              </a:rPr>
              <a:t> </a:t>
            </a:r>
            <a:r>
              <a:rPr lang="nl-NL" sz="1200" b="0" i="0" u="none" strike="noStrike" kern="1200" dirty="0" err="1">
                <a:solidFill>
                  <a:schemeClr val="tx1"/>
                </a:solidFill>
                <a:effectLst/>
                <a:latin typeface="+mn-lt"/>
                <a:ea typeface="+mn-ea"/>
                <a:cs typeface="+mn-cs"/>
              </a:rPr>
              <a:t>size</a:t>
            </a:r>
            <a:r>
              <a:rPr lang="nl-NL" sz="1200" b="0" i="0" u="none" strike="noStrike" kern="1200" dirty="0">
                <a:solidFill>
                  <a:schemeClr val="tx1"/>
                </a:solidFill>
                <a:effectLst/>
                <a:latin typeface="+mn-lt"/>
                <a:ea typeface="+mn-ea"/>
                <a:cs typeface="+mn-cs"/>
              </a:rPr>
              <a:t> fits </a:t>
            </a:r>
            <a:r>
              <a:rPr lang="nl-NL" sz="1200" b="0" i="0" u="none" strike="noStrike" kern="1200" dirty="0" err="1">
                <a:solidFill>
                  <a:schemeClr val="tx1"/>
                </a:solidFill>
                <a:effectLst/>
                <a:latin typeface="+mn-lt"/>
                <a:ea typeface="+mn-ea"/>
                <a:cs typeface="+mn-cs"/>
              </a:rPr>
              <a:t>all</a:t>
            </a:r>
            <a:r>
              <a:rPr lang="nl-NL" sz="1200" b="0" i="0" u="none" strike="noStrike" kern="1200" dirty="0">
                <a:solidFill>
                  <a:schemeClr val="tx1"/>
                </a:solidFill>
                <a:effectLst/>
                <a:latin typeface="+mn-lt"/>
                <a:ea typeface="+mn-ea"/>
                <a:cs typeface="+mn-cs"/>
              </a:rPr>
              <a:t>” geldt dan voor de meeste werknemers en voor bepaalde groepen worden uitzonderingen en aparte regelingen gemaakt. Dit vraagt vaak meer van de werkgever maar zulke voorzieningen maken vaak dat er minder sprake zal zijn van uitval en conflicten. Het is dus een stap in de goede richting. </a:t>
            </a:r>
          </a:p>
          <a:p>
            <a:pPr rtl="0" fontAlgn="base"/>
            <a:r>
              <a:rPr lang="nl-NL" sz="1200" b="0" i="0" u="none" strike="noStrike" kern="1200" dirty="0">
                <a:solidFill>
                  <a:schemeClr val="tx1"/>
                </a:solidFill>
                <a:effectLst/>
                <a:latin typeface="+mn-lt"/>
                <a:ea typeface="+mn-ea"/>
                <a:cs typeface="+mn-cs"/>
              </a:rPr>
              <a:t>In werkelijkheid is het echter nooit zo dat er maar een paar mensen zijn die afwijken van de norm en dat de rest wel hetzelfde is. In werkelijkheid verschilt iedereen van elkaar. Echt gelijkwaardig beleid vanuit de werkgever zou dan ook betekenen dat je voor iedere afzonderlijke medewerker een apart beleid maakt of aparte werkomstandigheden creëert. Dit is natuurlijk onmogelijk en kan voor de werkgever ook reden zijn om hier maar niet aan te beginnen. Het mooie is, dat zulk beleid ook helemaal niet vanuit de werkgever hoeft te komen. De werkgever kan nooit weten wat iedere afzonderlijke medewerker nodig heeft. Dat kan alleen de medewerker zelf. Gelijkwaardig beleid vanuit de werkgever betekent dan ook een breed kader waarin individuele werknemers zoveel als mogelijk zelf regie kunnen nemen in het bepalen van hun arbeidsomstandigheden. Dit betekent dus eigenaarschap van het beleid van zowel werkgever als werknemer.  </a:t>
            </a:r>
          </a:p>
          <a:p>
            <a:pPr eaLnBrk="1" hangingPunct="1">
              <a:spcBef>
                <a:spcPct val="0"/>
              </a:spcBef>
            </a:pPr>
            <a:endParaRPr lang="nl-NL" altLang="nl-NL" dirty="0"/>
          </a:p>
        </p:txBody>
      </p:sp>
      <p:sp>
        <p:nvSpPr>
          <p:cNvPr id="61444" name="Tijdelijke aanduiding voor dianummer 3">
            <a:extLst>
              <a:ext uri="{FF2B5EF4-FFF2-40B4-BE49-F238E27FC236}">
                <a16:creationId xmlns:a16="http://schemas.microsoft.com/office/drawing/2014/main" id="{3B6C5F1D-9F95-4B95-A15C-E23699403A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4970B56-7860-4652-AED9-57C0324A0BF7}" type="slidenum">
              <a:rPr lang="nl-NL" altLang="nl-NL" smtClean="0"/>
              <a:pPr fontAlgn="base">
                <a:spcBef>
                  <a:spcPct val="0"/>
                </a:spcBef>
                <a:spcAft>
                  <a:spcPct val="0"/>
                </a:spcAft>
              </a:pPr>
              <a:t>14</a:t>
            </a:fld>
            <a:endParaRPr lang="nl-NL" altLang="nl-NL"/>
          </a:p>
        </p:txBody>
      </p:sp>
    </p:spTree>
    <p:extLst>
      <p:ext uri="{BB962C8B-B14F-4D97-AF65-F5344CB8AC3E}">
        <p14:creationId xmlns:p14="http://schemas.microsoft.com/office/powerpoint/2010/main" val="821815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volgen nu een aantal stellingen. Verdeel de deelnemers in groepen / </a:t>
            </a:r>
            <a:r>
              <a:rPr lang="nl-NL" dirty="0" err="1"/>
              <a:t>breakoutrooms</a:t>
            </a:r>
            <a:r>
              <a:rPr lang="nl-NL" dirty="0"/>
              <a:t>. Laat hen elke keer 10 minuten discussiëren over een stelling. Daarna korte plenaire terugkoppeling per groep. Doel: verschillende inzichten en visies met elkaar delen. </a:t>
            </a:r>
          </a:p>
          <a:p>
            <a:r>
              <a:rPr lang="nl-NL" dirty="0"/>
              <a:t>Prikkelende vragen die je kan stellen: Doe jij dat zelf ook? Ook als je geen autisme o.i.d. hebt? Is het een kracht of een zwakte?</a:t>
            </a:r>
          </a:p>
        </p:txBody>
      </p:sp>
      <p:sp>
        <p:nvSpPr>
          <p:cNvPr id="4" name="Tijdelijke aanduiding voor dianummer 3"/>
          <p:cNvSpPr>
            <a:spLocks noGrp="1"/>
          </p:cNvSpPr>
          <p:nvPr>
            <p:ph type="sldNum" sz="quarter" idx="5"/>
          </p:nvPr>
        </p:nvSpPr>
        <p:spPr/>
        <p:txBody>
          <a:bodyPr/>
          <a:lstStyle/>
          <a:p>
            <a:fld id="{873F8C7C-C378-7E4E-9CEA-D0BB21E506A9}" type="slidenum">
              <a:rPr lang="nl-NL" smtClean="0"/>
              <a:t>15</a:t>
            </a:fld>
            <a:endParaRPr lang="nl-NL"/>
          </a:p>
        </p:txBody>
      </p:sp>
    </p:spTree>
    <p:extLst>
      <p:ext uri="{BB962C8B-B14F-4D97-AF65-F5344CB8AC3E}">
        <p14:creationId xmlns:p14="http://schemas.microsoft.com/office/powerpoint/2010/main" val="2407671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Prikkelende vragen bij deze stelling: Discussie over diversiteit. Is iedereen met autisme gelijk? Zijn er bepaalde zaken die niemand met autisme goed kan? </a:t>
            </a:r>
          </a:p>
        </p:txBody>
      </p:sp>
      <p:sp>
        <p:nvSpPr>
          <p:cNvPr id="4" name="Tijdelijke aanduiding voor dianummer 3"/>
          <p:cNvSpPr>
            <a:spLocks noGrp="1"/>
          </p:cNvSpPr>
          <p:nvPr>
            <p:ph type="sldNum" sz="quarter" idx="5"/>
          </p:nvPr>
        </p:nvSpPr>
        <p:spPr/>
        <p:txBody>
          <a:bodyPr/>
          <a:lstStyle/>
          <a:p>
            <a:fld id="{873F8C7C-C378-7E4E-9CEA-D0BB21E506A9}" type="slidenum">
              <a:rPr lang="nl-NL" smtClean="0"/>
              <a:t>16</a:t>
            </a:fld>
            <a:endParaRPr lang="nl-NL"/>
          </a:p>
        </p:txBody>
      </p:sp>
    </p:spTree>
    <p:extLst>
      <p:ext uri="{BB962C8B-B14F-4D97-AF65-F5344CB8AC3E}">
        <p14:creationId xmlns:p14="http://schemas.microsoft.com/office/powerpoint/2010/main" val="1868003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Prikkelende vragen bij deze stelling: Hoe ver ga je met het maken van uitzonderingen? Hoe ga je om met scheve ogen?</a:t>
            </a:r>
          </a:p>
        </p:txBody>
      </p:sp>
      <p:sp>
        <p:nvSpPr>
          <p:cNvPr id="4" name="Tijdelijke aanduiding voor dianummer 3"/>
          <p:cNvSpPr>
            <a:spLocks noGrp="1"/>
          </p:cNvSpPr>
          <p:nvPr>
            <p:ph type="sldNum" sz="quarter" idx="5"/>
          </p:nvPr>
        </p:nvSpPr>
        <p:spPr/>
        <p:txBody>
          <a:bodyPr/>
          <a:lstStyle/>
          <a:p>
            <a:fld id="{873F8C7C-C378-7E4E-9CEA-D0BB21E506A9}" type="slidenum">
              <a:rPr lang="nl-NL" smtClean="0"/>
              <a:t>17</a:t>
            </a:fld>
            <a:endParaRPr lang="nl-NL"/>
          </a:p>
        </p:txBody>
      </p:sp>
    </p:spTree>
    <p:extLst>
      <p:ext uri="{BB962C8B-B14F-4D97-AF65-F5344CB8AC3E}">
        <p14:creationId xmlns:p14="http://schemas.microsoft.com/office/powerpoint/2010/main" val="703536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Prikkelende vragen bij deze stelling: Hoe binair ben je? Behandel je mensen met een sterk vermoeden wezenlijk anders dan mensen met een diagnose? Kunnen er goede redenen zijn om wél om een andere behandeling te vragen maar om geen diagnose te laten stellen?</a:t>
            </a:r>
          </a:p>
        </p:txBody>
      </p:sp>
      <p:sp>
        <p:nvSpPr>
          <p:cNvPr id="4" name="Tijdelijke aanduiding voor dianummer 3"/>
          <p:cNvSpPr>
            <a:spLocks noGrp="1"/>
          </p:cNvSpPr>
          <p:nvPr>
            <p:ph type="sldNum" sz="quarter" idx="5"/>
          </p:nvPr>
        </p:nvSpPr>
        <p:spPr/>
        <p:txBody>
          <a:bodyPr/>
          <a:lstStyle/>
          <a:p>
            <a:fld id="{873F8C7C-C378-7E4E-9CEA-D0BB21E506A9}" type="slidenum">
              <a:rPr lang="nl-NL" smtClean="0"/>
              <a:t>18</a:t>
            </a:fld>
            <a:endParaRPr lang="nl-NL"/>
          </a:p>
        </p:txBody>
      </p:sp>
    </p:spTree>
    <p:extLst>
      <p:ext uri="{BB962C8B-B14F-4D97-AF65-F5344CB8AC3E}">
        <p14:creationId xmlns:p14="http://schemas.microsoft.com/office/powerpoint/2010/main" val="3250409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Prikkelende vragen bij deze stelling: Discussie over diversiteit. Is iedereen met autisme gelijk? Zijn er bepaalde zaken die niemand met autisme goed kan? </a:t>
            </a:r>
          </a:p>
        </p:txBody>
      </p:sp>
      <p:sp>
        <p:nvSpPr>
          <p:cNvPr id="4" name="Tijdelijke aanduiding voor dianummer 3"/>
          <p:cNvSpPr>
            <a:spLocks noGrp="1"/>
          </p:cNvSpPr>
          <p:nvPr>
            <p:ph type="sldNum" sz="quarter" idx="5"/>
          </p:nvPr>
        </p:nvSpPr>
        <p:spPr/>
        <p:txBody>
          <a:bodyPr/>
          <a:lstStyle/>
          <a:p>
            <a:fld id="{873F8C7C-C378-7E4E-9CEA-D0BB21E506A9}" type="slidenum">
              <a:rPr lang="nl-NL" smtClean="0"/>
              <a:t>19</a:t>
            </a:fld>
            <a:endParaRPr lang="nl-NL"/>
          </a:p>
        </p:txBody>
      </p:sp>
    </p:spTree>
    <p:extLst>
      <p:ext uri="{BB962C8B-B14F-4D97-AF65-F5344CB8AC3E}">
        <p14:creationId xmlns:p14="http://schemas.microsoft.com/office/powerpoint/2010/main" val="1354039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deze casus zie de bijlage: casus de werkplek</a:t>
            </a:r>
          </a:p>
          <a:p>
            <a:endParaRPr lang="nl-NL" dirty="0"/>
          </a:p>
          <a:p>
            <a:r>
              <a:rPr lang="nl-NL" dirty="0"/>
              <a:t>Deze casus kan ook worden gebruikt door de ambassadeurs tijdens de workshop voor leidinggevenden of collega’s. (maakt vaak deel uit van het activiteitenplan in het plan van aanpak)</a:t>
            </a:r>
          </a:p>
        </p:txBody>
      </p:sp>
      <p:sp>
        <p:nvSpPr>
          <p:cNvPr id="4" name="Tijdelijke aanduiding voor dianummer 3"/>
          <p:cNvSpPr>
            <a:spLocks noGrp="1"/>
          </p:cNvSpPr>
          <p:nvPr>
            <p:ph type="sldNum" sz="quarter" idx="5"/>
          </p:nvPr>
        </p:nvSpPr>
        <p:spPr/>
        <p:txBody>
          <a:bodyPr/>
          <a:lstStyle/>
          <a:p>
            <a:fld id="{AC1ECCC5-659A-DD44-9D8E-AD8647239936}" type="slidenum">
              <a:rPr lang="nl-NL" smtClean="0"/>
              <a:t>20</a:t>
            </a:fld>
            <a:endParaRPr lang="nl-NL"/>
          </a:p>
        </p:txBody>
      </p:sp>
    </p:spTree>
    <p:extLst>
      <p:ext uri="{BB962C8B-B14F-4D97-AF65-F5344CB8AC3E}">
        <p14:creationId xmlns:p14="http://schemas.microsoft.com/office/powerpoint/2010/main" val="111801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11617E79-FE6D-374F-B6E5-8C4CE897AE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a:extLst>
              <a:ext uri="{FF2B5EF4-FFF2-40B4-BE49-F238E27FC236}">
                <a16:creationId xmlns:a16="http://schemas.microsoft.com/office/drawing/2014/main" id="{A226F9D9-650B-3D4A-BF01-F626288850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fontAlgn="base"/>
            <a:r>
              <a:rPr lang="nl-NL" sz="1200" b="0" i="0" u="none" strike="noStrike" kern="1200" dirty="0">
                <a:solidFill>
                  <a:schemeClr val="tx1"/>
                </a:solidFill>
                <a:effectLst/>
                <a:latin typeface="+mn-lt"/>
                <a:ea typeface="+mn-ea"/>
                <a:cs typeface="+mn-cs"/>
              </a:rPr>
              <a:t>Sinds 2013 is er geen onderscheid meer in verschillende autisme diagnoses en is er nu sprake van één diagnose. En binnen die diagnose er is een grote diversiteit aan uitingsvormen. En er is ook veel verschil in zwaarte van de (eventuele) problematiek. Dit uit zich </a:t>
            </a:r>
            <a:r>
              <a:rPr lang="nl-NL" sz="1200" b="0" i="0" u="none" strike="noStrike" kern="1200" dirty="0" err="1">
                <a:solidFill>
                  <a:schemeClr val="tx1"/>
                </a:solidFill>
                <a:effectLst/>
                <a:latin typeface="+mn-lt"/>
                <a:ea typeface="+mn-ea"/>
                <a:cs typeface="+mn-cs"/>
              </a:rPr>
              <a:t>mn</a:t>
            </a:r>
            <a:r>
              <a:rPr lang="nl-NL" sz="1200" b="0" i="0" u="none" strike="noStrike" kern="1200" dirty="0">
                <a:solidFill>
                  <a:schemeClr val="tx1"/>
                </a:solidFill>
                <a:effectLst/>
                <a:latin typeface="+mn-lt"/>
                <a:ea typeface="+mn-ea"/>
                <a:cs typeface="+mn-cs"/>
              </a:rPr>
              <a:t> in de praktijk. Hier komen we zo nog op terug.  </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Dat we anders kijken naar autisme dan vroeger heeft ook te maken met dat we het zijn gaan zien bij verschillende groepen.  </a:t>
            </a:r>
          </a:p>
          <a:p>
            <a:pPr rtl="0" fontAlgn="base"/>
            <a:r>
              <a:rPr lang="nl-NL" sz="1200" b="0" i="0" u="none" strike="noStrike" kern="1200" dirty="0">
                <a:solidFill>
                  <a:schemeClr val="tx1"/>
                </a:solidFill>
                <a:effectLst/>
                <a:latin typeface="+mn-lt"/>
                <a:ea typeface="+mn-ea"/>
                <a:cs typeface="+mn-cs"/>
              </a:rPr>
              <a:t>We zijn autisme gaan herkennen bij mensen met een hoger of normaal IQ, </a:t>
            </a:r>
          </a:p>
          <a:p>
            <a:pPr rtl="0" fontAlgn="base"/>
            <a:r>
              <a:rPr lang="nl-NL" sz="1200" b="0" i="0" u="none" strike="noStrike" kern="1200" dirty="0">
                <a:solidFill>
                  <a:schemeClr val="tx1"/>
                </a:solidFill>
                <a:effectLst/>
                <a:latin typeface="+mn-lt"/>
                <a:ea typeface="+mn-ea"/>
                <a:cs typeface="+mn-cs"/>
              </a:rPr>
              <a:t>Ook bij vrouwen wordt autisme herkend in plaats van vroeger alleen bij mannen Naar verwachting wordt de verhouding misschien zelfs wel 50/50.  Terwijl lang werd aangenomen dat autisme 5x zo vaak bij mannen voor kwam. </a:t>
            </a:r>
          </a:p>
          <a:p>
            <a:pPr rtl="0" fontAlgn="base"/>
            <a:r>
              <a:rPr lang="nl-NL" sz="1200" b="0" i="0" u="none" strike="noStrike" kern="1200" dirty="0">
                <a:solidFill>
                  <a:schemeClr val="tx1"/>
                </a:solidFill>
                <a:effectLst/>
                <a:latin typeface="+mn-lt"/>
                <a:ea typeface="+mn-ea"/>
                <a:cs typeface="+mn-cs"/>
              </a:rPr>
              <a:t>En er is nu ook steeds vaker herkenning bij ouderen, terwijl vroeger werd gedacht dat het ‘’over ging’’ in de adolescentie </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Stel vraag aan de deelnemers: </a:t>
            </a:r>
          </a:p>
          <a:p>
            <a:pPr rtl="0" fontAlgn="base"/>
            <a:r>
              <a:rPr lang="nl-NL" sz="1200" b="0" i="0" u="none" strike="noStrike" kern="1200" dirty="0">
                <a:solidFill>
                  <a:schemeClr val="tx1"/>
                </a:solidFill>
                <a:effectLst/>
                <a:latin typeface="+mn-lt"/>
                <a:ea typeface="+mn-ea"/>
                <a:cs typeface="+mn-cs"/>
              </a:rPr>
              <a:t>Hoe vaak denken jullie dat autisme voorkomt (de diagnose als 1 op de …?) </a:t>
            </a:r>
          </a:p>
          <a:p>
            <a:pPr rtl="0" fontAlgn="base"/>
            <a:r>
              <a:rPr lang="nl-NL" sz="1200" b="0" i="0" u="none" strike="noStrike" kern="1200" dirty="0">
                <a:solidFill>
                  <a:schemeClr val="tx1"/>
                </a:solidFill>
                <a:effectLst/>
                <a:latin typeface="+mn-lt"/>
                <a:ea typeface="+mn-ea"/>
                <a:cs typeface="+mn-cs"/>
              </a:rPr>
              <a:t>(Verzamel de reacties en je zal merken dat de bevindingen al behoorlijk uiteen kunnen lopen) </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In de jaren ‘40 werd autisme pas voor het eerst omschreven. Toen werd gezegd dat het ongeveer bij 1 op de 10.000 mensen (en dan bij mannen) voorkwam. Het was toen een zeldzaamheid dat je in een psychologenpraktijk iemand tegenkwam met autisme.  </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Tegenwoordig wordt vaak gesproken van 1 op de 100. En dit is op basis van gemiddelden van internationale onderzoeken. </a:t>
            </a:r>
            <a:r>
              <a:rPr lang="nl-NL" sz="1200" b="0" i="0" u="none" strike="noStrike" kern="1200" dirty="0" err="1">
                <a:solidFill>
                  <a:schemeClr val="tx1"/>
                </a:solidFill>
                <a:effectLst/>
                <a:latin typeface="+mn-lt"/>
                <a:ea typeface="+mn-ea"/>
                <a:cs typeface="+mn-cs"/>
              </a:rPr>
              <a:t>Één</a:t>
            </a:r>
            <a:r>
              <a:rPr lang="nl-NL" sz="1200" b="0" i="0" u="none" strike="noStrike" kern="1200" dirty="0">
                <a:solidFill>
                  <a:schemeClr val="tx1"/>
                </a:solidFill>
                <a:effectLst/>
                <a:latin typeface="+mn-lt"/>
                <a:ea typeface="+mn-ea"/>
                <a:cs typeface="+mn-cs"/>
              </a:rPr>
              <a:t> op de 100 is een cijfer wat de Nederlandse vereniging voor  autisme (NVA) vaak noemt en is gangbaar getal in NL. Als je het in de VS zou vragen, dan wordt daar vaak gesproken over 1-80. </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Het meest recente onderzoek is van het CBS in 2018. Dat is een zelfrapportage van ouders waarin gevraagd wordt of hun kind autisme heeft. Daar komt 1 op 40 uit en dat komt ook overeen met wat je veel op scholen tegen komt. Als je bijvoorbeeld de directeur van de basisschool ernaar vraagt, dan zal hij beantwoorden dat er in iedere klas wel iemand met de diagnose autisme zit.  </a:t>
            </a:r>
          </a:p>
          <a:p>
            <a:pPr rtl="0" fontAlgn="base"/>
            <a:r>
              <a:rPr lang="nl-NL" sz="1200" b="0" i="0" u="none" strike="noStrike" kern="1200" dirty="0">
                <a:solidFill>
                  <a:schemeClr val="tx1"/>
                </a:solidFill>
                <a:effectLst/>
                <a:latin typeface="+mn-lt"/>
                <a:ea typeface="+mn-ea"/>
                <a:cs typeface="+mn-cs"/>
              </a:rPr>
              <a:t>Dus je ziet dat het over de jaren ontzettend veranderd is: hoe vaak autisme voorkomt in de jaren 40 tot nu. En de vraag is dan ook, hoe denken we dat het er over een aantal jaren uit ziet. Hoe vaak dan autisme voorkomt.  </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Veel mensen zijn gewoon opgegroeid en hebben nooit een diagnose gehad, en herkennen zich nu wel in autisme. Doordat zij later in het leven zijn vastgelopen, en er nu meer aandacht voor is. </a:t>
            </a:r>
          </a:p>
          <a:p>
            <a:pPr eaLnBrk="1" hangingPunct="1">
              <a:spcBef>
                <a:spcPct val="0"/>
              </a:spcBef>
            </a:pPr>
            <a:endParaRPr lang="nl-NL" altLang="nl-NL" dirty="0"/>
          </a:p>
          <a:p>
            <a:pPr eaLnBrk="1" hangingPunct="1">
              <a:spcBef>
                <a:spcPct val="0"/>
              </a:spcBef>
            </a:pPr>
            <a:endParaRPr lang="en-US" altLang="nl-NL" dirty="0"/>
          </a:p>
        </p:txBody>
      </p:sp>
      <p:sp>
        <p:nvSpPr>
          <p:cNvPr id="60419" name="Slide Number Placeholder 3">
            <a:extLst>
              <a:ext uri="{FF2B5EF4-FFF2-40B4-BE49-F238E27FC236}">
                <a16:creationId xmlns:a16="http://schemas.microsoft.com/office/drawing/2014/main" id="{6312F127-1D1B-3147-9D1D-7F8190F523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8AA9D2D-F150-7949-84BE-880984261839}" type="slidenum">
              <a:rPr lang="en-US" altLang="nl-NL" smtClean="0"/>
              <a:pPr fontAlgn="base">
                <a:spcBef>
                  <a:spcPct val="0"/>
                </a:spcBef>
                <a:spcAft>
                  <a:spcPct val="0"/>
                </a:spcAft>
              </a:pPr>
              <a:t>3</a:t>
            </a:fld>
            <a:endParaRPr lang="en-US" alt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C1ECCC5-659A-DD44-9D8E-AD8647239936}" type="slidenum">
              <a:rPr lang="nl-NL" smtClean="0"/>
              <a:t>22</a:t>
            </a:fld>
            <a:endParaRPr lang="nl-NL"/>
          </a:p>
        </p:txBody>
      </p:sp>
    </p:spTree>
    <p:extLst>
      <p:ext uri="{BB962C8B-B14F-4D97-AF65-F5344CB8AC3E}">
        <p14:creationId xmlns:p14="http://schemas.microsoft.com/office/powerpoint/2010/main" val="4073156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E22A89CC-7BB1-9242-B04F-123A7FC7DD9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1F92717-6FF1-354E-9F16-6675782EBD05}"/>
              </a:ext>
            </a:extLst>
          </p:cNvPr>
          <p:cNvSpPr>
            <a:spLocks noGrp="1"/>
          </p:cNvSpPr>
          <p:nvPr>
            <p:ph type="body" idx="1"/>
          </p:nvPr>
        </p:nvSpPr>
        <p:spPr/>
        <p:txBody>
          <a:bodyPr/>
          <a:lstStyle/>
          <a:p>
            <a:pPr rtl="0" fontAlgn="base"/>
            <a:r>
              <a:rPr lang="nl-NL" dirty="0"/>
              <a:t> </a:t>
            </a:r>
            <a:r>
              <a:rPr lang="nl-NL" sz="1200" b="0" i="0" u="none" strike="noStrike" kern="1200" dirty="0">
                <a:solidFill>
                  <a:schemeClr val="tx1"/>
                </a:solidFill>
                <a:effectLst/>
                <a:latin typeface="+mn-lt"/>
                <a:ea typeface="+mn-ea"/>
                <a:cs typeface="+mn-cs"/>
              </a:rPr>
              <a:t>Wat de voorgaande slide ook laat zien is dat ons denken over autisme, wat autisme is, is veranderd. Oorspronkelijk ontstond er 1 autisme diagnose. Daarna was er sprake van diverse autisme diagnoses (klassiek autisme, syndroom van Asperger en PDD NOS). Inmiddels is er weer sprake van één diagnose Autisme Spectrum Stoornis. Sinds 2013 worden de voorgaande 3 diagnoses niet meer gegeven. De reden is, is dat er gezegd werd dat het een schijnzekerheid was, en dat diagnose autisme nog veel </a:t>
            </a:r>
            <a:r>
              <a:rPr lang="nl-NL" sz="1200" b="0" i="0" u="none" strike="noStrike" kern="1200" dirty="0" err="1">
                <a:solidFill>
                  <a:schemeClr val="tx1"/>
                </a:solidFill>
                <a:effectLst/>
                <a:latin typeface="+mn-lt"/>
                <a:ea typeface="+mn-ea"/>
                <a:cs typeface="+mn-cs"/>
              </a:rPr>
              <a:t>diverser</a:t>
            </a:r>
            <a:r>
              <a:rPr lang="nl-NL" sz="1200" b="0" i="0" u="none" strike="noStrike" kern="1200" dirty="0">
                <a:solidFill>
                  <a:schemeClr val="tx1"/>
                </a:solidFill>
                <a:effectLst/>
                <a:latin typeface="+mn-lt"/>
                <a:ea typeface="+mn-ea"/>
                <a:cs typeface="+mn-cs"/>
              </a:rPr>
              <a:t> is, dan in die 3 diagnoses te vatten is. Daarom is er nu sprake van een spectrum. Wat je ziet is dat er nu één naam aan wordt gegeven maar dat er veel diversiteit binnen het spectrum is. Ook is er heel veel verschil in de zwaarte van de problematiek.  </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De inhoud en betekenis van autisme is heel erg verandert in de jaren. Vroeger hoorde er een beeld bij van een jongetje dat geen oogcontact maakte, en dat behoorlijk disfunctioneerde. Tegenwoordig, als je het hebt over de cijfers 1:100 / 40, hoort daar een heel ander beeld bij. Sinds de jaren 90 is er bijv. veel meer aandacht gekomen voor mensen met een normale of hoge begaafdheid en het hebben van autisme. Daar waar in de jaren 40 altijd een zwakbegaafdheid bij autisme hoorde.  </a:t>
            </a:r>
          </a:p>
          <a:p>
            <a:pPr rtl="0" fontAlgn="base"/>
            <a:r>
              <a:rPr lang="nl-NL" sz="1200" b="0" i="0" u="none" strike="noStrike" kern="1200" dirty="0">
                <a:solidFill>
                  <a:schemeClr val="tx1"/>
                </a:solidFill>
                <a:effectLst/>
                <a:latin typeface="+mn-lt"/>
                <a:ea typeface="+mn-ea"/>
                <a:cs typeface="+mn-cs"/>
              </a:rPr>
              <a:t>Autisme werd in die tijd ook gezien als iets wat alleen bij jongens en mannen voorkwam en als iets wat in de adolescentie kon overgaan. Hoewel vandaag de dag nog steeds meer mannen dan vrouwen de classificatie autisme hebben, zien we dat dit beeld aan het kantelen is, en dat er ook steeds vaker vrouwen gediagnosticeerd worden met autisme en groeit het besef dat het misschien wel net zo vaak voorkomt bij mannen als bij vrouwen.  </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Ook erkennen we nu dat autisme niet overgaat maar dat mensen leren zich steeds meer aan te passen aan de situaties en problemen waar ze tegenaan lopen, waardoor het steeds minder opvalt.  </a:t>
            </a:r>
          </a:p>
          <a:p>
            <a:pPr rtl="0" fontAlgn="base"/>
            <a:r>
              <a:rPr lang="nl-NL" sz="1200" b="0" i="0" u="none" strike="noStrike" kern="1200" dirty="0">
                <a:solidFill>
                  <a:schemeClr val="tx1"/>
                </a:solidFill>
                <a:effectLst/>
                <a:latin typeface="+mn-lt"/>
                <a:ea typeface="+mn-ea"/>
                <a:cs typeface="+mn-cs"/>
              </a:rPr>
              <a:t>Vrouwen, volwassenen en ouderen die autisme hebben vertonen dus ander gedrag dan dat typische jongetje dat geen oogcontact maakte, en dat valt dus nu ook onder autisme. Dus dat wat we onder autisme verstaan is veel breder geworden.  </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Het feit dat aan de ene kant veel meer mensen een diagnose kunnen krijgen heeft meegebracht dat er steeds meer mensen autisme hebben, maar aan de andere kant heeft de veranderende maatschappij dit ook met zich meegebracht. We leven in een veel snellere maatschappij dan 50 jaar geleden, waarin mensen die zich toen wel staande konden houden, dat nu misschien niet meer kunnen. Daarnaast ligt het individueel functioneren tegenwoordig in een veel grotere mate onder een vergrootglas.  </a:t>
            </a:r>
          </a:p>
          <a:p>
            <a:pPr eaLnBrk="1" fontAlgn="auto" hangingPunct="1">
              <a:spcBef>
                <a:spcPts val="0"/>
              </a:spcBef>
              <a:spcAft>
                <a:spcPts val="0"/>
              </a:spcAft>
              <a:buClr>
                <a:schemeClr val="accent4"/>
              </a:buClr>
              <a:defRPr/>
            </a:pPr>
            <a:endParaRPr lang="en-US" dirty="0"/>
          </a:p>
        </p:txBody>
      </p:sp>
      <p:sp>
        <p:nvSpPr>
          <p:cNvPr id="62467" name="Slide Number Placeholder 3">
            <a:extLst>
              <a:ext uri="{FF2B5EF4-FFF2-40B4-BE49-F238E27FC236}">
                <a16:creationId xmlns:a16="http://schemas.microsoft.com/office/drawing/2014/main" id="{08D68501-ADFB-0B48-89AC-C5C6189FE4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956B7A5-D7C3-284A-9ED0-BFEE7311A832}" type="slidenum">
              <a:rPr lang="en-US" altLang="nl-NL" smtClean="0"/>
              <a:pPr fontAlgn="base">
                <a:spcBef>
                  <a:spcPct val="0"/>
                </a:spcBef>
                <a:spcAft>
                  <a:spcPct val="0"/>
                </a:spcAft>
              </a:pPr>
              <a:t>4</a:t>
            </a:fld>
            <a:endParaRPr lang="en-US" alt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6E10F43D-1DE1-4342-A52E-21346EB79D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a:extLst>
              <a:ext uri="{FF2B5EF4-FFF2-40B4-BE49-F238E27FC236}">
                <a16:creationId xmlns:a16="http://schemas.microsoft.com/office/drawing/2014/main" id="{501C0D73-F015-D74E-AB6A-8A062237ED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fontAlgn="base"/>
            <a:r>
              <a:rPr lang="nl-NL" altLang="nl-NL" dirty="0"/>
              <a:t> </a:t>
            </a:r>
            <a:r>
              <a:rPr lang="nl-NL" sz="1200" b="0" i="0" u="none" strike="noStrike" kern="1200" dirty="0">
                <a:solidFill>
                  <a:schemeClr val="tx1"/>
                </a:solidFill>
                <a:effectLst/>
                <a:latin typeface="+mn-lt"/>
                <a:ea typeface="+mn-ea"/>
                <a:cs typeface="+mn-cs"/>
              </a:rPr>
              <a:t>In grote lijnen kun je de veranderende visie als volgt samenvatten:  </a:t>
            </a:r>
          </a:p>
          <a:p>
            <a:pPr rtl="0" fontAlgn="base"/>
            <a:r>
              <a:rPr lang="nl-NL" sz="1200" b="0" i="0" u="none" strike="noStrike" kern="1200" dirty="0">
                <a:solidFill>
                  <a:schemeClr val="tx1"/>
                </a:solidFill>
                <a:effectLst/>
                <a:latin typeface="+mn-lt"/>
                <a:ea typeface="+mn-ea"/>
                <a:cs typeface="+mn-cs"/>
              </a:rPr>
              <a:t>Aanvankelijk werd gedacht dat je autisme kon krijgen door je opvoeding.  </a:t>
            </a:r>
          </a:p>
          <a:p>
            <a:pPr rtl="0" fontAlgn="base"/>
            <a:r>
              <a:rPr lang="nl-NL" sz="1200" b="0" i="0" u="none" strike="noStrike" kern="1200" dirty="0">
                <a:solidFill>
                  <a:schemeClr val="tx1"/>
                </a:solidFill>
                <a:effectLst/>
                <a:latin typeface="+mn-lt"/>
                <a:ea typeface="+mn-ea"/>
                <a:cs typeface="+mn-cs"/>
              </a:rPr>
              <a:t>Kennen jullie het begrip koelkastmoeders? Het idee van een koelkastmoeder was in de jaren 60 onder de aandacht en dat drukte het idee uit dat je autisme kon krijgen door een moeder die te weinig liefde en knuffels gaf. Wat natuurlijk een enorm schuldgevoel aan deze moeders gaf in die tijd. Dus gelukkig is dit achterhaald.  </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Ook werd een tijdlang gezegd dat je autisme kon krijgen door vaccinaties. Dit leek echter gebaseerd op een frauduleus onderzoek van een Britse arts. Dit is inmiddels meerdere malen achterhaald en er klopt helemaal niets van.  </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Daarna kwam de focus steeds meer te liggen op het anders in elkaar zitten van de hersenen. Hoewel je op een hersenscan geen verschillen kan zien is inmiddels wel bewezen dat autisme genetisch bepaald is. Autisme werd gezien als een stoornis in het functioneren van de hersenen. Later werd beschreven dat het niet zozeer een stoornis is in het functioneren van de hersenen maar een achterstand in de ontwikkeling van de hersenen. En tegenwoordig wordt er niet zozeer gesproken over alleen een achterstand maar een verschil in ontwikkeling. Waarbij gesproken wordt over een versnelde cognitieve ontwikkeling en een vertraagde sociaal emotionele ontwikkeling.  </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Samengevat: </a:t>
            </a:r>
          </a:p>
          <a:p>
            <a:pPr rtl="0" fontAlgn="base"/>
            <a:r>
              <a:rPr lang="nl-NL" sz="1200" b="0" i="0" u="none" strike="noStrike" kern="1200" dirty="0">
                <a:solidFill>
                  <a:schemeClr val="tx1"/>
                </a:solidFill>
                <a:effectLst/>
                <a:latin typeface="+mn-lt"/>
                <a:ea typeface="+mn-ea"/>
                <a:cs typeface="+mn-cs"/>
              </a:rPr>
              <a:t>Wat autisme is, is niet in beton gegoten. Je hebt het vanaf je geboorte, het is sterk genetisch bepaald en ontwikkeling speelt een rol.  </a:t>
            </a:r>
          </a:p>
          <a:p>
            <a:pPr eaLnBrk="1" hangingPunct="1">
              <a:spcBef>
                <a:spcPct val="0"/>
              </a:spcBef>
            </a:pPr>
            <a:endParaRPr lang="en-US" altLang="nl-NL" dirty="0"/>
          </a:p>
        </p:txBody>
      </p:sp>
      <p:sp>
        <p:nvSpPr>
          <p:cNvPr id="66563" name="Slide Number Placeholder 3">
            <a:extLst>
              <a:ext uri="{FF2B5EF4-FFF2-40B4-BE49-F238E27FC236}">
                <a16:creationId xmlns:a16="http://schemas.microsoft.com/office/drawing/2014/main" id="{CA2176C8-B294-6F4B-A170-AB613CDF45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B7B546B-A8E3-D742-9E3F-07FECBB8BDBF}" type="slidenum">
              <a:rPr lang="en-US" altLang="nl-NL" smtClean="0"/>
              <a:pPr fontAlgn="base">
                <a:spcBef>
                  <a:spcPct val="0"/>
                </a:spcBef>
                <a:spcAft>
                  <a:spcPct val="0"/>
                </a:spcAft>
              </a:pPr>
              <a:t>5</a:t>
            </a:fld>
            <a:endParaRPr lang="en-US" alt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13D8A509-6915-6D43-A7F5-0A06460D561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a:extLst>
              <a:ext uri="{FF2B5EF4-FFF2-40B4-BE49-F238E27FC236}">
                <a16:creationId xmlns:a16="http://schemas.microsoft.com/office/drawing/2014/main" id="{E2550C59-4BA7-1D46-A0D1-BB90125E7B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fontAlgn="base"/>
            <a:r>
              <a:rPr lang="nl-NL" sz="1200" b="0" i="0" u="none" strike="noStrike" kern="1200" dirty="0">
                <a:solidFill>
                  <a:schemeClr val="tx1"/>
                </a:solidFill>
                <a:effectLst/>
                <a:latin typeface="+mn-lt"/>
                <a:ea typeface="+mn-ea"/>
                <a:cs typeface="+mn-cs"/>
              </a:rPr>
              <a:t>Al deze ontwikkelingen leiden ook tot een andere visie op wat autisme is.  </a:t>
            </a:r>
          </a:p>
          <a:p>
            <a:pPr rtl="0" fontAlgn="base"/>
            <a:r>
              <a:rPr lang="nl-NL" sz="1200" b="0" i="0" u="none" strike="noStrike" kern="1200" dirty="0">
                <a:solidFill>
                  <a:schemeClr val="tx1"/>
                </a:solidFill>
                <a:effectLst/>
                <a:latin typeface="+mn-lt"/>
                <a:ea typeface="+mn-ea"/>
                <a:cs typeface="+mn-cs"/>
              </a:rPr>
              <a:t>Dat kun je bijv. in dit overzicht zien waarin de meest voorkomende en meest geaccepteerde theorieën over autisme zijn weergegeven.  </a:t>
            </a:r>
          </a:p>
          <a:p>
            <a:pPr rtl="0" fontAlgn="base"/>
            <a:r>
              <a:rPr lang="nl-NL" sz="1200" b="0" i="0" u="none" strike="noStrike" kern="1200" dirty="0">
                <a:solidFill>
                  <a:schemeClr val="tx1"/>
                </a:solidFill>
                <a:effectLst/>
                <a:latin typeface="+mn-lt"/>
                <a:ea typeface="+mn-ea"/>
                <a:cs typeface="+mn-cs"/>
              </a:rPr>
              <a:t>Met name in de afgelopen 20 jaar zijn hier heel veel nieuwe ideeën over bijgekomen.  In deze nieuwe ideeën over autisme ligt de nadruk steeds minder op stoornis en steeds meer op verschillen in functioneren. Veel mensen die de diagnose autisme zelf hebben gekregen, zullen veel info hebben gekregen over m.n. de oudste 3 modellen, maar het is ook interessant om naar de nieuwe modellen te kijken, en te onderzoeken wat je daarin herkent.  </a:t>
            </a:r>
          </a:p>
          <a:p>
            <a:pPr rtl="0" fontAlgn="base"/>
            <a:r>
              <a:rPr lang="nl-NL" sz="1200" b="0" i="0" u="none" strike="noStrike" kern="1200" dirty="0">
                <a:solidFill>
                  <a:schemeClr val="tx1"/>
                </a:solidFill>
                <a:effectLst/>
                <a:latin typeface="+mn-lt"/>
                <a:ea typeface="+mn-ea"/>
                <a:cs typeface="+mn-cs"/>
              </a:rPr>
              <a:t>Veel bedrijfsartsen zullen met name de eerste 3 wel kennen.  </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Autisme wordt momenteel met name gezien als verschil in ontwikkeling en informatieverwerking  </a:t>
            </a:r>
          </a:p>
          <a:p>
            <a:pPr eaLnBrk="1" hangingPunct="1">
              <a:spcBef>
                <a:spcPct val="0"/>
              </a:spcBef>
            </a:pPr>
            <a:endParaRPr lang="en-US" altLang="nl-NL" dirty="0"/>
          </a:p>
        </p:txBody>
      </p:sp>
      <p:sp>
        <p:nvSpPr>
          <p:cNvPr id="64515" name="Slide Number Placeholder 3">
            <a:extLst>
              <a:ext uri="{FF2B5EF4-FFF2-40B4-BE49-F238E27FC236}">
                <a16:creationId xmlns:a16="http://schemas.microsoft.com/office/drawing/2014/main" id="{25E1C181-F297-AF45-BB8B-D49160F762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CBAE365-ED27-7143-B09F-89EBAEE16D19}" type="slidenum">
              <a:rPr lang="en-US" altLang="nl-NL" smtClean="0"/>
              <a:pPr fontAlgn="base">
                <a:spcBef>
                  <a:spcPct val="0"/>
                </a:spcBef>
                <a:spcAft>
                  <a:spcPct val="0"/>
                </a:spcAft>
              </a:pPr>
              <a:t>6</a:t>
            </a:fld>
            <a:endParaRPr lang="en-US" alt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u="none" strike="noStrike" kern="1200" dirty="0">
                <a:solidFill>
                  <a:schemeClr val="tx1"/>
                </a:solidFill>
                <a:effectLst/>
                <a:latin typeface="+mn-lt"/>
                <a:ea typeface="+mn-ea"/>
                <a:cs typeface="+mn-cs"/>
              </a:rPr>
              <a:t>Waar zit het verschil dan tussen mensen met en mensen zonder autisme. Dan kom je uit bij de neurofysiologie. Wat is er anders in de hersenen? Je kan het niet aantonen, je ziet het namelijk niet op een scan.  </a:t>
            </a:r>
          </a:p>
          <a:p>
            <a:pPr rtl="0" fontAlgn="base"/>
            <a:r>
              <a:rPr lang="nl-NL" sz="1200" b="0" i="0" u="none" strike="noStrike" kern="1200" dirty="0">
                <a:solidFill>
                  <a:schemeClr val="tx1"/>
                </a:solidFill>
                <a:effectLst/>
                <a:latin typeface="+mn-lt"/>
                <a:ea typeface="+mn-ea"/>
                <a:cs typeface="+mn-cs"/>
              </a:rPr>
              <a:t>We weten dit door onderzoek op basis van observaties van en beschrijvingen door mensen met autisme.  </a:t>
            </a:r>
          </a:p>
          <a:p>
            <a:pPr rtl="0" fontAlgn="base"/>
            <a:r>
              <a:rPr lang="nl-NL" sz="1200" b="0" i="0" u="none" strike="noStrike" kern="1200" dirty="0">
                <a:solidFill>
                  <a:schemeClr val="tx1"/>
                </a:solidFill>
                <a:effectLst/>
                <a:latin typeface="+mn-lt"/>
                <a:ea typeface="+mn-ea"/>
                <a:cs typeface="+mn-cs"/>
              </a:rPr>
              <a:t>Hieruit is naar voren gekomen dat informatieverwerking en waarnemingen een belangrijke rol spelen </a:t>
            </a:r>
          </a:p>
          <a:p>
            <a:pPr rtl="0" fontAlgn="base"/>
            <a:r>
              <a:rPr lang="nl-NL" sz="1200" b="0" i="0" u="none" strike="noStrike" kern="1200" dirty="0">
                <a:solidFill>
                  <a:schemeClr val="tx1"/>
                </a:solidFill>
                <a:effectLst/>
                <a:latin typeface="+mn-lt"/>
                <a:ea typeface="+mn-ea"/>
                <a:cs typeface="+mn-cs"/>
              </a:rPr>
              <a:t>Dit plaatje laat zien hoe het in het algemeen bij mensen werkt. De vele kleine stukjes informatie die op je afkomen (de kleine bolletjes) worden vertaald naar één gezamenlijke waarneming. Kijk je bijvoorbeeld naar je laptop, dan zie je veel verschillende dingen. Een toetsenbord, een scherm, de kast eromheen, een merknaam etc. De gezamenlijke waarneming is de laptop (grote bol). </a:t>
            </a:r>
          </a:p>
          <a:p>
            <a:pPr rtl="0" fontAlgn="base"/>
            <a:r>
              <a:rPr lang="nl-NL" sz="1200" b="0" i="0" u="none" strike="noStrike" kern="1200" dirty="0">
                <a:solidFill>
                  <a:schemeClr val="tx1"/>
                </a:solidFill>
                <a:effectLst/>
                <a:latin typeface="+mn-lt"/>
                <a:ea typeface="+mn-ea"/>
                <a:cs typeface="+mn-cs"/>
              </a:rPr>
              <a:t>Bij mensen met autisme ligt de focus meer op de afzonderlijke waarneming in plaats van op de centrale betekenis. Dat laatste wordt ook wel gezien, maar het kost vaak iets meer tijd. Met andere woorden: mensen met autisme zien ook de laptop, maar zien in eerste instantie veel meer de losse delen en het duurt iets langer voordat het gezamenlijke geheel wordt gezien.  </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We verduidelijken dit verder aan de hand van een aantal voorbeelden:  </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Bij Taal: </a:t>
            </a:r>
          </a:p>
          <a:p>
            <a:pPr rtl="0" fontAlgn="base"/>
            <a:r>
              <a:rPr lang="nl-NL" sz="1200" b="0" i="0" u="none" strike="noStrike" kern="1200" dirty="0">
                <a:solidFill>
                  <a:schemeClr val="tx1"/>
                </a:solidFill>
                <a:effectLst/>
                <a:latin typeface="+mn-lt"/>
                <a:ea typeface="+mn-ea"/>
                <a:cs typeface="+mn-cs"/>
              </a:rPr>
              <a:t>Veel zinsuitdrukkingen hebben een figuurlijke en een letterlijke betekenis. Bij veel mensen gaat de aandacht naar wat betekent dit spreekwoord in deze context. Een voorbeeld is de uitdrukking “Met de rug tegen de muur staan”.  </a:t>
            </a:r>
          </a:p>
          <a:p>
            <a:pPr rtl="0" fontAlgn="base"/>
            <a:r>
              <a:rPr lang="nl-NL" sz="1200" b="0" i="0" u="none" strike="noStrike" kern="1200" dirty="0">
                <a:solidFill>
                  <a:schemeClr val="tx1"/>
                </a:solidFill>
                <a:effectLst/>
                <a:latin typeface="+mn-lt"/>
                <a:ea typeface="+mn-ea"/>
                <a:cs typeface="+mn-cs"/>
              </a:rPr>
              <a:t>In eerste fractie van een moment kan iemand met autisme denken, ik sta niet met mijn rug tegen de muur. De aandacht gaat dan eerst naar de losse onderdelen van de zin (de letterlijke betekenis) </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Non-verbale signalen </a:t>
            </a:r>
          </a:p>
          <a:p>
            <a:pPr rtl="0" fontAlgn="base"/>
            <a:r>
              <a:rPr lang="nl-NL" sz="1200" b="0" i="0" u="none" strike="noStrike" kern="1200" dirty="0">
                <a:solidFill>
                  <a:schemeClr val="tx1"/>
                </a:solidFill>
                <a:effectLst/>
                <a:latin typeface="+mn-lt"/>
                <a:ea typeface="+mn-ea"/>
                <a:cs typeface="+mn-cs"/>
              </a:rPr>
              <a:t>Ook bij non-verbale signalen kan iemand met autisme meer zien. Bijna iedereen bundelt het geheel van non-verbale signalen en vertaalt dit naar dat iemand bijv. boos is (fronsend voorhoofd, wenkbrauwen omlaag getrokken, spanning op kaaklijn, lippen samengeperst etc.). Dit wordt in één oogopslag herkend. Bij iemand met autisme kan het wat langer duren om de afzonderlijke signalen aan elkaar te plakken.  </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Visueel </a:t>
            </a:r>
          </a:p>
          <a:p>
            <a:pPr rtl="0" fontAlgn="base"/>
            <a:r>
              <a:rPr lang="nl-NL" sz="1200" b="0" i="0" u="none" strike="noStrike" kern="1200" dirty="0">
                <a:solidFill>
                  <a:schemeClr val="tx1"/>
                </a:solidFill>
                <a:effectLst/>
                <a:latin typeface="+mn-lt"/>
                <a:ea typeface="+mn-ea"/>
                <a:cs typeface="+mn-cs"/>
              </a:rPr>
              <a:t>Dit geldt ook voor visuele dingen. De bomen of het bos zien. Iemand met autisme ziet ook het bos wel. Maar kan soms net wat meer aandacht hebben voor een specifieke boom, of net een bepaald vogeltje zien.   </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Het verschil zit dus in: waar gaat de aandacht als eerste naar toe? Voor mensen met autisme kost dit vaak net wat meer tijd. Bij mensen met autisme zie je bijv. ook veel taalgrapjes, of grapjes met betrekking tot letterlijkheid.  </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Vraag aan collega ambassadeurs met wie de workshop wordt georganiseerd: </a:t>
            </a:r>
          </a:p>
          <a:p>
            <a:pPr rtl="0" fontAlgn="base"/>
            <a:r>
              <a:rPr lang="nl-NL" sz="1200" b="0" i="0" u="none" strike="noStrike" kern="1200" dirty="0">
                <a:solidFill>
                  <a:schemeClr val="tx1"/>
                </a:solidFill>
                <a:effectLst/>
                <a:latin typeface="+mn-lt"/>
                <a:ea typeface="+mn-ea"/>
                <a:cs typeface="+mn-cs"/>
              </a:rPr>
              <a:t>Is er iemand met een voorbeeld wanneer dit van toepassing is in werkcontext?  </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Iemand kan bijv. benoemen dat hij/zij moeite heeft prioriteren van mail. Alle mails worden ervaren als even belangrijk.  </a:t>
            </a:r>
          </a:p>
          <a:p>
            <a:pPr rtl="0" fontAlgn="base"/>
            <a:r>
              <a:rPr lang="nl-NL" sz="1200" b="0" i="0" u="none" strike="noStrike" kern="1200" dirty="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5"/>
          </p:nvPr>
        </p:nvSpPr>
        <p:spPr/>
        <p:txBody>
          <a:bodyPr/>
          <a:lstStyle/>
          <a:p>
            <a:fld id="{873F8C7C-C378-7E4E-9CEA-D0BB21E506A9}" type="slidenum">
              <a:rPr lang="nl-NL" smtClean="0"/>
              <a:t>7</a:t>
            </a:fld>
            <a:endParaRPr lang="nl-NL"/>
          </a:p>
        </p:txBody>
      </p:sp>
    </p:spTree>
    <p:extLst>
      <p:ext uri="{BB962C8B-B14F-4D97-AF65-F5344CB8AC3E}">
        <p14:creationId xmlns:p14="http://schemas.microsoft.com/office/powerpoint/2010/main" val="2150501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u="none" strike="noStrike" kern="1200" dirty="0">
                <a:solidFill>
                  <a:schemeClr val="tx1"/>
                </a:solidFill>
                <a:effectLst/>
                <a:latin typeface="+mn-lt"/>
                <a:ea typeface="+mn-ea"/>
                <a:cs typeface="+mn-cs"/>
              </a:rPr>
              <a:t>Neurofysiologie is hoe de informatie binnenkomt. Maar hoe deze wordt verwerkt is ook vaak verschillend voor mensen met autisme ten opzichte van mensen die dat niet hebben.  </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Ieder mens heeft wel eens last van overprikkeling. Maar er zit een verschil in, hoe je overprikkeld wordt. In deze slide laten de kleuren de mate van overprikkeling zien.  </a:t>
            </a:r>
          </a:p>
          <a:p>
            <a:pPr rtl="0" fontAlgn="base"/>
            <a:r>
              <a:rPr lang="nl-NL" sz="1200" b="0" i="0" u="none" strike="noStrike" kern="1200" dirty="0">
                <a:solidFill>
                  <a:schemeClr val="tx1"/>
                </a:solidFill>
                <a:effectLst/>
                <a:latin typeface="+mn-lt"/>
                <a:ea typeface="+mn-ea"/>
                <a:cs typeface="+mn-cs"/>
              </a:rPr>
              <a:t>Bij groen kunnen waarnemingen verwerkt worden op het moment dat ze binnenkomen. Daarmee is er voldoende rust. </a:t>
            </a:r>
          </a:p>
          <a:p>
            <a:pPr rtl="0" fontAlgn="base"/>
            <a:r>
              <a:rPr lang="nl-NL" sz="1200" b="0" i="0" u="none" strike="noStrike" kern="1200" dirty="0">
                <a:solidFill>
                  <a:schemeClr val="tx1"/>
                </a:solidFill>
                <a:effectLst/>
                <a:latin typeface="+mn-lt"/>
                <a:ea typeface="+mn-ea"/>
                <a:cs typeface="+mn-cs"/>
              </a:rPr>
              <a:t>Bij geel en richting oranje komt er meer informatie binnen dan je kan verwerken. In deze fase kan je nog wel functioneren, maar kost het steeds meer energie. En hoe meer er sprake is van overprikkeling, hoe meer energie het kost.  </a:t>
            </a:r>
          </a:p>
          <a:p>
            <a:pPr rtl="0" fontAlgn="base"/>
            <a:r>
              <a:rPr lang="nl-NL" sz="1200" b="0" i="0" u="none" strike="noStrike" kern="1200" dirty="0">
                <a:solidFill>
                  <a:schemeClr val="tx1"/>
                </a:solidFill>
                <a:effectLst/>
                <a:latin typeface="+mn-lt"/>
                <a:ea typeface="+mn-ea"/>
                <a:cs typeface="+mn-cs"/>
              </a:rPr>
              <a:t>Bij rood komt er teveel binnen, waardoor het teveel wordt, en is er sprake van een blokkade. Als er sprake is van een blokkade dan valt er niets meer te leren, en vallen mensen terug in primair gedrag: vluchten, vechten of verstijven.   </a:t>
            </a:r>
          </a:p>
          <a:p>
            <a:pPr rtl="0" fontAlgn="base"/>
            <a:r>
              <a:rPr lang="nl-NL" sz="1200" b="0" i="0" u="none" strike="noStrike" kern="1200" dirty="0">
                <a:solidFill>
                  <a:schemeClr val="tx1"/>
                </a:solidFill>
                <a:effectLst/>
                <a:latin typeface="+mn-lt"/>
                <a:ea typeface="+mn-ea"/>
                <a:cs typeface="+mn-cs"/>
              </a:rPr>
              <a:t>Dit komt sneller voor bij mensen bij autisme. Mensen met autisme komen dus sneller in het oranje / rode gebied.  </a:t>
            </a:r>
          </a:p>
          <a:p>
            <a:pPr rtl="0" fontAlgn="base"/>
            <a:r>
              <a:rPr lang="nl-NL" sz="1200" b="0" i="0" u="none" strike="noStrike" kern="1200" dirty="0">
                <a:solidFill>
                  <a:schemeClr val="tx1"/>
                </a:solidFill>
                <a:effectLst/>
                <a:latin typeface="+mn-lt"/>
                <a:ea typeface="+mn-ea"/>
                <a:cs typeface="+mn-cs"/>
              </a:rPr>
              <a:t>Iedereen is wel eens overprikkeld. Bij mensen met autisme komt dit op een andere manier of door andere oorzaak tot stand.  </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Prikkels die sterker binnen kunnen komen kunnen zijn: </a:t>
            </a:r>
          </a:p>
          <a:p>
            <a:pPr rtl="0" fontAlgn="base"/>
            <a:r>
              <a:rPr lang="nl-NL" sz="1200" b="0" i="0" u="none" strike="noStrike" kern="1200" dirty="0">
                <a:solidFill>
                  <a:schemeClr val="tx1"/>
                </a:solidFill>
                <a:effectLst/>
                <a:latin typeface="+mn-lt"/>
                <a:ea typeface="+mn-ea"/>
                <a:cs typeface="+mn-cs"/>
              </a:rPr>
              <a:t>Geluiden, licht (knipperen, felheid), aanraken (soms is het geven van een hand net intenser, of heeft een korte aanraking meer impact). Veranderingen (juist bij mensen die zich heel erg goed kunnen aanpassen aan hun omgeving, kan een verandering overprikkelend werken).  </a:t>
            </a:r>
          </a:p>
          <a:p>
            <a:pPr rtl="0" fontAlgn="base"/>
            <a:r>
              <a:rPr lang="nl-NL" sz="1200" b="0" i="0" u="none" strike="noStrike" kern="1200" dirty="0">
                <a:solidFill>
                  <a:schemeClr val="tx1"/>
                </a:solidFill>
                <a:effectLst/>
                <a:latin typeface="+mn-lt"/>
                <a:ea typeface="+mn-ea"/>
                <a:cs typeface="+mn-cs"/>
              </a:rPr>
              <a:t> Voor iedere persoon met autisme is dit verschillend.  </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Als je in de overprikkelende fase zit, ben je niet leerbaar. Iemand moet dan eerst terug naar de basissituatie van veiligheid. Fase rood is ook maar het topje van de ijsberg.  </a:t>
            </a:r>
          </a:p>
          <a:p>
            <a:pPr rtl="0" fontAlgn="base"/>
            <a:r>
              <a:rPr lang="nl-NL" sz="1200" b="0" i="0" u="none" strike="noStrike" kern="1200" dirty="0">
                <a:solidFill>
                  <a:schemeClr val="tx1"/>
                </a:solidFill>
                <a:effectLst/>
                <a:latin typeface="+mn-lt"/>
                <a:ea typeface="+mn-ea"/>
                <a:cs typeface="+mn-cs"/>
              </a:rPr>
              <a:t>Mensen met autisme zitten wellicht niet zo vaak in rood, maar wel veel in geel of oranje.  </a:t>
            </a:r>
          </a:p>
          <a:p>
            <a:pPr rtl="0" fontAlgn="base"/>
            <a:r>
              <a:rPr lang="nl-NL" sz="1200" b="0" i="0" u="none" strike="noStrike" kern="1200" dirty="0">
                <a:solidFill>
                  <a:schemeClr val="tx1"/>
                </a:solidFill>
                <a:effectLst/>
                <a:latin typeface="+mn-lt"/>
                <a:ea typeface="+mn-ea"/>
                <a:cs typeface="+mn-cs"/>
              </a:rPr>
              <a:t>Coping is een manier vinden om dagelijks om te gaan met de veelheid van prikkels.  </a:t>
            </a:r>
          </a:p>
          <a:p>
            <a:pPr rtl="0" fontAlgn="base"/>
            <a:r>
              <a:rPr lang="nl-NL" sz="1200" b="0" i="0" u="none" strike="noStrike" kern="1200" dirty="0">
                <a:solidFill>
                  <a:schemeClr val="tx1"/>
                </a:solidFill>
                <a:effectLst/>
                <a:latin typeface="+mn-lt"/>
                <a:ea typeface="+mn-ea"/>
                <a:cs typeface="+mn-cs"/>
              </a:rPr>
              <a:t>Wat kan helpen is dan: structuur, afsluiten, hyperfocus, </a:t>
            </a:r>
            <a:r>
              <a:rPr lang="nl-NL" sz="1200" b="0" i="0" u="none" strike="noStrike" kern="1200" dirty="0" err="1">
                <a:solidFill>
                  <a:schemeClr val="tx1"/>
                </a:solidFill>
                <a:effectLst/>
                <a:latin typeface="+mn-lt"/>
                <a:ea typeface="+mn-ea"/>
                <a:cs typeface="+mn-cs"/>
              </a:rPr>
              <a:t>stimmen</a:t>
            </a:r>
            <a:r>
              <a:rPr lang="nl-NL" sz="1200" b="0" i="0" u="none" strike="noStrike" kern="1200" dirty="0">
                <a:solidFill>
                  <a:schemeClr val="tx1"/>
                </a:solidFill>
                <a:effectLst/>
                <a:latin typeface="+mn-lt"/>
                <a:ea typeface="+mn-ea"/>
                <a:cs typeface="+mn-cs"/>
              </a:rPr>
              <a:t>. </a:t>
            </a:r>
            <a:r>
              <a:rPr lang="nl-NL" sz="1200" b="0" i="0" u="none" strike="noStrike" kern="1200" dirty="0" err="1">
                <a:solidFill>
                  <a:schemeClr val="tx1"/>
                </a:solidFill>
                <a:effectLst/>
                <a:latin typeface="+mn-lt"/>
                <a:ea typeface="+mn-ea"/>
                <a:cs typeface="+mn-cs"/>
              </a:rPr>
              <a:t>Stimmen</a:t>
            </a:r>
            <a:r>
              <a:rPr lang="nl-NL" sz="1200" b="0" i="0" u="none" strike="noStrike" kern="1200" dirty="0">
                <a:solidFill>
                  <a:schemeClr val="tx1"/>
                </a:solidFill>
                <a:effectLst/>
                <a:latin typeface="+mn-lt"/>
                <a:ea typeface="+mn-ea"/>
                <a:cs typeface="+mn-cs"/>
              </a:rPr>
              <a:t> is het </a:t>
            </a:r>
            <a:r>
              <a:rPr lang="nl-NL" sz="1200" b="0" i="0" u="none" strike="noStrike" kern="1200" dirty="0" err="1">
                <a:solidFill>
                  <a:schemeClr val="tx1"/>
                </a:solidFill>
                <a:effectLst/>
                <a:latin typeface="+mn-lt"/>
                <a:ea typeface="+mn-ea"/>
                <a:cs typeface="+mn-cs"/>
              </a:rPr>
              <a:t>creeëren</a:t>
            </a:r>
            <a:r>
              <a:rPr lang="nl-NL" sz="1200" b="0" i="0" u="none" strike="noStrike" kern="1200" dirty="0">
                <a:solidFill>
                  <a:schemeClr val="tx1"/>
                </a:solidFill>
                <a:effectLst/>
                <a:latin typeface="+mn-lt"/>
                <a:ea typeface="+mn-ea"/>
                <a:cs typeface="+mn-cs"/>
              </a:rPr>
              <a:t> van fysieke prikkels die rust geven. Soms kan het iets kleins zijn wat helpt (bijv. een balletje waar je in knijpt), of soms is er iets groters nodig (bijv. een drukvest) </a:t>
            </a:r>
          </a:p>
          <a:p>
            <a:pPr rtl="0" fontAlgn="base"/>
            <a:r>
              <a:rPr lang="nl-NL" sz="1200" b="0" i="0" u="none" strike="noStrike" kern="1200" dirty="0">
                <a:solidFill>
                  <a:schemeClr val="tx1"/>
                </a:solidFill>
                <a:effectLst/>
                <a:latin typeface="+mn-lt"/>
                <a:ea typeface="+mn-ea"/>
                <a:cs typeface="+mn-cs"/>
              </a:rPr>
              <a:t>Veel mensen met autisme passen zich aan. Voldoen aan verwachtingen kan ook een manier zijn om bepaalde prikkels (confrontaties, en de gedachten daarover) te vermijden.  </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Vraag naar een voorbeeld bij een collega of hij/zij een voorbeeld heeft in een werkomgeving.  </a:t>
            </a:r>
          </a:p>
          <a:p>
            <a:pPr rtl="0" fontAlgn="base"/>
            <a:r>
              <a:rPr lang="nl-NL" sz="1200" b="0" i="0" u="none" strike="noStrike" kern="1200" dirty="0">
                <a:solidFill>
                  <a:schemeClr val="tx1"/>
                </a:solidFill>
                <a:effectLst/>
                <a:latin typeface="+mn-lt"/>
                <a:ea typeface="+mn-ea"/>
                <a:cs typeface="+mn-cs"/>
              </a:rPr>
              <a:t>Voorbeelden kunnen zijn: </a:t>
            </a:r>
          </a:p>
          <a:p>
            <a:pPr rtl="0" fontAlgn="base"/>
            <a:r>
              <a:rPr lang="nl-NL" sz="1200" b="0" i="0" u="none" strike="noStrike" kern="1200" dirty="0">
                <a:solidFill>
                  <a:schemeClr val="tx1"/>
                </a:solidFill>
                <a:effectLst/>
                <a:latin typeface="+mn-lt"/>
                <a:ea typeface="+mn-ea"/>
                <a:cs typeface="+mn-cs"/>
              </a:rPr>
              <a:t>Hyperfocus (grote concentratie maar ook: vergeten te pauzeren of te eten, waardoor je in rode zone kunt raken. Het helpt als een leidinggevende of collega je erop wijst dat je even pauzeert.  </a:t>
            </a:r>
          </a:p>
          <a:p>
            <a:pPr rtl="0" fontAlgn="base"/>
            <a:r>
              <a:rPr lang="nl-NL" sz="1200" b="0" i="0" u="none" strike="noStrike" kern="1200" dirty="0">
                <a:solidFill>
                  <a:schemeClr val="tx1"/>
                </a:solidFill>
                <a:effectLst/>
                <a:latin typeface="+mn-lt"/>
                <a:ea typeface="+mn-ea"/>
                <a:cs typeface="+mn-cs"/>
              </a:rPr>
              <a:t>Naarmate je vermoeider wordt gedurende de dag heeft iemand meer moeite met het volgen van een gesprek als elders in die ruimte ook een gesprek gevoerd wordt (prikkels bouwen op). </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Het kan helpen als je je collega informeert, hoe het bij jou werkt. Omdat je het zelf vaak niet door hebt als je richting de rode zone gaat. En je dus zelf niet meer tijdig kunt anticiperen.  </a:t>
            </a:r>
          </a:p>
          <a:p>
            <a:pPr rtl="0" fontAlgn="base"/>
            <a:r>
              <a:rPr lang="nl-NL" sz="1200" b="0" i="0" u="none" strike="noStrike" kern="1200" dirty="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5"/>
          </p:nvPr>
        </p:nvSpPr>
        <p:spPr/>
        <p:txBody>
          <a:bodyPr/>
          <a:lstStyle/>
          <a:p>
            <a:fld id="{873F8C7C-C378-7E4E-9CEA-D0BB21E506A9}" type="slidenum">
              <a:rPr lang="nl-NL" smtClean="0"/>
              <a:t>8</a:t>
            </a:fld>
            <a:endParaRPr lang="nl-NL"/>
          </a:p>
        </p:txBody>
      </p:sp>
    </p:spTree>
    <p:extLst>
      <p:ext uri="{BB962C8B-B14F-4D97-AF65-F5344CB8AC3E}">
        <p14:creationId xmlns:p14="http://schemas.microsoft.com/office/powerpoint/2010/main" val="464025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73F8C7C-C378-7E4E-9CEA-D0BB21E506A9}" type="slidenum">
              <a:rPr lang="nl-NL" smtClean="0"/>
              <a:t>9</a:t>
            </a:fld>
            <a:endParaRPr lang="nl-NL"/>
          </a:p>
        </p:txBody>
      </p:sp>
    </p:spTree>
    <p:extLst>
      <p:ext uri="{BB962C8B-B14F-4D97-AF65-F5344CB8AC3E}">
        <p14:creationId xmlns:p14="http://schemas.microsoft.com/office/powerpoint/2010/main" val="985003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1" i="0" u="none" strike="noStrike" kern="1200" dirty="0">
                <a:solidFill>
                  <a:schemeClr val="tx1"/>
                </a:solidFill>
                <a:effectLst/>
                <a:latin typeface="+mn-lt"/>
                <a:ea typeface="+mn-ea"/>
                <a:cs typeface="+mn-cs"/>
              </a:rPr>
              <a:t>Slide 9. Samenvattend</a:t>
            </a:r>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Samenvattend: </a:t>
            </a:r>
          </a:p>
          <a:p>
            <a:pPr rtl="0" fontAlgn="base"/>
            <a:r>
              <a:rPr lang="nl-NL" sz="1200" b="0" i="0" u="none" strike="noStrike" kern="1200" dirty="0">
                <a:solidFill>
                  <a:schemeClr val="tx1"/>
                </a:solidFill>
                <a:effectLst/>
                <a:latin typeface="+mn-lt"/>
                <a:ea typeface="+mn-ea"/>
                <a:cs typeface="+mn-cs"/>
              </a:rPr>
              <a:t>Wat je ziet aan kenmerken bij een persoon met autisme is een optelsom van </a:t>
            </a:r>
          </a:p>
          <a:p>
            <a:pPr rtl="0" fontAlgn="base"/>
            <a:r>
              <a:rPr lang="nl-NL" sz="1200" b="0" i="0" u="none" strike="noStrike" kern="1200" dirty="0">
                <a:solidFill>
                  <a:schemeClr val="tx1"/>
                </a:solidFill>
                <a:effectLst/>
                <a:latin typeface="+mn-lt"/>
                <a:ea typeface="+mn-ea"/>
                <a:cs typeface="+mn-cs"/>
              </a:rPr>
              <a:t>Hoe info binnenkomt </a:t>
            </a:r>
          </a:p>
          <a:p>
            <a:pPr rtl="0" fontAlgn="base"/>
            <a:r>
              <a:rPr lang="nl-NL" sz="1200" b="0" i="0" u="none" strike="noStrike" kern="1200" dirty="0">
                <a:solidFill>
                  <a:schemeClr val="tx1"/>
                </a:solidFill>
                <a:effectLst/>
                <a:latin typeface="+mn-lt"/>
                <a:ea typeface="+mn-ea"/>
                <a:cs typeface="+mn-cs"/>
              </a:rPr>
              <a:t>Hoe het verwerkt wordt </a:t>
            </a:r>
          </a:p>
          <a:p>
            <a:pPr rtl="0" fontAlgn="base"/>
            <a:r>
              <a:rPr lang="nl-NL" sz="1200" b="0" i="0" u="none" strike="noStrike" kern="1200" dirty="0">
                <a:solidFill>
                  <a:schemeClr val="tx1"/>
                </a:solidFill>
                <a:effectLst/>
                <a:latin typeface="+mn-lt"/>
                <a:ea typeface="+mn-ea"/>
                <a:cs typeface="+mn-cs"/>
              </a:rPr>
              <a:t>Verschil in ontwikkeling.  </a:t>
            </a:r>
          </a:p>
          <a:p>
            <a:endParaRPr lang="nl-NL" dirty="0"/>
          </a:p>
        </p:txBody>
      </p:sp>
      <p:sp>
        <p:nvSpPr>
          <p:cNvPr id="4" name="Tijdelijke aanduiding voor dianummer 3"/>
          <p:cNvSpPr>
            <a:spLocks noGrp="1"/>
          </p:cNvSpPr>
          <p:nvPr>
            <p:ph type="sldNum" sz="quarter" idx="5"/>
          </p:nvPr>
        </p:nvSpPr>
        <p:spPr/>
        <p:txBody>
          <a:bodyPr/>
          <a:lstStyle/>
          <a:p>
            <a:fld id="{873F8C7C-C378-7E4E-9CEA-D0BB21E506A9}" type="slidenum">
              <a:rPr lang="nl-NL" smtClean="0"/>
              <a:t>10</a:t>
            </a:fld>
            <a:endParaRPr lang="nl-NL"/>
          </a:p>
        </p:txBody>
      </p:sp>
    </p:spTree>
    <p:extLst>
      <p:ext uri="{BB962C8B-B14F-4D97-AF65-F5344CB8AC3E}">
        <p14:creationId xmlns:p14="http://schemas.microsoft.com/office/powerpoint/2010/main" val="4061669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microsoft.com/office/2014/relationships/chartEx" Target="../charts/chartEx5.xml"/><Relationship Id="rId3" Type="http://schemas.openxmlformats.org/officeDocument/2006/relationships/image" Target="../media/image9.png"/><Relationship Id="rId7" Type="http://schemas.microsoft.com/office/2014/relationships/chartEx" Target="../charts/chartEx4.xml"/><Relationship Id="rId2" Type="http://schemas.microsoft.com/office/2014/relationships/chartEx" Target="../charts/chartEx1.xml"/><Relationship Id="rId1" Type="http://schemas.openxmlformats.org/officeDocument/2006/relationships/slideMaster" Target="../slideMasters/slideMaster2.xml"/><Relationship Id="rId6" Type="http://schemas.microsoft.com/office/2014/relationships/chartEx" Target="../charts/chartEx3.xml"/><Relationship Id="rId5" Type="http://schemas.openxmlformats.org/officeDocument/2006/relationships/image" Target="../media/image10.png"/><Relationship Id="rId4" Type="http://schemas.microsoft.com/office/2014/relationships/chartEx" Target="../charts/chartEx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251C46-7D2A-42A6-BB45-EBBC1495CA2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32B2EFA-9A0F-4823-BC28-1A0CA0994B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43C4F76-3199-4BD6-9D22-624FC3E190AD}"/>
              </a:ext>
            </a:extLst>
          </p:cNvPr>
          <p:cNvSpPr>
            <a:spLocks noGrp="1"/>
          </p:cNvSpPr>
          <p:nvPr>
            <p:ph type="dt" sz="half" idx="10"/>
          </p:nvPr>
        </p:nvSpPr>
        <p:spPr/>
        <p:txBody>
          <a:bodyPr/>
          <a:lstStyle/>
          <a:p>
            <a:fld id="{06E9FA9C-4B82-4738-9E26-B42CD5AD53A0}" type="datetimeFigureOut">
              <a:rPr lang="nl-NL" smtClean="0"/>
              <a:t>01-09-2021</a:t>
            </a:fld>
            <a:endParaRPr lang="nl-NL"/>
          </a:p>
        </p:txBody>
      </p:sp>
      <p:sp>
        <p:nvSpPr>
          <p:cNvPr id="5" name="Tijdelijke aanduiding voor voettekst 4">
            <a:extLst>
              <a:ext uri="{FF2B5EF4-FFF2-40B4-BE49-F238E27FC236}">
                <a16:creationId xmlns:a16="http://schemas.microsoft.com/office/drawing/2014/main" id="{815DC52B-5A5E-42FD-8F58-EE3E7B4D48C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0452C9D-3D1D-4D6C-BFA9-FF7C00124798}"/>
              </a:ext>
            </a:extLst>
          </p:cNvPr>
          <p:cNvSpPr>
            <a:spLocks noGrp="1"/>
          </p:cNvSpPr>
          <p:nvPr>
            <p:ph type="sldNum" sz="quarter" idx="12"/>
          </p:nvPr>
        </p:nvSpPr>
        <p:spPr/>
        <p:txBody>
          <a:bodyPr/>
          <a:lstStyle/>
          <a:p>
            <a:fld id="{ED56811C-F21A-4D78-AD12-6033FFCCFD35}" type="slidenum">
              <a:rPr lang="nl-NL" smtClean="0"/>
              <a:t>‹nr.›</a:t>
            </a:fld>
            <a:endParaRPr lang="nl-NL"/>
          </a:p>
        </p:txBody>
      </p:sp>
    </p:spTree>
    <p:extLst>
      <p:ext uri="{BB962C8B-B14F-4D97-AF65-F5344CB8AC3E}">
        <p14:creationId xmlns:p14="http://schemas.microsoft.com/office/powerpoint/2010/main" val="3424180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C627AD-F8F9-4412-B96A-CCA382973AB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F2047A2-F5FC-452C-B9DB-DA0A78EE61D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385F94D-C954-4B7A-8DA6-BB2BA15A2FED}"/>
              </a:ext>
            </a:extLst>
          </p:cNvPr>
          <p:cNvSpPr>
            <a:spLocks noGrp="1"/>
          </p:cNvSpPr>
          <p:nvPr>
            <p:ph type="dt" sz="half" idx="10"/>
          </p:nvPr>
        </p:nvSpPr>
        <p:spPr/>
        <p:txBody>
          <a:bodyPr/>
          <a:lstStyle/>
          <a:p>
            <a:fld id="{06E9FA9C-4B82-4738-9E26-B42CD5AD53A0}" type="datetimeFigureOut">
              <a:rPr lang="nl-NL" smtClean="0"/>
              <a:t>01-09-2021</a:t>
            </a:fld>
            <a:endParaRPr lang="nl-NL"/>
          </a:p>
        </p:txBody>
      </p:sp>
      <p:sp>
        <p:nvSpPr>
          <p:cNvPr id="5" name="Tijdelijke aanduiding voor voettekst 4">
            <a:extLst>
              <a:ext uri="{FF2B5EF4-FFF2-40B4-BE49-F238E27FC236}">
                <a16:creationId xmlns:a16="http://schemas.microsoft.com/office/drawing/2014/main" id="{EFA30464-E3B8-4AD9-8AA8-BE1CDC4852E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878A852-DD54-4C7F-9390-F2770C0AC667}"/>
              </a:ext>
            </a:extLst>
          </p:cNvPr>
          <p:cNvSpPr>
            <a:spLocks noGrp="1"/>
          </p:cNvSpPr>
          <p:nvPr>
            <p:ph type="sldNum" sz="quarter" idx="12"/>
          </p:nvPr>
        </p:nvSpPr>
        <p:spPr/>
        <p:txBody>
          <a:bodyPr/>
          <a:lstStyle/>
          <a:p>
            <a:fld id="{ED56811C-F21A-4D78-AD12-6033FFCCFD35}" type="slidenum">
              <a:rPr lang="nl-NL" smtClean="0"/>
              <a:t>‹nr.›</a:t>
            </a:fld>
            <a:endParaRPr lang="nl-NL"/>
          </a:p>
        </p:txBody>
      </p:sp>
    </p:spTree>
    <p:extLst>
      <p:ext uri="{BB962C8B-B14F-4D97-AF65-F5344CB8AC3E}">
        <p14:creationId xmlns:p14="http://schemas.microsoft.com/office/powerpoint/2010/main" val="3410428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F7CB272-0FFA-42F5-9772-BB54969B5AD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305DCC12-387D-42BB-8429-113865D683F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5C329E7-BD3F-4FED-9EF7-9F282297E093}"/>
              </a:ext>
            </a:extLst>
          </p:cNvPr>
          <p:cNvSpPr>
            <a:spLocks noGrp="1"/>
          </p:cNvSpPr>
          <p:nvPr>
            <p:ph type="dt" sz="half" idx="10"/>
          </p:nvPr>
        </p:nvSpPr>
        <p:spPr/>
        <p:txBody>
          <a:bodyPr/>
          <a:lstStyle/>
          <a:p>
            <a:fld id="{06E9FA9C-4B82-4738-9E26-B42CD5AD53A0}" type="datetimeFigureOut">
              <a:rPr lang="nl-NL" smtClean="0"/>
              <a:t>01-09-2021</a:t>
            </a:fld>
            <a:endParaRPr lang="nl-NL"/>
          </a:p>
        </p:txBody>
      </p:sp>
      <p:sp>
        <p:nvSpPr>
          <p:cNvPr id="5" name="Tijdelijke aanduiding voor voettekst 4">
            <a:extLst>
              <a:ext uri="{FF2B5EF4-FFF2-40B4-BE49-F238E27FC236}">
                <a16:creationId xmlns:a16="http://schemas.microsoft.com/office/drawing/2014/main" id="{7F51A5F1-5BBE-4D02-A06A-ACFB5690324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B3BDBCF-AD1E-4711-BBFE-CB608100504E}"/>
              </a:ext>
            </a:extLst>
          </p:cNvPr>
          <p:cNvSpPr>
            <a:spLocks noGrp="1"/>
          </p:cNvSpPr>
          <p:nvPr>
            <p:ph type="sldNum" sz="quarter" idx="12"/>
          </p:nvPr>
        </p:nvSpPr>
        <p:spPr/>
        <p:txBody>
          <a:bodyPr/>
          <a:lstStyle/>
          <a:p>
            <a:fld id="{ED56811C-F21A-4D78-AD12-6033FFCCFD35}" type="slidenum">
              <a:rPr lang="nl-NL" smtClean="0"/>
              <a:t>‹nr.›</a:t>
            </a:fld>
            <a:endParaRPr lang="nl-NL"/>
          </a:p>
        </p:txBody>
      </p:sp>
    </p:spTree>
    <p:extLst>
      <p:ext uri="{BB962C8B-B14F-4D97-AF65-F5344CB8AC3E}">
        <p14:creationId xmlns:p14="http://schemas.microsoft.com/office/powerpoint/2010/main" val="519219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9B89F338-0A08-4086-A77A-1B9F5D047D63}"/>
              </a:ext>
            </a:extLst>
          </p:cNvPr>
          <p:cNvSpPr/>
          <p:nvPr userDrawn="1"/>
        </p:nvSpPr>
        <p:spPr>
          <a:xfrm>
            <a:off x="8258175" y="0"/>
            <a:ext cx="3933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F46990CD-75B0-43A2-8F1A-952D746FF48E}"/>
              </a:ext>
            </a:extLst>
          </p:cNvPr>
          <p:cNvSpPr>
            <a:spLocks noGrp="1"/>
          </p:cNvSpPr>
          <p:nvPr>
            <p:ph type="ctrTitle"/>
          </p:nvPr>
        </p:nvSpPr>
        <p:spPr>
          <a:xfrm>
            <a:off x="695325" y="1527263"/>
            <a:ext cx="8905874" cy="2937318"/>
          </a:xfrm>
        </p:spPr>
        <p:txBody>
          <a:bodyPr anchor="ctr"/>
          <a:lstStyle>
            <a:lvl1pPr algn="l">
              <a:lnSpc>
                <a:spcPct val="110000"/>
              </a:lnSpc>
              <a:defRPr sz="6000">
                <a:solidFill>
                  <a:schemeClr val="accent1"/>
                </a:solidFill>
              </a:defRPr>
            </a:lvl1pPr>
          </a:lstStyle>
          <a:p>
            <a:r>
              <a:rPr lang="nl-NL"/>
              <a:t>Klik om stijl te bewerken</a:t>
            </a:r>
            <a:endParaRPr lang="nl-NL" dirty="0"/>
          </a:p>
        </p:txBody>
      </p:sp>
      <p:sp>
        <p:nvSpPr>
          <p:cNvPr id="5" name="Rechthoek 4">
            <a:extLst>
              <a:ext uri="{FF2B5EF4-FFF2-40B4-BE49-F238E27FC236}">
                <a16:creationId xmlns:a16="http://schemas.microsoft.com/office/drawing/2014/main" id="{22596AEA-34E2-4D6B-A043-327597EF4491}"/>
              </a:ext>
            </a:extLst>
          </p:cNvPr>
          <p:cNvSpPr/>
          <p:nvPr userDrawn="1"/>
        </p:nvSpPr>
        <p:spPr>
          <a:xfrm>
            <a:off x="664131" y="6118302"/>
            <a:ext cx="3104981" cy="752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Graphic 15">
            <a:extLst>
              <a:ext uri="{FF2B5EF4-FFF2-40B4-BE49-F238E27FC236}">
                <a16:creationId xmlns:a16="http://schemas.microsoft.com/office/drawing/2014/main" id="{4A94A4BA-211E-4D73-AB9C-3509BED87E9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71848" y="0"/>
            <a:ext cx="4020152" cy="6853251"/>
          </a:xfrm>
          <a:prstGeom prst="rect">
            <a:avLst/>
          </a:prstGeom>
        </p:spPr>
      </p:pic>
      <p:pic>
        <p:nvPicPr>
          <p:cNvPr id="17" name="Graphic 16">
            <a:extLst>
              <a:ext uri="{FF2B5EF4-FFF2-40B4-BE49-F238E27FC236}">
                <a16:creationId xmlns:a16="http://schemas.microsoft.com/office/drawing/2014/main" id="{713861BB-4B5E-4088-8277-36DF9AA6552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90875" y="4688385"/>
            <a:ext cx="2938071" cy="1958711"/>
          </a:xfrm>
          <a:prstGeom prst="rect">
            <a:avLst/>
          </a:prstGeom>
        </p:spPr>
      </p:pic>
    </p:spTree>
    <p:extLst>
      <p:ext uri="{BB962C8B-B14F-4D97-AF65-F5344CB8AC3E}">
        <p14:creationId xmlns:p14="http://schemas.microsoft.com/office/powerpoint/2010/main" val="1677948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AB opsommingspagina">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685E683-4D2E-4C99-A598-24FB557F5754}"/>
              </a:ext>
            </a:extLst>
          </p:cNvPr>
          <p:cNvSpPr>
            <a:spLocks noGrp="1"/>
          </p:cNvSpPr>
          <p:nvPr>
            <p:ph idx="1"/>
          </p:nvPr>
        </p:nvSpPr>
        <p:spPr/>
        <p:txBody>
          <a:bodyPr/>
          <a:lstStyle>
            <a:lvl2pPr>
              <a:defRPr sz="1800"/>
            </a:lvl2pPr>
            <a:lvl3pPr>
              <a:defRPr sz="1800"/>
            </a:lvl3pPr>
            <a:lvl4pPr>
              <a:defRPr sz="1800"/>
            </a:lvl4pPr>
            <a:lvl5pPr>
              <a:defRPr sz="1800"/>
            </a:lvl5pPr>
          </a:lstStyle>
          <a:p>
            <a:pPr lvl="0"/>
            <a:r>
              <a:rPr lang="nl-NL"/>
              <a:t>Tekststijl van het model bewerken
Tweede niveau
Derde niveau
Vierde niveau
Vijfde niveau</a:t>
            </a:r>
            <a:endParaRPr lang="nl-NL" dirty="0"/>
          </a:p>
        </p:txBody>
      </p:sp>
      <p:sp>
        <p:nvSpPr>
          <p:cNvPr id="7" name="Tijdelijke aanduiding voor titel 1">
            <a:extLst>
              <a:ext uri="{FF2B5EF4-FFF2-40B4-BE49-F238E27FC236}">
                <a16:creationId xmlns:a16="http://schemas.microsoft.com/office/drawing/2014/main" id="{3D80C847-60DE-4A49-B119-927A75248BCE}"/>
              </a:ext>
            </a:extLst>
          </p:cNvPr>
          <p:cNvSpPr>
            <a:spLocks noGrp="1"/>
          </p:cNvSpPr>
          <p:nvPr>
            <p:ph type="title"/>
          </p:nvPr>
        </p:nvSpPr>
        <p:spPr>
          <a:xfrm>
            <a:off x="706048" y="368300"/>
            <a:ext cx="9385690" cy="1181100"/>
          </a:xfrm>
          <a:prstGeom prst="rect">
            <a:avLst/>
          </a:prstGeom>
        </p:spPr>
        <p:txBody>
          <a:bodyPr vert="horz" lIns="91440" tIns="45720" rIns="91440" bIns="45720" rtlCol="0" anchor="t">
            <a:normAutofit/>
          </a:bodyPr>
          <a:lstStyle/>
          <a:p>
            <a:r>
              <a:rPr lang="nl-NL"/>
              <a:t>Klik om stijl te bewerken</a:t>
            </a:r>
            <a:endParaRPr lang="nl-NL" dirty="0"/>
          </a:p>
        </p:txBody>
      </p:sp>
    </p:spTree>
    <p:extLst>
      <p:ext uri="{BB962C8B-B14F-4D97-AF65-F5344CB8AC3E}">
        <p14:creationId xmlns:p14="http://schemas.microsoft.com/office/powerpoint/2010/main" val="3858666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AB Inhoud van twee kolommen">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17315F1-9617-446D-9D8D-995725DBE0FC}"/>
              </a:ext>
            </a:extLst>
          </p:cNvPr>
          <p:cNvSpPr>
            <a:spLocks noGrp="1"/>
          </p:cNvSpPr>
          <p:nvPr>
            <p:ph sz="half" idx="1"/>
          </p:nvPr>
        </p:nvSpPr>
        <p:spPr>
          <a:xfrm>
            <a:off x="706048" y="1549399"/>
            <a:ext cx="4184469" cy="4759325"/>
          </a:xfrm>
        </p:spPr>
        <p:txBody>
          <a:bodyPr/>
          <a:lstStyle>
            <a:lvl1pPr>
              <a:defRPr sz="2000"/>
            </a:lvl1pPr>
          </a:lstStyle>
          <a:p>
            <a:pPr lvl="0"/>
            <a:r>
              <a:rPr lang="nl-NL"/>
              <a:t>Tekststijl van het model bewerken
Tweede niveau
Derde niveau
Vierde niveau
Vijfde niveau</a:t>
            </a:r>
            <a:endParaRPr lang="nl-NL" dirty="0"/>
          </a:p>
        </p:txBody>
      </p:sp>
      <p:sp>
        <p:nvSpPr>
          <p:cNvPr id="4" name="Tijdelijke aanduiding voor inhoud 3">
            <a:extLst>
              <a:ext uri="{FF2B5EF4-FFF2-40B4-BE49-F238E27FC236}">
                <a16:creationId xmlns:a16="http://schemas.microsoft.com/office/drawing/2014/main" id="{52CE7F93-6606-4F2C-99D7-D53981168CF9}"/>
              </a:ext>
            </a:extLst>
          </p:cNvPr>
          <p:cNvSpPr>
            <a:spLocks noGrp="1"/>
          </p:cNvSpPr>
          <p:nvPr>
            <p:ph sz="half" idx="2"/>
          </p:nvPr>
        </p:nvSpPr>
        <p:spPr>
          <a:xfrm>
            <a:off x="5907270" y="1549399"/>
            <a:ext cx="4184468" cy="4759325"/>
          </a:xfrm>
        </p:spPr>
        <p:txBody>
          <a:bodyPr/>
          <a:lstStyle>
            <a:lvl1pPr>
              <a:defRPr sz="2000"/>
            </a:lvl1pPr>
          </a:lstStyle>
          <a:p>
            <a:pPr lvl="0"/>
            <a:r>
              <a:rPr lang="nl-NL"/>
              <a:t>Tekststijl van het model bewerken
Tweede niveau
Derde niveau
Vierde niveau
Vijfde niveau</a:t>
            </a:r>
            <a:endParaRPr lang="nl-NL" dirty="0"/>
          </a:p>
        </p:txBody>
      </p:sp>
      <p:cxnSp>
        <p:nvCxnSpPr>
          <p:cNvPr id="9" name="Rechte verbindingslijn 8">
            <a:extLst>
              <a:ext uri="{FF2B5EF4-FFF2-40B4-BE49-F238E27FC236}">
                <a16:creationId xmlns:a16="http://schemas.microsoft.com/office/drawing/2014/main" id="{C01A0E04-33E1-4D6A-A018-75BA7F8B3DEE}"/>
              </a:ext>
            </a:extLst>
          </p:cNvPr>
          <p:cNvCxnSpPr>
            <a:cxnSpLocks/>
          </p:cNvCxnSpPr>
          <p:nvPr userDrawn="1"/>
        </p:nvCxnSpPr>
        <p:spPr>
          <a:xfrm>
            <a:off x="5407994" y="1549400"/>
            <a:ext cx="0" cy="4759325"/>
          </a:xfrm>
          <a:prstGeom prst="line">
            <a:avLst/>
          </a:prstGeom>
        </p:spPr>
        <p:style>
          <a:lnRef idx="1">
            <a:schemeClr val="dk1"/>
          </a:lnRef>
          <a:fillRef idx="0">
            <a:schemeClr val="dk1"/>
          </a:fillRef>
          <a:effectRef idx="0">
            <a:schemeClr val="dk1"/>
          </a:effectRef>
          <a:fontRef idx="minor">
            <a:schemeClr val="tx1"/>
          </a:fontRef>
        </p:style>
      </p:cxnSp>
      <p:sp>
        <p:nvSpPr>
          <p:cNvPr id="11" name="Tijdelijke aanduiding voor titel 1">
            <a:extLst>
              <a:ext uri="{FF2B5EF4-FFF2-40B4-BE49-F238E27FC236}">
                <a16:creationId xmlns:a16="http://schemas.microsoft.com/office/drawing/2014/main" id="{6A5B63FD-24D9-40CD-9839-4F601E8DEAA0}"/>
              </a:ext>
            </a:extLst>
          </p:cNvPr>
          <p:cNvSpPr>
            <a:spLocks noGrp="1"/>
          </p:cNvSpPr>
          <p:nvPr>
            <p:ph type="title"/>
          </p:nvPr>
        </p:nvSpPr>
        <p:spPr>
          <a:xfrm>
            <a:off x="706048" y="368300"/>
            <a:ext cx="9385690" cy="1181100"/>
          </a:xfrm>
          <a:prstGeom prst="rect">
            <a:avLst/>
          </a:prstGeom>
        </p:spPr>
        <p:txBody>
          <a:bodyPr vert="horz" lIns="91440" tIns="45720" rIns="91440" bIns="45720" rtlCol="0" anchor="t">
            <a:normAutofit/>
          </a:bodyPr>
          <a:lstStyle/>
          <a:p>
            <a:r>
              <a:rPr lang="nl-NL"/>
              <a:t>Klik om stijl te bewerken</a:t>
            </a:r>
            <a:endParaRPr lang="nl-NL" dirty="0"/>
          </a:p>
        </p:txBody>
      </p:sp>
    </p:spTree>
    <p:extLst>
      <p:ext uri="{BB962C8B-B14F-4D97-AF65-F5344CB8AC3E}">
        <p14:creationId xmlns:p14="http://schemas.microsoft.com/office/powerpoint/2010/main" val="1054071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AB Afbeelding links">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38EF8396-9933-44D5-BCF7-B5EE34563715}"/>
              </a:ext>
            </a:extLst>
          </p:cNvPr>
          <p:cNvSpPr>
            <a:spLocks noGrp="1"/>
          </p:cNvSpPr>
          <p:nvPr>
            <p:ph type="pic" idx="1"/>
          </p:nvPr>
        </p:nvSpPr>
        <p:spPr>
          <a:xfrm>
            <a:off x="0" y="0"/>
            <a:ext cx="5704477" cy="6858000"/>
          </a:xfrm>
          <a:solidFill>
            <a:schemeClr val="bg1"/>
          </a:solidFill>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6" name="Rechthoek 5">
            <a:extLst>
              <a:ext uri="{FF2B5EF4-FFF2-40B4-BE49-F238E27FC236}">
                <a16:creationId xmlns:a16="http://schemas.microsoft.com/office/drawing/2014/main" id="{2D8029B1-9635-473F-A5F7-A31791D63233}"/>
              </a:ext>
            </a:extLst>
          </p:cNvPr>
          <p:cNvSpPr/>
          <p:nvPr userDrawn="1"/>
        </p:nvSpPr>
        <p:spPr>
          <a:xfrm>
            <a:off x="5745385" y="-1"/>
            <a:ext cx="6446615"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a:p>
            <a:pPr algn="ctr"/>
            <a:endParaRPr lang="nl-NL" dirty="0"/>
          </a:p>
          <a:p>
            <a:pPr algn="ctr"/>
            <a:endParaRPr lang="nl-NL" dirty="0"/>
          </a:p>
        </p:txBody>
      </p:sp>
      <p:sp>
        <p:nvSpPr>
          <p:cNvPr id="11" name="Tijdelijke aanduiding voor afbeelding 2">
            <a:extLst>
              <a:ext uri="{FF2B5EF4-FFF2-40B4-BE49-F238E27FC236}">
                <a16:creationId xmlns:a16="http://schemas.microsoft.com/office/drawing/2014/main" id="{2B50D04E-0D08-493C-991D-F1ED096C0B08}"/>
              </a:ext>
            </a:extLst>
          </p:cNvPr>
          <p:cNvSpPr>
            <a:spLocks noGrp="1"/>
          </p:cNvSpPr>
          <p:nvPr>
            <p:ph type="pic" idx="13"/>
          </p:nvPr>
        </p:nvSpPr>
        <p:spPr>
          <a:xfrm>
            <a:off x="3291408" y="-1"/>
            <a:ext cx="2499697" cy="6858001"/>
          </a:xfrm>
          <a:blipFill dpi="0" rotWithShape="0">
            <a:blip r:embed="rId2" cstate="email">
              <a:extLst>
                <a:ext uri="{28A0092B-C50C-407E-A947-70E740481C1C}">
                  <a14:useLocalDpi xmlns:a14="http://schemas.microsoft.com/office/drawing/2010/main"/>
                </a:ext>
              </a:extLst>
            </a:blip>
            <a:srcRect/>
            <a:stretch>
              <a:fillRect/>
            </a:stretch>
          </a:blipFill>
        </p:spPr>
        <p:txBody>
          <a:bodyPr>
            <a:normAutofit/>
          </a:bodyPr>
          <a:lstStyle>
            <a:lvl1pPr marL="0" indent="0">
              <a:buNone/>
              <a:defRPr sz="9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a:extLst>
              <a:ext uri="{FF2B5EF4-FFF2-40B4-BE49-F238E27FC236}">
                <a16:creationId xmlns:a16="http://schemas.microsoft.com/office/drawing/2014/main" id="{EFAB0E0B-1085-4718-A26E-996BE3F015C5}"/>
              </a:ext>
            </a:extLst>
          </p:cNvPr>
          <p:cNvSpPr>
            <a:spLocks noGrp="1"/>
          </p:cNvSpPr>
          <p:nvPr>
            <p:ph type="body" sz="half" idx="2" hasCustomPrompt="1"/>
          </p:nvPr>
        </p:nvSpPr>
        <p:spPr>
          <a:xfrm>
            <a:off x="5794578" y="1540771"/>
            <a:ext cx="5434253" cy="4759325"/>
          </a:xfrm>
        </p:spPr>
        <p:txBody>
          <a:bodyPr/>
          <a:lstStyle>
            <a:lvl1pPr marL="0" indent="0">
              <a:lnSpc>
                <a:spcPct val="12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Vullen met platte tekst, intro met een openingsbeeld aan de rechterkant</a:t>
            </a:r>
          </a:p>
        </p:txBody>
      </p:sp>
      <p:sp>
        <p:nvSpPr>
          <p:cNvPr id="9" name="Tijdelijke aanduiding voor titel 1">
            <a:extLst>
              <a:ext uri="{FF2B5EF4-FFF2-40B4-BE49-F238E27FC236}">
                <a16:creationId xmlns:a16="http://schemas.microsoft.com/office/drawing/2014/main" id="{2A2A7BCF-48F6-4F0F-88D1-1F3B401BC223}"/>
              </a:ext>
            </a:extLst>
          </p:cNvPr>
          <p:cNvSpPr>
            <a:spLocks noGrp="1"/>
          </p:cNvSpPr>
          <p:nvPr>
            <p:ph type="title"/>
          </p:nvPr>
        </p:nvSpPr>
        <p:spPr>
          <a:xfrm>
            <a:off x="5791105" y="377928"/>
            <a:ext cx="5434253" cy="1162842"/>
          </a:xfrm>
          <a:prstGeom prst="rect">
            <a:avLst/>
          </a:prstGeom>
        </p:spPr>
        <p:txBody>
          <a:bodyPr vert="horz" lIns="91440" tIns="45720" rIns="91440" bIns="45720" rtlCol="0" anchor="t">
            <a:normAutofit/>
          </a:bodyPr>
          <a:lstStyle/>
          <a:p>
            <a:r>
              <a:rPr lang="nl-NL"/>
              <a:t>Klik om stijl te bewerken</a:t>
            </a:r>
            <a:endParaRPr lang="nl-NL" dirty="0"/>
          </a:p>
        </p:txBody>
      </p:sp>
    </p:spTree>
    <p:extLst>
      <p:ext uri="{BB962C8B-B14F-4D97-AF65-F5344CB8AC3E}">
        <p14:creationId xmlns:p14="http://schemas.microsoft.com/office/powerpoint/2010/main" val="2207363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VAB Afbeelding rechts">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38EF8396-9933-44D5-BCF7-B5EE34563715}"/>
              </a:ext>
            </a:extLst>
          </p:cNvPr>
          <p:cNvSpPr>
            <a:spLocks noGrp="1"/>
          </p:cNvSpPr>
          <p:nvPr>
            <p:ph type="pic" idx="1"/>
          </p:nvPr>
        </p:nvSpPr>
        <p:spPr>
          <a:xfrm>
            <a:off x="5738788" y="0"/>
            <a:ext cx="6453212" cy="6858000"/>
          </a:xfrm>
          <a:solidFill>
            <a:schemeClr val="bg1"/>
          </a:solidFill>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12" name="Rechthoek 11">
            <a:extLst>
              <a:ext uri="{FF2B5EF4-FFF2-40B4-BE49-F238E27FC236}">
                <a16:creationId xmlns:a16="http://schemas.microsoft.com/office/drawing/2014/main" id="{94F88D4D-9EE3-4F49-B1A2-08B90E0703CD}"/>
              </a:ext>
            </a:extLst>
          </p:cNvPr>
          <p:cNvSpPr/>
          <p:nvPr userDrawn="1"/>
        </p:nvSpPr>
        <p:spPr>
          <a:xfrm>
            <a:off x="1755176" y="0"/>
            <a:ext cx="400647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afbeelding 2">
            <a:extLst>
              <a:ext uri="{FF2B5EF4-FFF2-40B4-BE49-F238E27FC236}">
                <a16:creationId xmlns:a16="http://schemas.microsoft.com/office/drawing/2014/main" id="{2B50D04E-0D08-493C-991D-F1ED096C0B08}"/>
              </a:ext>
            </a:extLst>
          </p:cNvPr>
          <p:cNvSpPr>
            <a:spLocks noGrp="1"/>
          </p:cNvSpPr>
          <p:nvPr>
            <p:ph type="pic" idx="13"/>
          </p:nvPr>
        </p:nvSpPr>
        <p:spPr>
          <a:xfrm>
            <a:off x="5738788" y="0"/>
            <a:ext cx="2469600" cy="6858000"/>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9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a:extLst>
              <a:ext uri="{FF2B5EF4-FFF2-40B4-BE49-F238E27FC236}">
                <a16:creationId xmlns:a16="http://schemas.microsoft.com/office/drawing/2014/main" id="{EFAB0E0B-1085-4718-A26E-996BE3F015C5}"/>
              </a:ext>
            </a:extLst>
          </p:cNvPr>
          <p:cNvSpPr>
            <a:spLocks noGrp="1"/>
          </p:cNvSpPr>
          <p:nvPr>
            <p:ph type="body" sz="half" idx="2" hasCustomPrompt="1"/>
          </p:nvPr>
        </p:nvSpPr>
        <p:spPr>
          <a:xfrm>
            <a:off x="706047" y="1549399"/>
            <a:ext cx="5945009" cy="4759325"/>
          </a:xfrm>
        </p:spPr>
        <p:txBody>
          <a:bodyPr/>
          <a:lstStyle>
            <a:lvl1pPr marL="0" indent="0">
              <a:lnSpc>
                <a:spcPct val="12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Vullen met platte tekst, intro met een openingsbeeld aan de rechterkant</a:t>
            </a:r>
          </a:p>
        </p:txBody>
      </p:sp>
      <p:sp>
        <p:nvSpPr>
          <p:cNvPr id="9" name="Tijdelijke aanduiding voor titel 1">
            <a:extLst>
              <a:ext uri="{FF2B5EF4-FFF2-40B4-BE49-F238E27FC236}">
                <a16:creationId xmlns:a16="http://schemas.microsoft.com/office/drawing/2014/main" id="{2A2A7BCF-48F6-4F0F-88D1-1F3B401BC223}"/>
              </a:ext>
            </a:extLst>
          </p:cNvPr>
          <p:cNvSpPr>
            <a:spLocks noGrp="1"/>
          </p:cNvSpPr>
          <p:nvPr>
            <p:ph type="title"/>
          </p:nvPr>
        </p:nvSpPr>
        <p:spPr>
          <a:xfrm>
            <a:off x="706048" y="368300"/>
            <a:ext cx="9385690" cy="1181100"/>
          </a:xfrm>
          <a:prstGeom prst="rect">
            <a:avLst/>
          </a:prstGeom>
        </p:spPr>
        <p:txBody>
          <a:bodyPr vert="horz" lIns="91440" tIns="45720" rIns="91440" bIns="45720" rtlCol="0" anchor="t">
            <a:normAutofit/>
          </a:bodyPr>
          <a:lstStyle/>
          <a:p>
            <a:r>
              <a:rPr lang="nl-NL"/>
              <a:t>Klik om stijl te bewerken</a:t>
            </a:r>
            <a:endParaRPr lang="nl-NL" dirty="0"/>
          </a:p>
        </p:txBody>
      </p:sp>
    </p:spTree>
    <p:extLst>
      <p:ext uri="{BB962C8B-B14F-4D97-AF65-F5344CB8AC3E}">
        <p14:creationId xmlns:p14="http://schemas.microsoft.com/office/powerpoint/2010/main" val="4089290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AB tekst met foto's">
    <p:spTree>
      <p:nvGrpSpPr>
        <p:cNvPr id="1" name=""/>
        <p:cNvGrpSpPr/>
        <p:nvPr/>
      </p:nvGrpSpPr>
      <p:grpSpPr>
        <a:xfrm>
          <a:off x="0" y="0"/>
          <a:ext cx="0" cy="0"/>
          <a:chOff x="0" y="0"/>
          <a:chExt cx="0" cy="0"/>
        </a:xfrm>
      </p:grpSpPr>
      <p:sp>
        <p:nvSpPr>
          <p:cNvPr id="7" name="Tijdelijke aanduiding voor tekst 3">
            <a:extLst>
              <a:ext uri="{FF2B5EF4-FFF2-40B4-BE49-F238E27FC236}">
                <a16:creationId xmlns:a16="http://schemas.microsoft.com/office/drawing/2014/main" id="{253C5932-F4AC-4958-9FA7-9F2608BA7C9B}"/>
              </a:ext>
            </a:extLst>
          </p:cNvPr>
          <p:cNvSpPr>
            <a:spLocks noGrp="1"/>
          </p:cNvSpPr>
          <p:nvPr>
            <p:ph type="body" sz="half" idx="2" hasCustomPrompt="1"/>
          </p:nvPr>
        </p:nvSpPr>
        <p:spPr>
          <a:xfrm>
            <a:off x="695325" y="1549400"/>
            <a:ext cx="9385690" cy="4733925"/>
          </a:xfrm>
        </p:spPr>
        <p:txBody>
          <a:bodyPr/>
          <a:lstStyle>
            <a:lvl1pPr marL="0" indent="0">
              <a:lnSpc>
                <a:spcPct val="120000"/>
              </a:lnSpc>
              <a:spcBef>
                <a:spcPts val="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Vullen met platte tekst, afbeeldingen</a:t>
            </a:r>
          </a:p>
        </p:txBody>
      </p:sp>
      <p:sp>
        <p:nvSpPr>
          <p:cNvPr id="9" name="Tijdelijke aanduiding voor afbeelding 2">
            <a:extLst>
              <a:ext uri="{FF2B5EF4-FFF2-40B4-BE49-F238E27FC236}">
                <a16:creationId xmlns:a16="http://schemas.microsoft.com/office/drawing/2014/main" id="{F4F3484C-4BBE-4397-AAD4-124A8B5CDA8F}"/>
              </a:ext>
            </a:extLst>
          </p:cNvPr>
          <p:cNvSpPr>
            <a:spLocks noGrp="1"/>
          </p:cNvSpPr>
          <p:nvPr>
            <p:ph type="pic" idx="1"/>
          </p:nvPr>
        </p:nvSpPr>
        <p:spPr>
          <a:xfrm>
            <a:off x="766762" y="4429350"/>
            <a:ext cx="1800000" cy="1800000"/>
          </a:xfrm>
          <a:solidFill>
            <a:schemeClr val="bg1"/>
          </a:solidFill>
          <a:effectLst>
            <a:outerShdw blurRad="50800" dist="38100" dir="8100000" algn="tr" rotWithShape="0">
              <a:prstClr val="black">
                <a:alpha val="50000"/>
              </a:prstClr>
            </a:outerShdw>
          </a:effectLst>
        </p:spPr>
        <p:txBody>
          <a:bodyPr>
            <a:normAutofit/>
          </a:bodyPr>
          <a:lstStyle>
            <a:lvl1pPr marL="0" indent="0">
              <a:buNone/>
              <a:defRPr sz="900">
                <a:solidFill>
                  <a:sysClr val="windowText" lastClr="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10" name="Tijdelijke aanduiding voor afbeelding 2">
            <a:extLst>
              <a:ext uri="{FF2B5EF4-FFF2-40B4-BE49-F238E27FC236}">
                <a16:creationId xmlns:a16="http://schemas.microsoft.com/office/drawing/2014/main" id="{CB24A9A9-2A69-4FF5-8ED5-04B16E84D97E}"/>
              </a:ext>
            </a:extLst>
          </p:cNvPr>
          <p:cNvSpPr>
            <a:spLocks noGrp="1"/>
          </p:cNvSpPr>
          <p:nvPr>
            <p:ph type="pic" idx="13"/>
          </p:nvPr>
        </p:nvSpPr>
        <p:spPr>
          <a:xfrm>
            <a:off x="3185769" y="4429350"/>
            <a:ext cx="1800000" cy="1800000"/>
          </a:xfrm>
          <a:solidFill>
            <a:schemeClr val="bg1"/>
          </a:solidFill>
          <a:effectLst>
            <a:outerShdw blurRad="50800" dist="38100" dir="8100000" algn="tr" rotWithShape="0">
              <a:prstClr val="black">
                <a:alpha val="50000"/>
              </a:prstClr>
            </a:outerShdw>
          </a:effectLst>
        </p:spPr>
        <p:txBody>
          <a:bodyPr>
            <a:normAutofit/>
          </a:bodyPr>
          <a:lstStyle>
            <a:lvl1pPr marL="0" indent="0">
              <a:buNone/>
              <a:defRPr sz="900">
                <a:solidFill>
                  <a:sysClr val="windowText" lastClr="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11" name="Tijdelijke aanduiding voor afbeelding 2">
            <a:extLst>
              <a:ext uri="{FF2B5EF4-FFF2-40B4-BE49-F238E27FC236}">
                <a16:creationId xmlns:a16="http://schemas.microsoft.com/office/drawing/2014/main" id="{738A12FC-3463-48B7-9F8C-593FA9120B94}"/>
              </a:ext>
            </a:extLst>
          </p:cNvPr>
          <p:cNvSpPr>
            <a:spLocks noGrp="1"/>
          </p:cNvSpPr>
          <p:nvPr>
            <p:ph type="pic" idx="14"/>
          </p:nvPr>
        </p:nvSpPr>
        <p:spPr>
          <a:xfrm>
            <a:off x="5604776" y="4429350"/>
            <a:ext cx="1800000" cy="1800000"/>
          </a:xfrm>
          <a:solidFill>
            <a:schemeClr val="bg1"/>
          </a:solidFill>
          <a:effectLst>
            <a:outerShdw blurRad="50800" dist="38100" dir="8100000" algn="tr" rotWithShape="0">
              <a:prstClr val="black">
                <a:alpha val="50000"/>
              </a:prstClr>
            </a:outerShdw>
          </a:effectLst>
        </p:spPr>
        <p:txBody>
          <a:bodyPr>
            <a:normAutofit/>
          </a:bodyPr>
          <a:lstStyle>
            <a:lvl1pPr marL="0" indent="0">
              <a:buNone/>
              <a:defRPr sz="900">
                <a:solidFill>
                  <a:sysClr val="windowText" lastClr="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12" name="Tijdelijke aanduiding voor afbeelding 2">
            <a:extLst>
              <a:ext uri="{FF2B5EF4-FFF2-40B4-BE49-F238E27FC236}">
                <a16:creationId xmlns:a16="http://schemas.microsoft.com/office/drawing/2014/main" id="{87B180BF-E32E-4AE1-A5D9-D4CD8E627CA6}"/>
              </a:ext>
            </a:extLst>
          </p:cNvPr>
          <p:cNvSpPr>
            <a:spLocks noGrp="1"/>
          </p:cNvSpPr>
          <p:nvPr>
            <p:ph type="pic" idx="15"/>
          </p:nvPr>
        </p:nvSpPr>
        <p:spPr>
          <a:xfrm>
            <a:off x="8023784" y="4429350"/>
            <a:ext cx="1800000" cy="1800000"/>
          </a:xfrm>
          <a:solidFill>
            <a:schemeClr val="bg1"/>
          </a:solidFill>
          <a:effectLst>
            <a:outerShdw blurRad="50800" dist="38100" dir="8100000" algn="tr" rotWithShape="0">
              <a:prstClr val="black">
                <a:alpha val="50000"/>
              </a:prstClr>
            </a:outerShdw>
          </a:effectLst>
        </p:spPr>
        <p:txBody>
          <a:bodyPr>
            <a:normAutofit/>
          </a:bodyPr>
          <a:lstStyle>
            <a:lvl1pPr marL="0" indent="0">
              <a:buNone/>
              <a:defRPr sz="900">
                <a:solidFill>
                  <a:sysClr val="windowText" lastClr="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14" name="Tijdelijke aanduiding voor titel 1">
            <a:extLst>
              <a:ext uri="{FF2B5EF4-FFF2-40B4-BE49-F238E27FC236}">
                <a16:creationId xmlns:a16="http://schemas.microsoft.com/office/drawing/2014/main" id="{A2FDA7CC-FA05-4E1F-B98C-75B13BE9871E}"/>
              </a:ext>
            </a:extLst>
          </p:cNvPr>
          <p:cNvSpPr>
            <a:spLocks noGrp="1"/>
          </p:cNvSpPr>
          <p:nvPr>
            <p:ph type="title"/>
          </p:nvPr>
        </p:nvSpPr>
        <p:spPr>
          <a:xfrm>
            <a:off x="706048" y="368300"/>
            <a:ext cx="9385690" cy="1181100"/>
          </a:xfrm>
          <a:prstGeom prst="rect">
            <a:avLst/>
          </a:prstGeom>
        </p:spPr>
        <p:txBody>
          <a:bodyPr vert="horz" lIns="91440" tIns="45720" rIns="91440" bIns="45720" rtlCol="0" anchor="t">
            <a:normAutofit/>
          </a:bodyPr>
          <a:lstStyle/>
          <a:p>
            <a:r>
              <a:rPr lang="nl-NL"/>
              <a:t>Klik om stijl te bewerken</a:t>
            </a:r>
            <a:endParaRPr lang="nl-NL" dirty="0"/>
          </a:p>
        </p:txBody>
      </p:sp>
    </p:spTree>
    <p:extLst>
      <p:ext uri="{BB962C8B-B14F-4D97-AF65-F5344CB8AC3E}">
        <p14:creationId xmlns:p14="http://schemas.microsoft.com/office/powerpoint/2010/main" val="2028689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AB grafieken">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7" name="Grafiek 6">
                <a:extLst>
                  <a:ext uri="{FF2B5EF4-FFF2-40B4-BE49-F238E27FC236}">
                    <a16:creationId xmlns:a16="http://schemas.microsoft.com/office/drawing/2014/main" id="{6CEFBE6E-3329-4FFD-9EDB-EFE0C470FAAC}"/>
                  </a:ext>
                </a:extLst>
              </p:cNvPr>
              <p:cNvGraphicFramePr/>
              <p:nvPr userDrawn="1">
                <p:extLst>
                  <p:ext uri="{D42A27DB-BD31-4B8C-83A1-F6EECF244321}">
                    <p14:modId xmlns:p14="http://schemas.microsoft.com/office/powerpoint/2010/main" val="3987647003"/>
                  </p:ext>
                </p:extLst>
              </p:nvPr>
            </p:nvGraphicFramePr>
            <p:xfrm>
              <a:off x="425697" y="1854825"/>
              <a:ext cx="3237905" cy="3268374"/>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7" name="Grafiek 6">
                <a:extLst>
                  <a:ext uri="{FF2B5EF4-FFF2-40B4-BE49-F238E27FC236}">
                    <a16:creationId xmlns:a16="http://schemas.microsoft.com/office/drawing/2014/main" id="{6CEFBE6E-3329-4FFD-9EDB-EFE0C470FAAC}"/>
                  </a:ext>
                </a:extLst>
              </p:cNvPr>
              <p:cNvPicPr>
                <a:picLocks noGrp="1" noRot="1" noChangeAspect="1" noMove="1" noResize="1" noEditPoints="1" noAdjustHandles="1" noChangeArrowheads="1" noChangeShapeType="1"/>
              </p:cNvPicPr>
              <p:nvPr/>
            </p:nvPicPr>
            <p:blipFill>
              <a:blip r:embed="rId3"/>
              <a:stretch>
                <a:fillRect/>
              </a:stretch>
            </p:blipFill>
            <p:spPr>
              <a:xfrm>
                <a:off x="425697" y="1854825"/>
                <a:ext cx="3237905" cy="3268374"/>
              </a:xfrm>
              <a:prstGeom prst="rect">
                <a:avLst/>
              </a:prstGeom>
            </p:spPr>
          </p:pic>
        </mc:Fallback>
      </mc:AlternateContent>
      <p:grpSp>
        <p:nvGrpSpPr>
          <p:cNvPr id="5" name="Groep 4">
            <a:extLst>
              <a:ext uri="{FF2B5EF4-FFF2-40B4-BE49-F238E27FC236}">
                <a16:creationId xmlns:a16="http://schemas.microsoft.com/office/drawing/2014/main" id="{9217D844-2462-424C-8A4B-CFBA87A291A4}"/>
              </a:ext>
            </a:extLst>
          </p:cNvPr>
          <p:cNvGrpSpPr/>
          <p:nvPr userDrawn="1"/>
        </p:nvGrpSpPr>
        <p:grpSpPr>
          <a:xfrm>
            <a:off x="5234085" y="2111749"/>
            <a:ext cx="1723830" cy="1666249"/>
            <a:chOff x="4222223" y="1392211"/>
            <a:chExt cx="2816675" cy="2722590"/>
          </a:xfrm>
        </p:grpSpPr>
        <mc:AlternateContent xmlns:mc="http://schemas.openxmlformats.org/markup-compatibility/2006" xmlns:cx1="http://schemas.microsoft.com/office/drawing/2015/9/8/chartex">
          <mc:Choice Requires="cx1">
            <p:graphicFrame>
              <p:nvGraphicFramePr>
                <p:cNvPr id="14" name="Grafiek 13">
                  <a:extLst>
                    <a:ext uri="{FF2B5EF4-FFF2-40B4-BE49-F238E27FC236}">
                      <a16:creationId xmlns:a16="http://schemas.microsoft.com/office/drawing/2014/main" id="{972150EF-C2BA-43BA-9F9D-0E62CCED44A2}"/>
                    </a:ext>
                  </a:extLst>
                </p:cNvPr>
                <p:cNvGraphicFramePr/>
                <p:nvPr userDrawn="1">
                  <p:extLst>
                    <p:ext uri="{D42A27DB-BD31-4B8C-83A1-F6EECF244321}">
                      <p14:modId xmlns:p14="http://schemas.microsoft.com/office/powerpoint/2010/main" val="2900695549"/>
                    </p:ext>
                  </p:extLst>
                </p:nvPr>
              </p:nvGraphicFramePr>
              <p:xfrm>
                <a:off x="4222223" y="1392211"/>
                <a:ext cx="2816675" cy="2722590"/>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14" name="Grafiek 13">
                  <a:extLst>
                    <a:ext uri="{FF2B5EF4-FFF2-40B4-BE49-F238E27FC236}">
                      <a16:creationId xmlns:a16="http://schemas.microsoft.com/office/drawing/2014/main" id="{972150EF-C2BA-43BA-9F9D-0E62CCED44A2}"/>
                    </a:ext>
                  </a:extLst>
                </p:cNvPr>
                <p:cNvPicPr>
                  <a:picLocks noGrp="1" noRot="1" noChangeAspect="1" noMove="1" noResize="1" noEditPoints="1" noAdjustHandles="1" noChangeArrowheads="1" noChangeShapeType="1"/>
                </p:cNvPicPr>
                <p:nvPr/>
              </p:nvPicPr>
              <p:blipFill>
                <a:blip r:embed="rId5"/>
                <a:stretch>
                  <a:fillRect/>
                </a:stretch>
              </p:blipFill>
              <p:spPr>
                <a:xfrm>
                  <a:off x="5234085" y="2111749"/>
                  <a:ext cx="1723830" cy="1666249"/>
                </a:xfrm>
                <a:prstGeom prst="rect">
                  <a:avLst/>
                </a:prstGeom>
              </p:spPr>
            </p:pic>
          </mc:Fallback>
        </mc:AlternateContent>
        <p:sp>
          <p:nvSpPr>
            <p:cNvPr id="3" name="Ovaal 2">
              <a:extLst>
                <a:ext uri="{FF2B5EF4-FFF2-40B4-BE49-F238E27FC236}">
                  <a16:creationId xmlns:a16="http://schemas.microsoft.com/office/drawing/2014/main" id="{B038D39D-450D-4D0A-95BF-25CF56A9B17B}"/>
                </a:ext>
              </a:extLst>
            </p:cNvPr>
            <p:cNvSpPr/>
            <p:nvPr userDrawn="1"/>
          </p:nvSpPr>
          <p:spPr>
            <a:xfrm>
              <a:off x="4748807" y="1871754"/>
              <a:ext cx="1763506" cy="1763504"/>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8" name="Groep 7">
            <a:extLst>
              <a:ext uri="{FF2B5EF4-FFF2-40B4-BE49-F238E27FC236}">
                <a16:creationId xmlns:a16="http://schemas.microsoft.com/office/drawing/2014/main" id="{D2761B28-6967-41C2-BC9D-0E4BC40DF2D0}"/>
              </a:ext>
            </a:extLst>
          </p:cNvPr>
          <p:cNvGrpSpPr/>
          <p:nvPr userDrawn="1"/>
        </p:nvGrpSpPr>
        <p:grpSpPr>
          <a:xfrm>
            <a:off x="7005412" y="2111749"/>
            <a:ext cx="1723830" cy="1666249"/>
            <a:chOff x="4222223" y="1392211"/>
            <a:chExt cx="2816675" cy="2722590"/>
          </a:xfrm>
          <a:effectLst/>
        </p:grpSpPr>
        <mc:AlternateContent xmlns:mc="http://schemas.openxmlformats.org/markup-compatibility/2006" xmlns:cx1="http://schemas.microsoft.com/office/drawing/2015/9/8/chartex">
          <mc:Choice Requires="cx1">
            <p:graphicFrame>
              <p:nvGraphicFramePr>
                <p:cNvPr id="9" name="Grafiek 8">
                  <a:extLst>
                    <a:ext uri="{FF2B5EF4-FFF2-40B4-BE49-F238E27FC236}">
                      <a16:creationId xmlns:a16="http://schemas.microsoft.com/office/drawing/2014/main" id="{9A42BB40-FA0E-4998-A195-C3283DBB8197}"/>
                    </a:ext>
                  </a:extLst>
                </p:cNvPr>
                <p:cNvGraphicFramePr/>
                <p:nvPr userDrawn="1">
                  <p:extLst>
                    <p:ext uri="{D42A27DB-BD31-4B8C-83A1-F6EECF244321}">
                      <p14:modId xmlns:p14="http://schemas.microsoft.com/office/powerpoint/2010/main" val="3316596339"/>
                    </p:ext>
                  </p:extLst>
                </p:nvPr>
              </p:nvGraphicFramePr>
              <p:xfrm>
                <a:off x="4222223" y="1392211"/>
                <a:ext cx="2816675" cy="2722590"/>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9" name="Grafiek 8">
                  <a:extLst>
                    <a:ext uri="{FF2B5EF4-FFF2-40B4-BE49-F238E27FC236}">
                      <a16:creationId xmlns:a16="http://schemas.microsoft.com/office/drawing/2014/main" id="{9A42BB40-FA0E-4998-A195-C3283DBB8197}"/>
                    </a:ext>
                  </a:extLst>
                </p:cNvPr>
                <p:cNvPicPr>
                  <a:picLocks noGrp="1" noRot="1" noChangeAspect="1" noMove="1" noResize="1" noEditPoints="1" noAdjustHandles="1" noChangeArrowheads="1" noChangeShapeType="1"/>
                </p:cNvPicPr>
                <p:nvPr/>
              </p:nvPicPr>
              <p:blipFill>
                <a:blip r:embed="rId5"/>
                <a:stretch>
                  <a:fillRect/>
                </a:stretch>
              </p:blipFill>
              <p:spPr>
                <a:xfrm>
                  <a:off x="7005412" y="2111749"/>
                  <a:ext cx="1723830" cy="1666249"/>
                </a:xfrm>
                <a:prstGeom prst="rect">
                  <a:avLst/>
                </a:prstGeom>
              </p:spPr>
            </p:pic>
          </mc:Fallback>
        </mc:AlternateContent>
        <p:sp>
          <p:nvSpPr>
            <p:cNvPr id="10" name="Ovaal 9">
              <a:extLst>
                <a:ext uri="{FF2B5EF4-FFF2-40B4-BE49-F238E27FC236}">
                  <a16:creationId xmlns:a16="http://schemas.microsoft.com/office/drawing/2014/main" id="{58EDF4A4-0508-4905-A879-A7EF4C77A9AD}"/>
                </a:ext>
              </a:extLst>
            </p:cNvPr>
            <p:cNvSpPr/>
            <p:nvPr userDrawn="1"/>
          </p:nvSpPr>
          <p:spPr>
            <a:xfrm>
              <a:off x="4748807" y="1871754"/>
              <a:ext cx="1763506" cy="1763504"/>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id="{6C579070-D586-4237-ADB5-95807F343E46}"/>
              </a:ext>
            </a:extLst>
          </p:cNvPr>
          <p:cNvGrpSpPr/>
          <p:nvPr userDrawn="1"/>
        </p:nvGrpSpPr>
        <p:grpSpPr>
          <a:xfrm>
            <a:off x="5234085" y="3949293"/>
            <a:ext cx="1723830" cy="1666249"/>
            <a:chOff x="4222223" y="1392211"/>
            <a:chExt cx="2816675" cy="2722590"/>
          </a:xfrm>
        </p:grpSpPr>
        <mc:AlternateContent xmlns:mc="http://schemas.openxmlformats.org/markup-compatibility/2006" xmlns:cx1="http://schemas.microsoft.com/office/drawing/2015/9/8/chartex">
          <mc:Choice Requires="cx1">
            <p:graphicFrame>
              <p:nvGraphicFramePr>
                <p:cNvPr id="12" name="Grafiek 11">
                  <a:extLst>
                    <a:ext uri="{FF2B5EF4-FFF2-40B4-BE49-F238E27FC236}">
                      <a16:creationId xmlns:a16="http://schemas.microsoft.com/office/drawing/2014/main" id="{3ACBEE3A-B1ED-4843-92D0-E6457DBDA08E}"/>
                    </a:ext>
                  </a:extLst>
                </p:cNvPr>
                <p:cNvGraphicFramePr/>
                <p:nvPr userDrawn="1">
                  <p:extLst>
                    <p:ext uri="{D42A27DB-BD31-4B8C-83A1-F6EECF244321}">
                      <p14:modId xmlns:p14="http://schemas.microsoft.com/office/powerpoint/2010/main" val="3809447201"/>
                    </p:ext>
                  </p:extLst>
                </p:nvPr>
              </p:nvGraphicFramePr>
              <p:xfrm>
                <a:off x="4222223" y="1392211"/>
                <a:ext cx="2816675" cy="2722590"/>
              </p:xfrm>
              <a:graphic>
                <a:graphicData uri="http://schemas.microsoft.com/office/drawing/2014/chartex">
                  <cx:chart xmlns:cx="http://schemas.microsoft.com/office/drawing/2014/chartex" xmlns:r="http://schemas.openxmlformats.org/officeDocument/2006/relationships" r:id="rId7"/>
                </a:graphicData>
              </a:graphic>
            </p:graphicFrame>
          </mc:Choice>
          <mc:Fallback xmlns="">
            <p:pic>
              <p:nvPicPr>
                <p:cNvPr id="12" name="Grafiek 11">
                  <a:extLst>
                    <a:ext uri="{FF2B5EF4-FFF2-40B4-BE49-F238E27FC236}">
                      <a16:creationId xmlns:a16="http://schemas.microsoft.com/office/drawing/2014/main" id="{3ACBEE3A-B1ED-4843-92D0-E6457DBDA08E}"/>
                    </a:ext>
                  </a:extLst>
                </p:cNvPr>
                <p:cNvPicPr>
                  <a:picLocks noGrp="1" noRot="1" noChangeAspect="1" noMove="1" noResize="1" noEditPoints="1" noAdjustHandles="1" noChangeArrowheads="1" noChangeShapeType="1"/>
                </p:cNvPicPr>
                <p:nvPr/>
              </p:nvPicPr>
              <p:blipFill>
                <a:blip r:embed="rId5"/>
                <a:stretch>
                  <a:fillRect/>
                </a:stretch>
              </p:blipFill>
              <p:spPr>
                <a:xfrm>
                  <a:off x="5234085" y="3949293"/>
                  <a:ext cx="1723830" cy="1666249"/>
                </a:xfrm>
                <a:prstGeom prst="rect">
                  <a:avLst/>
                </a:prstGeom>
              </p:spPr>
            </p:pic>
          </mc:Fallback>
        </mc:AlternateContent>
        <p:sp>
          <p:nvSpPr>
            <p:cNvPr id="13" name="Ovaal 12">
              <a:extLst>
                <a:ext uri="{FF2B5EF4-FFF2-40B4-BE49-F238E27FC236}">
                  <a16:creationId xmlns:a16="http://schemas.microsoft.com/office/drawing/2014/main" id="{F3901B1E-5596-4313-A7E2-B3687DB1F11A}"/>
                </a:ext>
              </a:extLst>
            </p:cNvPr>
            <p:cNvSpPr/>
            <p:nvPr userDrawn="1"/>
          </p:nvSpPr>
          <p:spPr>
            <a:xfrm>
              <a:off x="4748807" y="1871754"/>
              <a:ext cx="1763506" cy="1763504"/>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5" name="Groep 14">
            <a:extLst>
              <a:ext uri="{FF2B5EF4-FFF2-40B4-BE49-F238E27FC236}">
                <a16:creationId xmlns:a16="http://schemas.microsoft.com/office/drawing/2014/main" id="{1B2C2953-1245-43C8-BA95-A0BC7D0BDD73}"/>
              </a:ext>
            </a:extLst>
          </p:cNvPr>
          <p:cNvGrpSpPr/>
          <p:nvPr userDrawn="1"/>
        </p:nvGrpSpPr>
        <p:grpSpPr>
          <a:xfrm>
            <a:off x="7005412" y="3949293"/>
            <a:ext cx="1723830" cy="1666249"/>
            <a:chOff x="4222223" y="1392211"/>
            <a:chExt cx="2816675" cy="2722590"/>
          </a:xfrm>
        </p:grpSpPr>
        <mc:AlternateContent xmlns:mc="http://schemas.openxmlformats.org/markup-compatibility/2006" xmlns:cx1="http://schemas.microsoft.com/office/drawing/2015/9/8/chartex">
          <mc:Choice Requires="cx1">
            <p:graphicFrame>
              <p:nvGraphicFramePr>
                <p:cNvPr id="16" name="Grafiek 15">
                  <a:extLst>
                    <a:ext uri="{FF2B5EF4-FFF2-40B4-BE49-F238E27FC236}">
                      <a16:creationId xmlns:a16="http://schemas.microsoft.com/office/drawing/2014/main" id="{CF2A9D97-ABDA-4B04-A648-C2E24608F27C}"/>
                    </a:ext>
                  </a:extLst>
                </p:cNvPr>
                <p:cNvGraphicFramePr/>
                <p:nvPr userDrawn="1">
                  <p:extLst>
                    <p:ext uri="{D42A27DB-BD31-4B8C-83A1-F6EECF244321}">
                      <p14:modId xmlns:p14="http://schemas.microsoft.com/office/powerpoint/2010/main" val="3083015047"/>
                    </p:ext>
                  </p:extLst>
                </p:nvPr>
              </p:nvGraphicFramePr>
              <p:xfrm>
                <a:off x="4222223" y="1392211"/>
                <a:ext cx="2816675" cy="2722590"/>
              </p:xfrm>
              <a:graphic>
                <a:graphicData uri="http://schemas.microsoft.com/office/drawing/2014/chartex">
                  <cx:chart xmlns:cx="http://schemas.microsoft.com/office/drawing/2014/chartex" xmlns:r="http://schemas.openxmlformats.org/officeDocument/2006/relationships" r:id="rId8"/>
                </a:graphicData>
              </a:graphic>
            </p:graphicFrame>
          </mc:Choice>
          <mc:Fallback xmlns="">
            <p:pic>
              <p:nvPicPr>
                <p:cNvPr id="16" name="Grafiek 15">
                  <a:extLst>
                    <a:ext uri="{FF2B5EF4-FFF2-40B4-BE49-F238E27FC236}">
                      <a16:creationId xmlns:a16="http://schemas.microsoft.com/office/drawing/2014/main" id="{CF2A9D97-ABDA-4B04-A648-C2E24608F27C}"/>
                    </a:ext>
                  </a:extLst>
                </p:cNvPr>
                <p:cNvPicPr>
                  <a:picLocks noGrp="1" noRot="1" noChangeAspect="1" noMove="1" noResize="1" noEditPoints="1" noAdjustHandles="1" noChangeArrowheads="1" noChangeShapeType="1"/>
                </p:cNvPicPr>
                <p:nvPr/>
              </p:nvPicPr>
              <p:blipFill>
                <a:blip r:embed="rId5"/>
                <a:stretch>
                  <a:fillRect/>
                </a:stretch>
              </p:blipFill>
              <p:spPr>
                <a:xfrm>
                  <a:off x="7005412" y="3949293"/>
                  <a:ext cx="1723830" cy="1666249"/>
                </a:xfrm>
                <a:prstGeom prst="rect">
                  <a:avLst/>
                </a:prstGeom>
              </p:spPr>
            </p:pic>
          </mc:Fallback>
        </mc:AlternateContent>
        <p:sp>
          <p:nvSpPr>
            <p:cNvPr id="17" name="Ovaal 16">
              <a:extLst>
                <a:ext uri="{FF2B5EF4-FFF2-40B4-BE49-F238E27FC236}">
                  <a16:creationId xmlns:a16="http://schemas.microsoft.com/office/drawing/2014/main" id="{51549923-CDE8-4CE1-88D5-7ED4727FDA78}"/>
                </a:ext>
              </a:extLst>
            </p:cNvPr>
            <p:cNvSpPr/>
            <p:nvPr userDrawn="1"/>
          </p:nvSpPr>
          <p:spPr>
            <a:xfrm>
              <a:off x="4748807" y="1871754"/>
              <a:ext cx="1763506" cy="1763504"/>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6" name="Tekstvak 5">
            <a:extLst>
              <a:ext uri="{FF2B5EF4-FFF2-40B4-BE49-F238E27FC236}">
                <a16:creationId xmlns:a16="http://schemas.microsoft.com/office/drawing/2014/main" id="{22FB4DDE-D5F6-4B91-967F-172510714737}"/>
              </a:ext>
            </a:extLst>
          </p:cNvPr>
          <p:cNvSpPr txBox="1"/>
          <p:nvPr userDrawn="1"/>
        </p:nvSpPr>
        <p:spPr>
          <a:xfrm>
            <a:off x="5733976" y="2801935"/>
            <a:ext cx="743415" cy="307777"/>
          </a:xfrm>
          <a:prstGeom prst="rect">
            <a:avLst/>
          </a:prstGeom>
          <a:noFill/>
        </p:spPr>
        <p:txBody>
          <a:bodyPr wrap="square" rtlCol="0">
            <a:spAutoFit/>
          </a:bodyPr>
          <a:lstStyle/>
          <a:p>
            <a:r>
              <a:rPr lang="nl-NL" sz="1400" dirty="0"/>
              <a:t>waarde</a:t>
            </a:r>
          </a:p>
        </p:txBody>
      </p:sp>
      <p:sp>
        <p:nvSpPr>
          <p:cNvPr id="21" name="Tekstvak 20">
            <a:extLst>
              <a:ext uri="{FF2B5EF4-FFF2-40B4-BE49-F238E27FC236}">
                <a16:creationId xmlns:a16="http://schemas.microsoft.com/office/drawing/2014/main" id="{D49CC800-728C-40EA-8DB7-96A40334429C}"/>
              </a:ext>
            </a:extLst>
          </p:cNvPr>
          <p:cNvSpPr txBox="1"/>
          <p:nvPr userDrawn="1"/>
        </p:nvSpPr>
        <p:spPr>
          <a:xfrm>
            <a:off x="7510737" y="2801935"/>
            <a:ext cx="743415" cy="307777"/>
          </a:xfrm>
          <a:prstGeom prst="rect">
            <a:avLst/>
          </a:prstGeom>
          <a:noFill/>
        </p:spPr>
        <p:txBody>
          <a:bodyPr wrap="square" rtlCol="0">
            <a:spAutoFit/>
          </a:bodyPr>
          <a:lstStyle/>
          <a:p>
            <a:r>
              <a:rPr lang="nl-NL" sz="1400" dirty="0"/>
              <a:t>waarde</a:t>
            </a:r>
          </a:p>
        </p:txBody>
      </p:sp>
      <p:cxnSp>
        <p:nvCxnSpPr>
          <p:cNvPr id="19" name="Rechte verbindingslijn 18">
            <a:extLst>
              <a:ext uri="{FF2B5EF4-FFF2-40B4-BE49-F238E27FC236}">
                <a16:creationId xmlns:a16="http://schemas.microsoft.com/office/drawing/2014/main" id="{EE8EB33F-EE51-4AF0-8AE2-2AB9BCCC7B71}"/>
              </a:ext>
            </a:extLst>
          </p:cNvPr>
          <p:cNvCxnSpPr/>
          <p:nvPr userDrawn="1"/>
        </p:nvCxnSpPr>
        <p:spPr>
          <a:xfrm>
            <a:off x="4224086" y="1844184"/>
            <a:ext cx="0" cy="4351338"/>
          </a:xfrm>
          <a:prstGeom prst="line">
            <a:avLst/>
          </a:prstGeom>
        </p:spPr>
        <p:style>
          <a:lnRef idx="1">
            <a:schemeClr val="dk1"/>
          </a:lnRef>
          <a:fillRef idx="0">
            <a:schemeClr val="dk1"/>
          </a:fillRef>
          <a:effectRef idx="0">
            <a:schemeClr val="dk1"/>
          </a:effectRef>
          <a:fontRef idx="minor">
            <a:schemeClr val="tx1"/>
          </a:fontRef>
        </p:style>
      </p:cxnSp>
      <p:sp>
        <p:nvSpPr>
          <p:cNvPr id="20" name="Tekstvak 19">
            <a:extLst>
              <a:ext uri="{FF2B5EF4-FFF2-40B4-BE49-F238E27FC236}">
                <a16:creationId xmlns:a16="http://schemas.microsoft.com/office/drawing/2014/main" id="{E497E4B3-5422-4C92-921C-2A4D418FBC96}"/>
              </a:ext>
            </a:extLst>
          </p:cNvPr>
          <p:cNvSpPr txBox="1"/>
          <p:nvPr userDrawn="1"/>
        </p:nvSpPr>
        <p:spPr>
          <a:xfrm>
            <a:off x="5733976" y="4666830"/>
            <a:ext cx="743415" cy="307777"/>
          </a:xfrm>
          <a:prstGeom prst="rect">
            <a:avLst/>
          </a:prstGeom>
          <a:noFill/>
        </p:spPr>
        <p:txBody>
          <a:bodyPr wrap="square" rtlCol="0">
            <a:spAutoFit/>
          </a:bodyPr>
          <a:lstStyle/>
          <a:p>
            <a:r>
              <a:rPr lang="nl-NL" sz="1400" dirty="0"/>
              <a:t>waarde</a:t>
            </a:r>
          </a:p>
        </p:txBody>
      </p:sp>
      <p:sp>
        <p:nvSpPr>
          <p:cNvPr id="22" name="Tekstvak 21">
            <a:extLst>
              <a:ext uri="{FF2B5EF4-FFF2-40B4-BE49-F238E27FC236}">
                <a16:creationId xmlns:a16="http://schemas.microsoft.com/office/drawing/2014/main" id="{207EB767-BDBC-4EC4-9F4F-575A4DAE368E}"/>
              </a:ext>
            </a:extLst>
          </p:cNvPr>
          <p:cNvSpPr txBox="1"/>
          <p:nvPr userDrawn="1"/>
        </p:nvSpPr>
        <p:spPr>
          <a:xfrm>
            <a:off x="7510737" y="4666830"/>
            <a:ext cx="743415" cy="307777"/>
          </a:xfrm>
          <a:prstGeom prst="rect">
            <a:avLst/>
          </a:prstGeom>
          <a:noFill/>
        </p:spPr>
        <p:txBody>
          <a:bodyPr wrap="square" rtlCol="0">
            <a:spAutoFit/>
          </a:bodyPr>
          <a:lstStyle/>
          <a:p>
            <a:r>
              <a:rPr lang="nl-NL" sz="1400" dirty="0"/>
              <a:t>waarde</a:t>
            </a:r>
          </a:p>
        </p:txBody>
      </p:sp>
      <p:sp>
        <p:nvSpPr>
          <p:cNvPr id="23" name="Tijdelijke aanduiding voor titel 1">
            <a:extLst>
              <a:ext uri="{FF2B5EF4-FFF2-40B4-BE49-F238E27FC236}">
                <a16:creationId xmlns:a16="http://schemas.microsoft.com/office/drawing/2014/main" id="{B2BBF6D0-3628-4533-99CC-5100FEC33A74}"/>
              </a:ext>
            </a:extLst>
          </p:cNvPr>
          <p:cNvSpPr>
            <a:spLocks noGrp="1"/>
          </p:cNvSpPr>
          <p:nvPr>
            <p:ph type="title" hasCustomPrompt="1"/>
          </p:nvPr>
        </p:nvSpPr>
        <p:spPr>
          <a:xfrm>
            <a:off x="706048" y="368300"/>
            <a:ext cx="9385690" cy="1181100"/>
          </a:xfrm>
          <a:prstGeom prst="rect">
            <a:avLst/>
          </a:prstGeom>
        </p:spPr>
        <p:txBody>
          <a:bodyPr vert="horz" lIns="91440" tIns="45720" rIns="91440" bIns="45720" rtlCol="0" anchor="t">
            <a:normAutofit/>
          </a:bodyPr>
          <a:lstStyle>
            <a:lvl1pPr>
              <a:defRPr/>
            </a:lvl1pPr>
          </a:lstStyle>
          <a:p>
            <a:r>
              <a:rPr lang="nl-NL" dirty="0"/>
              <a:t>Grafieken</a:t>
            </a:r>
          </a:p>
        </p:txBody>
      </p:sp>
    </p:spTree>
    <p:extLst>
      <p:ext uri="{BB962C8B-B14F-4D97-AF65-F5344CB8AC3E}">
        <p14:creationId xmlns:p14="http://schemas.microsoft.com/office/powerpoint/2010/main" val="2552969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Aangepaste indel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09600" y="274637"/>
            <a:ext cx="10972800" cy="922115"/>
          </a:xfrm>
        </p:spPr>
        <p:txBody>
          <a:bodyPr/>
          <a:lstStyle>
            <a:lvl1pPr algn="l">
              <a:defRPr/>
            </a:lvl1pPr>
          </a:lstStyle>
          <a:p>
            <a:r>
              <a:rPr lang="nl-NL" dirty="0"/>
              <a:t>Inhoud</a:t>
            </a:r>
          </a:p>
        </p:txBody>
      </p:sp>
      <p:sp>
        <p:nvSpPr>
          <p:cNvPr id="3" name="Tijdelijke aanduiding voor datum 2"/>
          <p:cNvSpPr>
            <a:spLocks noGrp="1"/>
          </p:cNvSpPr>
          <p:nvPr>
            <p:ph type="dt" sz="half" idx="10"/>
          </p:nvPr>
        </p:nvSpPr>
        <p:spPr/>
        <p:txBody>
          <a:bodyPr/>
          <a:lstStyle/>
          <a:p>
            <a:fld id="{4B7D7EEC-DDA2-4D54-98C5-34B8E7988728}" type="datetimeFigureOut">
              <a:rPr lang="nl-NL" smtClean="0"/>
              <a:t>01-09-2021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580FDCB-C6F2-4B65-BD37-3DF85A300226}" type="slidenum">
              <a:rPr lang="nl-NL" smtClean="0"/>
              <a:t>‹nr.›</a:t>
            </a:fld>
            <a:endParaRPr lang="nl-NL"/>
          </a:p>
        </p:txBody>
      </p:sp>
      <p:sp>
        <p:nvSpPr>
          <p:cNvPr id="6" name="Rectangle 3"/>
          <p:cNvSpPr>
            <a:spLocks noGrp="1" noChangeArrowheads="1"/>
          </p:cNvSpPr>
          <p:nvPr>
            <p:ph type="subTitle" idx="1" hasCustomPrompt="1"/>
          </p:nvPr>
        </p:nvSpPr>
        <p:spPr>
          <a:xfrm>
            <a:off x="623392" y="1196752"/>
            <a:ext cx="11041227" cy="4680520"/>
          </a:xfrm>
          <a:noFill/>
        </p:spPr>
        <p:txBody>
          <a:bodyPr lIns="180000" tIns="90000" bIns="90000"/>
          <a:lstStyle>
            <a:lvl1pPr marL="609585" indent="-609585">
              <a:buFont typeface="+mj-lt"/>
              <a:buAutoNum type="arabicPeriod"/>
              <a:defRPr sz="4267">
                <a:solidFill>
                  <a:srgbClr val="004682"/>
                </a:solidFill>
              </a:defRPr>
            </a:lvl1pPr>
          </a:lstStyle>
          <a:p>
            <a:pPr lvl="0"/>
            <a:r>
              <a:rPr lang="nl-NL" altLang="nl-NL" noProof="0" dirty="0"/>
              <a:t>Vervang voor eigen hoofdstukken</a:t>
            </a:r>
          </a:p>
        </p:txBody>
      </p:sp>
    </p:spTree>
    <p:extLst>
      <p:ext uri="{BB962C8B-B14F-4D97-AF65-F5344CB8AC3E}">
        <p14:creationId xmlns:p14="http://schemas.microsoft.com/office/powerpoint/2010/main" val="396182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22F4CD-F149-45B6-856B-8E9E04E86C4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9DA3810-2837-4493-B5E5-E71DF8ADF83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E8A7A65-BE74-45FF-BAA5-86F686046F2C}"/>
              </a:ext>
            </a:extLst>
          </p:cNvPr>
          <p:cNvSpPr>
            <a:spLocks noGrp="1"/>
          </p:cNvSpPr>
          <p:nvPr>
            <p:ph type="dt" sz="half" idx="10"/>
          </p:nvPr>
        </p:nvSpPr>
        <p:spPr/>
        <p:txBody>
          <a:bodyPr/>
          <a:lstStyle/>
          <a:p>
            <a:fld id="{06E9FA9C-4B82-4738-9E26-B42CD5AD53A0}" type="datetimeFigureOut">
              <a:rPr lang="nl-NL" smtClean="0"/>
              <a:t>01-09-2021</a:t>
            </a:fld>
            <a:endParaRPr lang="nl-NL"/>
          </a:p>
        </p:txBody>
      </p:sp>
      <p:sp>
        <p:nvSpPr>
          <p:cNvPr id="5" name="Tijdelijke aanduiding voor voettekst 4">
            <a:extLst>
              <a:ext uri="{FF2B5EF4-FFF2-40B4-BE49-F238E27FC236}">
                <a16:creationId xmlns:a16="http://schemas.microsoft.com/office/drawing/2014/main" id="{40626816-EAAE-45EC-B843-904BCD6EC85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D151E74-88A3-4E04-913C-FD1596D5708B}"/>
              </a:ext>
            </a:extLst>
          </p:cNvPr>
          <p:cNvSpPr>
            <a:spLocks noGrp="1"/>
          </p:cNvSpPr>
          <p:nvPr>
            <p:ph type="sldNum" sz="quarter" idx="12"/>
          </p:nvPr>
        </p:nvSpPr>
        <p:spPr/>
        <p:txBody>
          <a:bodyPr/>
          <a:lstStyle/>
          <a:p>
            <a:fld id="{ED56811C-F21A-4D78-AD12-6033FFCCFD35}" type="slidenum">
              <a:rPr lang="nl-NL" smtClean="0"/>
              <a:t>‹nr.›</a:t>
            </a:fld>
            <a:endParaRPr lang="nl-NL"/>
          </a:p>
        </p:txBody>
      </p:sp>
    </p:spTree>
    <p:extLst>
      <p:ext uri="{BB962C8B-B14F-4D97-AF65-F5344CB8AC3E}">
        <p14:creationId xmlns:p14="http://schemas.microsoft.com/office/powerpoint/2010/main" val="3345755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055E36-D713-4F32-AE48-1F94FAF2CF5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AE85F30-4AEE-41BF-A433-AA4F7EC8F7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E55D152-19CA-4644-8A71-594413939E01}"/>
              </a:ext>
            </a:extLst>
          </p:cNvPr>
          <p:cNvSpPr>
            <a:spLocks noGrp="1"/>
          </p:cNvSpPr>
          <p:nvPr>
            <p:ph type="dt" sz="half" idx="10"/>
          </p:nvPr>
        </p:nvSpPr>
        <p:spPr/>
        <p:txBody>
          <a:bodyPr/>
          <a:lstStyle/>
          <a:p>
            <a:fld id="{06E9FA9C-4B82-4738-9E26-B42CD5AD53A0}" type="datetimeFigureOut">
              <a:rPr lang="nl-NL" smtClean="0"/>
              <a:t>01-09-2021</a:t>
            </a:fld>
            <a:endParaRPr lang="nl-NL"/>
          </a:p>
        </p:txBody>
      </p:sp>
      <p:sp>
        <p:nvSpPr>
          <p:cNvPr id="5" name="Tijdelijke aanduiding voor voettekst 4">
            <a:extLst>
              <a:ext uri="{FF2B5EF4-FFF2-40B4-BE49-F238E27FC236}">
                <a16:creationId xmlns:a16="http://schemas.microsoft.com/office/drawing/2014/main" id="{C274AC6C-6ED2-42F4-9E4F-00DAB41CD6C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448CAEE-C5F5-474F-935E-D93BCDE87B31}"/>
              </a:ext>
            </a:extLst>
          </p:cNvPr>
          <p:cNvSpPr>
            <a:spLocks noGrp="1"/>
          </p:cNvSpPr>
          <p:nvPr>
            <p:ph type="sldNum" sz="quarter" idx="12"/>
          </p:nvPr>
        </p:nvSpPr>
        <p:spPr/>
        <p:txBody>
          <a:bodyPr/>
          <a:lstStyle/>
          <a:p>
            <a:fld id="{ED56811C-F21A-4D78-AD12-6033FFCCFD35}" type="slidenum">
              <a:rPr lang="nl-NL" smtClean="0"/>
              <a:t>‹nr.›</a:t>
            </a:fld>
            <a:endParaRPr lang="nl-NL"/>
          </a:p>
        </p:txBody>
      </p:sp>
    </p:spTree>
    <p:extLst>
      <p:ext uri="{BB962C8B-B14F-4D97-AF65-F5344CB8AC3E}">
        <p14:creationId xmlns:p14="http://schemas.microsoft.com/office/powerpoint/2010/main" val="3111707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F41C2E-40DF-48DB-9772-B816EC168AD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F29970A-A294-4E69-B50A-BCFE3981A8B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A11E5C1-032D-4C1D-B2D1-228618EB27D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123FAF5-4292-497D-8930-32ED9E6B53E1}"/>
              </a:ext>
            </a:extLst>
          </p:cNvPr>
          <p:cNvSpPr>
            <a:spLocks noGrp="1"/>
          </p:cNvSpPr>
          <p:nvPr>
            <p:ph type="dt" sz="half" idx="10"/>
          </p:nvPr>
        </p:nvSpPr>
        <p:spPr/>
        <p:txBody>
          <a:bodyPr/>
          <a:lstStyle/>
          <a:p>
            <a:fld id="{06E9FA9C-4B82-4738-9E26-B42CD5AD53A0}" type="datetimeFigureOut">
              <a:rPr lang="nl-NL" smtClean="0"/>
              <a:t>01-09-2021</a:t>
            </a:fld>
            <a:endParaRPr lang="nl-NL"/>
          </a:p>
        </p:txBody>
      </p:sp>
      <p:sp>
        <p:nvSpPr>
          <p:cNvPr id="6" name="Tijdelijke aanduiding voor voettekst 5">
            <a:extLst>
              <a:ext uri="{FF2B5EF4-FFF2-40B4-BE49-F238E27FC236}">
                <a16:creationId xmlns:a16="http://schemas.microsoft.com/office/drawing/2014/main" id="{2BD272E4-6F70-44BC-BAED-93C12C8D4E2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36D7FA4-674F-4447-B595-28B050A2BAFA}"/>
              </a:ext>
            </a:extLst>
          </p:cNvPr>
          <p:cNvSpPr>
            <a:spLocks noGrp="1"/>
          </p:cNvSpPr>
          <p:nvPr>
            <p:ph type="sldNum" sz="quarter" idx="12"/>
          </p:nvPr>
        </p:nvSpPr>
        <p:spPr/>
        <p:txBody>
          <a:bodyPr/>
          <a:lstStyle/>
          <a:p>
            <a:fld id="{ED56811C-F21A-4D78-AD12-6033FFCCFD35}" type="slidenum">
              <a:rPr lang="nl-NL" smtClean="0"/>
              <a:t>‹nr.›</a:t>
            </a:fld>
            <a:endParaRPr lang="nl-NL"/>
          </a:p>
        </p:txBody>
      </p:sp>
    </p:spTree>
    <p:extLst>
      <p:ext uri="{BB962C8B-B14F-4D97-AF65-F5344CB8AC3E}">
        <p14:creationId xmlns:p14="http://schemas.microsoft.com/office/powerpoint/2010/main" val="160668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BECB49-C152-4DF7-AC89-8A8C6958D96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43DEFBF-35EA-4471-BEC2-7EE1AB4852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DD6233D-74B7-41E9-865D-55C56EC0F0F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16EA15B-F277-4EF1-9318-A6AA3C62BC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D17401A-79EB-4826-AAAA-9F5078CF93B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72099B4-0AB1-4625-8E06-83AD0A476E94}"/>
              </a:ext>
            </a:extLst>
          </p:cNvPr>
          <p:cNvSpPr>
            <a:spLocks noGrp="1"/>
          </p:cNvSpPr>
          <p:nvPr>
            <p:ph type="dt" sz="half" idx="10"/>
          </p:nvPr>
        </p:nvSpPr>
        <p:spPr/>
        <p:txBody>
          <a:bodyPr/>
          <a:lstStyle/>
          <a:p>
            <a:fld id="{06E9FA9C-4B82-4738-9E26-B42CD5AD53A0}" type="datetimeFigureOut">
              <a:rPr lang="nl-NL" smtClean="0"/>
              <a:t>01-09-2021</a:t>
            </a:fld>
            <a:endParaRPr lang="nl-NL"/>
          </a:p>
        </p:txBody>
      </p:sp>
      <p:sp>
        <p:nvSpPr>
          <p:cNvPr id="8" name="Tijdelijke aanduiding voor voettekst 7">
            <a:extLst>
              <a:ext uri="{FF2B5EF4-FFF2-40B4-BE49-F238E27FC236}">
                <a16:creationId xmlns:a16="http://schemas.microsoft.com/office/drawing/2014/main" id="{20787A43-4220-4667-885A-D4589060F6E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C3E3C3A-71DD-4483-8B85-DDB2235C9E44}"/>
              </a:ext>
            </a:extLst>
          </p:cNvPr>
          <p:cNvSpPr>
            <a:spLocks noGrp="1"/>
          </p:cNvSpPr>
          <p:nvPr>
            <p:ph type="sldNum" sz="quarter" idx="12"/>
          </p:nvPr>
        </p:nvSpPr>
        <p:spPr/>
        <p:txBody>
          <a:bodyPr/>
          <a:lstStyle/>
          <a:p>
            <a:fld id="{ED56811C-F21A-4D78-AD12-6033FFCCFD35}" type="slidenum">
              <a:rPr lang="nl-NL" smtClean="0"/>
              <a:t>‹nr.›</a:t>
            </a:fld>
            <a:endParaRPr lang="nl-NL"/>
          </a:p>
        </p:txBody>
      </p:sp>
    </p:spTree>
    <p:extLst>
      <p:ext uri="{BB962C8B-B14F-4D97-AF65-F5344CB8AC3E}">
        <p14:creationId xmlns:p14="http://schemas.microsoft.com/office/powerpoint/2010/main" val="2917486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3993AC-DA30-437C-9DD6-0C60EF46F5A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145E1F2-9D38-4FEE-AF5B-18371F56C358}"/>
              </a:ext>
            </a:extLst>
          </p:cNvPr>
          <p:cNvSpPr>
            <a:spLocks noGrp="1"/>
          </p:cNvSpPr>
          <p:nvPr>
            <p:ph type="dt" sz="half" idx="10"/>
          </p:nvPr>
        </p:nvSpPr>
        <p:spPr/>
        <p:txBody>
          <a:bodyPr/>
          <a:lstStyle/>
          <a:p>
            <a:fld id="{06E9FA9C-4B82-4738-9E26-B42CD5AD53A0}" type="datetimeFigureOut">
              <a:rPr lang="nl-NL" smtClean="0"/>
              <a:t>01-09-2021</a:t>
            </a:fld>
            <a:endParaRPr lang="nl-NL"/>
          </a:p>
        </p:txBody>
      </p:sp>
      <p:sp>
        <p:nvSpPr>
          <p:cNvPr id="4" name="Tijdelijke aanduiding voor voettekst 3">
            <a:extLst>
              <a:ext uri="{FF2B5EF4-FFF2-40B4-BE49-F238E27FC236}">
                <a16:creationId xmlns:a16="http://schemas.microsoft.com/office/drawing/2014/main" id="{4B402A45-87A5-4315-9AF8-0B9376E2FC7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F6953E9-08E0-4671-82C9-02ADD6995DB3}"/>
              </a:ext>
            </a:extLst>
          </p:cNvPr>
          <p:cNvSpPr>
            <a:spLocks noGrp="1"/>
          </p:cNvSpPr>
          <p:nvPr>
            <p:ph type="sldNum" sz="quarter" idx="12"/>
          </p:nvPr>
        </p:nvSpPr>
        <p:spPr/>
        <p:txBody>
          <a:bodyPr/>
          <a:lstStyle/>
          <a:p>
            <a:fld id="{ED56811C-F21A-4D78-AD12-6033FFCCFD35}" type="slidenum">
              <a:rPr lang="nl-NL" smtClean="0"/>
              <a:t>‹nr.›</a:t>
            </a:fld>
            <a:endParaRPr lang="nl-NL"/>
          </a:p>
        </p:txBody>
      </p:sp>
    </p:spTree>
    <p:extLst>
      <p:ext uri="{BB962C8B-B14F-4D97-AF65-F5344CB8AC3E}">
        <p14:creationId xmlns:p14="http://schemas.microsoft.com/office/powerpoint/2010/main" val="2068618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150D1A1-9F31-43A1-876F-15C86E16D9D2}"/>
              </a:ext>
            </a:extLst>
          </p:cNvPr>
          <p:cNvSpPr>
            <a:spLocks noGrp="1"/>
          </p:cNvSpPr>
          <p:nvPr>
            <p:ph type="dt" sz="half" idx="10"/>
          </p:nvPr>
        </p:nvSpPr>
        <p:spPr/>
        <p:txBody>
          <a:bodyPr/>
          <a:lstStyle/>
          <a:p>
            <a:fld id="{06E9FA9C-4B82-4738-9E26-B42CD5AD53A0}" type="datetimeFigureOut">
              <a:rPr lang="nl-NL" smtClean="0"/>
              <a:t>01-09-2021</a:t>
            </a:fld>
            <a:endParaRPr lang="nl-NL"/>
          </a:p>
        </p:txBody>
      </p:sp>
      <p:sp>
        <p:nvSpPr>
          <p:cNvPr id="3" name="Tijdelijke aanduiding voor voettekst 2">
            <a:extLst>
              <a:ext uri="{FF2B5EF4-FFF2-40B4-BE49-F238E27FC236}">
                <a16:creationId xmlns:a16="http://schemas.microsoft.com/office/drawing/2014/main" id="{1E596E92-9BC7-4EF5-80F0-C5695F6B655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F2B314A-6C1A-4975-B882-2B4A16A818DF}"/>
              </a:ext>
            </a:extLst>
          </p:cNvPr>
          <p:cNvSpPr>
            <a:spLocks noGrp="1"/>
          </p:cNvSpPr>
          <p:nvPr>
            <p:ph type="sldNum" sz="quarter" idx="12"/>
          </p:nvPr>
        </p:nvSpPr>
        <p:spPr/>
        <p:txBody>
          <a:bodyPr/>
          <a:lstStyle/>
          <a:p>
            <a:fld id="{ED56811C-F21A-4D78-AD12-6033FFCCFD35}" type="slidenum">
              <a:rPr lang="nl-NL" smtClean="0"/>
              <a:t>‹nr.›</a:t>
            </a:fld>
            <a:endParaRPr lang="nl-NL"/>
          </a:p>
        </p:txBody>
      </p:sp>
    </p:spTree>
    <p:extLst>
      <p:ext uri="{BB962C8B-B14F-4D97-AF65-F5344CB8AC3E}">
        <p14:creationId xmlns:p14="http://schemas.microsoft.com/office/powerpoint/2010/main" val="3800665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896862-A223-416F-B6A5-71A9AE1A33D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CFB6024-9736-41F7-89EA-229793D8FA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B524AFA-D4D1-4478-8C2A-7CE2973D3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F5CABD6-5037-42DD-90EC-76D53FD1B158}"/>
              </a:ext>
            </a:extLst>
          </p:cNvPr>
          <p:cNvSpPr>
            <a:spLocks noGrp="1"/>
          </p:cNvSpPr>
          <p:nvPr>
            <p:ph type="dt" sz="half" idx="10"/>
          </p:nvPr>
        </p:nvSpPr>
        <p:spPr/>
        <p:txBody>
          <a:bodyPr/>
          <a:lstStyle/>
          <a:p>
            <a:fld id="{06E9FA9C-4B82-4738-9E26-B42CD5AD53A0}" type="datetimeFigureOut">
              <a:rPr lang="nl-NL" smtClean="0"/>
              <a:t>01-09-2021</a:t>
            </a:fld>
            <a:endParaRPr lang="nl-NL"/>
          </a:p>
        </p:txBody>
      </p:sp>
      <p:sp>
        <p:nvSpPr>
          <p:cNvPr id="6" name="Tijdelijke aanduiding voor voettekst 5">
            <a:extLst>
              <a:ext uri="{FF2B5EF4-FFF2-40B4-BE49-F238E27FC236}">
                <a16:creationId xmlns:a16="http://schemas.microsoft.com/office/drawing/2014/main" id="{B8D588E9-D1FA-4C32-803D-DF6BA88EB9D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4640F7F-F0F6-499F-B3A3-C10172E51F4A}"/>
              </a:ext>
            </a:extLst>
          </p:cNvPr>
          <p:cNvSpPr>
            <a:spLocks noGrp="1"/>
          </p:cNvSpPr>
          <p:nvPr>
            <p:ph type="sldNum" sz="quarter" idx="12"/>
          </p:nvPr>
        </p:nvSpPr>
        <p:spPr/>
        <p:txBody>
          <a:bodyPr/>
          <a:lstStyle/>
          <a:p>
            <a:fld id="{ED56811C-F21A-4D78-AD12-6033FFCCFD35}" type="slidenum">
              <a:rPr lang="nl-NL" smtClean="0"/>
              <a:t>‹nr.›</a:t>
            </a:fld>
            <a:endParaRPr lang="nl-NL"/>
          </a:p>
        </p:txBody>
      </p:sp>
    </p:spTree>
    <p:extLst>
      <p:ext uri="{BB962C8B-B14F-4D97-AF65-F5344CB8AC3E}">
        <p14:creationId xmlns:p14="http://schemas.microsoft.com/office/powerpoint/2010/main" val="940198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79A5D7-BEFF-457C-8207-9A31145BA29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BD474BE-17E2-4222-8B0C-CF67A78033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8F5079A-86F0-49A6-8957-4E5C954AA1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34C18C6-7649-44AE-8464-346150EDF817}"/>
              </a:ext>
            </a:extLst>
          </p:cNvPr>
          <p:cNvSpPr>
            <a:spLocks noGrp="1"/>
          </p:cNvSpPr>
          <p:nvPr>
            <p:ph type="dt" sz="half" idx="10"/>
          </p:nvPr>
        </p:nvSpPr>
        <p:spPr/>
        <p:txBody>
          <a:bodyPr/>
          <a:lstStyle/>
          <a:p>
            <a:fld id="{06E9FA9C-4B82-4738-9E26-B42CD5AD53A0}" type="datetimeFigureOut">
              <a:rPr lang="nl-NL" smtClean="0"/>
              <a:t>01-09-2021</a:t>
            </a:fld>
            <a:endParaRPr lang="nl-NL"/>
          </a:p>
        </p:txBody>
      </p:sp>
      <p:sp>
        <p:nvSpPr>
          <p:cNvPr id="6" name="Tijdelijke aanduiding voor voettekst 5">
            <a:extLst>
              <a:ext uri="{FF2B5EF4-FFF2-40B4-BE49-F238E27FC236}">
                <a16:creationId xmlns:a16="http://schemas.microsoft.com/office/drawing/2014/main" id="{09975F35-C199-43C9-B4FE-BEC6BE4BB86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6BF55E2-9472-4D33-85DE-41B2B062067E}"/>
              </a:ext>
            </a:extLst>
          </p:cNvPr>
          <p:cNvSpPr>
            <a:spLocks noGrp="1"/>
          </p:cNvSpPr>
          <p:nvPr>
            <p:ph type="sldNum" sz="quarter" idx="12"/>
          </p:nvPr>
        </p:nvSpPr>
        <p:spPr/>
        <p:txBody>
          <a:bodyPr/>
          <a:lstStyle/>
          <a:p>
            <a:fld id="{ED56811C-F21A-4D78-AD12-6033FFCCFD35}" type="slidenum">
              <a:rPr lang="nl-NL" smtClean="0"/>
              <a:t>‹nr.›</a:t>
            </a:fld>
            <a:endParaRPr lang="nl-NL"/>
          </a:p>
        </p:txBody>
      </p:sp>
    </p:spTree>
    <p:extLst>
      <p:ext uri="{BB962C8B-B14F-4D97-AF65-F5344CB8AC3E}">
        <p14:creationId xmlns:p14="http://schemas.microsoft.com/office/powerpoint/2010/main" val="801576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png"/><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341ED44-BC7C-475F-934E-E767330F0D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BE06C7D-18E9-448A-9306-F518740E89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587787A-1DAC-4CF1-9F86-032CBDA63E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FA9C-4B82-4738-9E26-B42CD5AD53A0}" type="datetimeFigureOut">
              <a:rPr lang="nl-NL" smtClean="0"/>
              <a:t>01-09-2021</a:t>
            </a:fld>
            <a:endParaRPr lang="nl-NL"/>
          </a:p>
        </p:txBody>
      </p:sp>
      <p:sp>
        <p:nvSpPr>
          <p:cNvPr id="5" name="Tijdelijke aanduiding voor voettekst 4">
            <a:extLst>
              <a:ext uri="{FF2B5EF4-FFF2-40B4-BE49-F238E27FC236}">
                <a16:creationId xmlns:a16="http://schemas.microsoft.com/office/drawing/2014/main" id="{28A19C3E-190E-48DB-87DB-2E9EF6240E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9FC34BE-A6D9-4CE0-959E-0C1B6A7AEC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6811C-F21A-4D78-AD12-6033FFCCFD35}" type="slidenum">
              <a:rPr lang="nl-NL" smtClean="0"/>
              <a:t>‹nr.›</a:t>
            </a:fld>
            <a:endParaRPr lang="nl-NL"/>
          </a:p>
        </p:txBody>
      </p:sp>
    </p:spTree>
    <p:extLst>
      <p:ext uri="{BB962C8B-B14F-4D97-AF65-F5344CB8AC3E}">
        <p14:creationId xmlns:p14="http://schemas.microsoft.com/office/powerpoint/2010/main" val="75720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1DC5B1C-B906-4186-8D0F-7407488BD88A}"/>
              </a:ext>
            </a:extLst>
          </p:cNvPr>
          <p:cNvSpPr>
            <a:spLocks noGrp="1"/>
          </p:cNvSpPr>
          <p:nvPr>
            <p:ph type="title"/>
          </p:nvPr>
        </p:nvSpPr>
        <p:spPr>
          <a:xfrm>
            <a:off x="706048" y="368300"/>
            <a:ext cx="9385690" cy="1181100"/>
          </a:xfrm>
          <a:prstGeom prst="rect">
            <a:avLst/>
          </a:prstGeom>
        </p:spPr>
        <p:txBody>
          <a:bodyPr vert="horz" lIns="91440" tIns="45720" rIns="91440" bIns="45720" rtlCol="0" anchor="t">
            <a:normAutofit/>
          </a:bodyPr>
          <a:lstStyle/>
          <a:p>
            <a:r>
              <a:rPr lang="nl-NL" dirty="0"/>
              <a:t>Klik om stijl te bewerken</a:t>
            </a:r>
            <a:br>
              <a:rPr lang="nl-NL" dirty="0"/>
            </a:br>
            <a:r>
              <a:rPr lang="nl-NL" dirty="0"/>
              <a:t>twee regels</a:t>
            </a:r>
          </a:p>
        </p:txBody>
      </p:sp>
      <p:sp>
        <p:nvSpPr>
          <p:cNvPr id="3" name="Tijdelijke aanduiding voor tekst 2">
            <a:extLst>
              <a:ext uri="{FF2B5EF4-FFF2-40B4-BE49-F238E27FC236}">
                <a16:creationId xmlns:a16="http://schemas.microsoft.com/office/drawing/2014/main" id="{546827CD-B998-4CB7-8DB4-C15F5C5663A0}"/>
              </a:ext>
            </a:extLst>
          </p:cNvPr>
          <p:cNvSpPr>
            <a:spLocks noGrp="1"/>
          </p:cNvSpPr>
          <p:nvPr>
            <p:ph type="body" idx="1"/>
          </p:nvPr>
        </p:nvSpPr>
        <p:spPr>
          <a:xfrm>
            <a:off x="695324" y="1549400"/>
            <a:ext cx="9396413" cy="468788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16" name="Graphic 15">
            <a:extLst>
              <a:ext uri="{FF2B5EF4-FFF2-40B4-BE49-F238E27FC236}">
                <a16:creationId xmlns:a16="http://schemas.microsoft.com/office/drawing/2014/main" id="{F81C92A5-B980-498E-9D0B-B55B7A2B3ED3}"/>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60852" y="6254817"/>
            <a:ext cx="956635" cy="557636"/>
          </a:xfrm>
          <a:prstGeom prst="rect">
            <a:avLst/>
          </a:prstGeom>
        </p:spPr>
      </p:pic>
      <p:pic>
        <p:nvPicPr>
          <p:cNvPr id="13" name="Afbeelding 12">
            <a:extLst>
              <a:ext uri="{FF2B5EF4-FFF2-40B4-BE49-F238E27FC236}">
                <a16:creationId xmlns:a16="http://schemas.microsoft.com/office/drawing/2014/main" id="{33C8C437-0100-4798-9FAC-D96125CA1AB6}"/>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0540858" y="0"/>
            <a:ext cx="1651142" cy="6858000"/>
          </a:xfrm>
          <a:prstGeom prst="rect">
            <a:avLst/>
          </a:prstGeom>
        </p:spPr>
      </p:pic>
    </p:spTree>
    <p:extLst>
      <p:ext uri="{BB962C8B-B14F-4D97-AF65-F5344CB8AC3E}">
        <p14:creationId xmlns:p14="http://schemas.microsoft.com/office/powerpoint/2010/main" val="1697976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3600" kern="1200">
          <a:solidFill>
            <a:schemeClr val="accent4"/>
          </a:solidFill>
          <a:latin typeface="Muli ExtraLight" panose="00000300000000000000" pitchFamily="2" charset="0"/>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bg2">
              <a:lumMod val="50000"/>
            </a:schemeClr>
          </a:solidFill>
          <a:latin typeface="Muli" panose="00000500000000000000" pitchFamily="2"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p15:clr>
            <a:srgbClr val="F26B43"/>
          </p15:clr>
        </p15:guide>
        <p15:guide id="2" pos="438">
          <p15:clr>
            <a:srgbClr val="F26B43"/>
          </p15:clr>
        </p15:guide>
        <p15:guide id="3" orient="horz" pos="976">
          <p15:clr>
            <a:srgbClr val="F26B43"/>
          </p15:clr>
        </p15:guide>
        <p15:guide id="4" pos="6357">
          <p15:clr>
            <a:srgbClr val="F26B43"/>
          </p15:clr>
        </p15:guide>
        <p15:guide id="5" orient="horz" pos="2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2.png"/><Relationship Id="rId7"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5.png"/><Relationship Id="rId7"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2AC504-C4D6-446E-B306-DFBBA30FAA40}"/>
              </a:ext>
            </a:extLst>
          </p:cNvPr>
          <p:cNvSpPr>
            <a:spLocks noGrp="1"/>
          </p:cNvSpPr>
          <p:nvPr>
            <p:ph type="ctrTitle"/>
          </p:nvPr>
        </p:nvSpPr>
        <p:spPr>
          <a:xfrm>
            <a:off x="591629" y="971730"/>
            <a:ext cx="9760640" cy="2937318"/>
          </a:xfrm>
        </p:spPr>
        <p:txBody>
          <a:bodyPr>
            <a:normAutofit/>
          </a:bodyPr>
          <a:lstStyle/>
          <a:p>
            <a:pPr>
              <a:lnSpc>
                <a:spcPct val="80000"/>
              </a:lnSpc>
            </a:pPr>
            <a:r>
              <a:rPr lang="nl-NL" b="1" dirty="0">
                <a:solidFill>
                  <a:schemeClr val="accent5">
                    <a:lumMod val="75000"/>
                  </a:schemeClr>
                </a:solidFill>
                <a:latin typeface="Trebuchet MS"/>
                <a:cs typeface="Trebuchet MS"/>
              </a:rPr>
              <a:t>Autisme</a:t>
            </a:r>
            <a:br>
              <a:rPr lang="nl-NL" b="1" dirty="0">
                <a:solidFill>
                  <a:schemeClr val="accent4"/>
                </a:solidFill>
                <a:latin typeface="Trebuchet MS"/>
                <a:cs typeface="Trebuchet MS"/>
              </a:rPr>
            </a:br>
            <a:br>
              <a:rPr lang="nl-NL" sz="3600" dirty="0">
                <a:solidFill>
                  <a:schemeClr val="accent6">
                    <a:lumMod val="60000"/>
                    <a:lumOff val="40000"/>
                  </a:schemeClr>
                </a:solidFill>
                <a:latin typeface="Trebuchet MS"/>
                <a:cs typeface="Trebuchet MS"/>
              </a:rPr>
            </a:br>
            <a:endParaRPr lang="nl-NL" dirty="0">
              <a:solidFill>
                <a:schemeClr val="accent6">
                  <a:lumMod val="60000"/>
                  <a:lumOff val="40000"/>
                </a:schemeClr>
              </a:solidFill>
            </a:endParaRPr>
          </a:p>
        </p:txBody>
      </p:sp>
      <p:sp>
        <p:nvSpPr>
          <p:cNvPr id="3" name="Tekstvak 2">
            <a:extLst>
              <a:ext uri="{FF2B5EF4-FFF2-40B4-BE49-F238E27FC236}">
                <a16:creationId xmlns:a16="http://schemas.microsoft.com/office/drawing/2014/main" id="{0EC0906D-A911-4762-A0D1-5CE8FC39BA63}"/>
              </a:ext>
            </a:extLst>
          </p:cNvPr>
          <p:cNvSpPr txBox="1"/>
          <p:nvPr/>
        </p:nvSpPr>
        <p:spPr>
          <a:xfrm>
            <a:off x="3621463" y="5055273"/>
            <a:ext cx="289402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1" u="none" strike="noStrike" kern="1200" cap="none" spc="0" normalizeH="0" baseline="0" noProof="0" dirty="0">
                <a:ln>
                  <a:noFill/>
                </a:ln>
                <a:solidFill>
                  <a:srgbClr val="F6945A">
                    <a:lumMod val="60000"/>
                    <a:lumOff val="40000"/>
                  </a:srgbClr>
                </a:solidFill>
                <a:effectLst/>
                <a:uLnTx/>
                <a:uFillTx/>
                <a:latin typeface="Trebuchet MS"/>
                <a:ea typeface="+mn-ea"/>
                <a:cs typeface="Trebuchet MS"/>
              </a:rPr>
              <a:t>&lt;Naam presentator&gt;</a:t>
            </a:r>
            <a:endParaRPr kumimoji="0" lang="nl-NL" sz="2400" b="0" i="0" u="none" strike="noStrike" kern="1200" cap="none" spc="0" normalizeH="0" baseline="0" noProof="0" dirty="0">
              <a:ln>
                <a:noFill/>
              </a:ln>
              <a:solidFill>
                <a:srgbClr val="98989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9911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4F4E825A-6E37-4A19-891E-7DB14A00D73B}"/>
              </a:ext>
            </a:extLst>
          </p:cNvPr>
          <p:cNvSpPr/>
          <p:nvPr/>
        </p:nvSpPr>
        <p:spPr>
          <a:xfrm>
            <a:off x="533400" y="8467"/>
            <a:ext cx="2183921" cy="65193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Arial" panose="020B0604020202020204" pitchFamily="34" charset="0"/>
                <a:cs typeface="Arial" panose="020B0604020202020204" pitchFamily="34" charset="0"/>
              </a:rPr>
              <a:t>Neuro(fysio)</a:t>
            </a:r>
            <a:r>
              <a:rPr lang="nl-NL" dirty="0" err="1">
                <a:latin typeface="Arial" panose="020B0604020202020204" pitchFamily="34" charset="0"/>
                <a:cs typeface="Arial" panose="020B0604020202020204" pitchFamily="34" charset="0"/>
              </a:rPr>
              <a:t>logie</a:t>
            </a:r>
            <a:endParaRPr lang="nl-NL" dirty="0">
              <a:latin typeface="Arial" panose="020B0604020202020204" pitchFamily="34" charset="0"/>
              <a:cs typeface="Arial" panose="020B0604020202020204" pitchFamily="34" charset="0"/>
            </a:endParaRPr>
          </a:p>
        </p:txBody>
      </p:sp>
      <p:sp>
        <p:nvSpPr>
          <p:cNvPr id="5" name="Rechthoek 4">
            <a:extLst>
              <a:ext uri="{FF2B5EF4-FFF2-40B4-BE49-F238E27FC236}">
                <a16:creationId xmlns:a16="http://schemas.microsoft.com/office/drawing/2014/main" id="{B6C90B22-A522-4355-84A0-EF9617812B19}"/>
              </a:ext>
            </a:extLst>
          </p:cNvPr>
          <p:cNvSpPr/>
          <p:nvPr/>
        </p:nvSpPr>
        <p:spPr>
          <a:xfrm>
            <a:off x="2717321" y="8464"/>
            <a:ext cx="2506134" cy="65193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Arial" panose="020B0604020202020204" pitchFamily="34" charset="0"/>
                <a:cs typeface="Arial" panose="020B0604020202020204" pitchFamily="34" charset="0"/>
              </a:rPr>
              <a:t>Verwerking</a:t>
            </a:r>
          </a:p>
        </p:txBody>
      </p:sp>
      <p:sp>
        <p:nvSpPr>
          <p:cNvPr id="6" name="Rechthoek 5">
            <a:extLst>
              <a:ext uri="{FF2B5EF4-FFF2-40B4-BE49-F238E27FC236}">
                <a16:creationId xmlns:a16="http://schemas.microsoft.com/office/drawing/2014/main" id="{5C8117E4-955E-47D0-9ACE-90EBD5EA87C5}"/>
              </a:ext>
            </a:extLst>
          </p:cNvPr>
          <p:cNvSpPr/>
          <p:nvPr/>
        </p:nvSpPr>
        <p:spPr>
          <a:xfrm>
            <a:off x="5219699" y="8464"/>
            <a:ext cx="2187677" cy="65193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Arial" panose="020B0604020202020204" pitchFamily="34" charset="0"/>
                <a:cs typeface="Arial" panose="020B0604020202020204" pitchFamily="34" charset="0"/>
              </a:rPr>
              <a:t>Eigenschappen &amp; </a:t>
            </a:r>
          </a:p>
          <a:p>
            <a:pPr algn="ctr"/>
            <a:r>
              <a:rPr lang="nl-NL" dirty="0">
                <a:latin typeface="Arial" panose="020B0604020202020204" pitchFamily="34" charset="0"/>
                <a:cs typeface="Arial" panose="020B0604020202020204" pitchFamily="34" charset="0"/>
              </a:rPr>
              <a:t>ontwikkeling</a:t>
            </a:r>
          </a:p>
        </p:txBody>
      </p:sp>
      <p:sp>
        <p:nvSpPr>
          <p:cNvPr id="7" name="Rechthoek 6">
            <a:extLst>
              <a:ext uri="{FF2B5EF4-FFF2-40B4-BE49-F238E27FC236}">
                <a16:creationId xmlns:a16="http://schemas.microsoft.com/office/drawing/2014/main" id="{AB03F0DC-09D5-438B-B0A0-946A718C4D60}"/>
              </a:ext>
            </a:extLst>
          </p:cNvPr>
          <p:cNvSpPr/>
          <p:nvPr/>
        </p:nvSpPr>
        <p:spPr>
          <a:xfrm flipV="1">
            <a:off x="2823905" y="2744445"/>
            <a:ext cx="2395794" cy="1947192"/>
          </a:xfrm>
          <a:prstGeom prst="rect">
            <a:avLst/>
          </a:prstGeom>
          <a:gradFill>
            <a:gsLst>
              <a:gs pos="0">
                <a:srgbClr val="00FF00"/>
              </a:gs>
              <a:gs pos="44000">
                <a:srgbClr val="FFC000"/>
              </a:gs>
              <a:gs pos="24000">
                <a:srgbClr val="FFFF00"/>
              </a:gs>
              <a:gs pos="64000">
                <a:srgbClr val="FF0000"/>
              </a:gs>
              <a:gs pos="78000">
                <a:srgbClr val="C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dirty="0">
              <a:latin typeface="Arial" panose="020B0604020202020204" pitchFamily="34" charset="0"/>
              <a:cs typeface="Arial" panose="020B0604020202020204" pitchFamily="34" charset="0"/>
            </a:endParaRPr>
          </a:p>
        </p:txBody>
      </p:sp>
      <p:sp>
        <p:nvSpPr>
          <p:cNvPr id="8" name="Ovaal 7">
            <a:extLst>
              <a:ext uri="{FF2B5EF4-FFF2-40B4-BE49-F238E27FC236}">
                <a16:creationId xmlns:a16="http://schemas.microsoft.com/office/drawing/2014/main" id="{E9FB1CB3-D277-46A0-9BE3-854E25ACDA58}"/>
              </a:ext>
            </a:extLst>
          </p:cNvPr>
          <p:cNvSpPr/>
          <p:nvPr/>
        </p:nvSpPr>
        <p:spPr>
          <a:xfrm>
            <a:off x="683435" y="1647426"/>
            <a:ext cx="474133" cy="47413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rial" panose="020B0604020202020204" pitchFamily="34" charset="0"/>
              <a:cs typeface="Arial" panose="020B0604020202020204" pitchFamily="34" charset="0"/>
            </a:endParaRPr>
          </a:p>
        </p:txBody>
      </p:sp>
      <p:sp>
        <p:nvSpPr>
          <p:cNvPr id="9" name="Ovaal 8">
            <a:extLst>
              <a:ext uri="{FF2B5EF4-FFF2-40B4-BE49-F238E27FC236}">
                <a16:creationId xmlns:a16="http://schemas.microsoft.com/office/drawing/2014/main" id="{26D45974-F76C-4632-B1C1-E3AE3686D6CE}"/>
              </a:ext>
            </a:extLst>
          </p:cNvPr>
          <p:cNvSpPr/>
          <p:nvPr/>
        </p:nvSpPr>
        <p:spPr>
          <a:xfrm>
            <a:off x="1856068" y="1480716"/>
            <a:ext cx="245534" cy="237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rial" panose="020B0604020202020204" pitchFamily="34" charset="0"/>
              <a:cs typeface="Arial" panose="020B0604020202020204" pitchFamily="34" charset="0"/>
            </a:endParaRPr>
          </a:p>
        </p:txBody>
      </p:sp>
      <p:sp>
        <p:nvSpPr>
          <p:cNvPr id="10" name="Ovaal 9">
            <a:extLst>
              <a:ext uri="{FF2B5EF4-FFF2-40B4-BE49-F238E27FC236}">
                <a16:creationId xmlns:a16="http://schemas.microsoft.com/office/drawing/2014/main" id="{1E00CA38-DBE8-4A6F-97A0-8FAE5D01F6F2}"/>
              </a:ext>
            </a:extLst>
          </p:cNvPr>
          <p:cNvSpPr/>
          <p:nvPr/>
        </p:nvSpPr>
        <p:spPr>
          <a:xfrm>
            <a:off x="1856068" y="1804830"/>
            <a:ext cx="245534" cy="237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rial" panose="020B0604020202020204" pitchFamily="34" charset="0"/>
              <a:cs typeface="Arial" panose="020B0604020202020204" pitchFamily="34" charset="0"/>
            </a:endParaRPr>
          </a:p>
        </p:txBody>
      </p:sp>
      <p:sp>
        <p:nvSpPr>
          <p:cNvPr id="11" name="Ovaal 10">
            <a:extLst>
              <a:ext uri="{FF2B5EF4-FFF2-40B4-BE49-F238E27FC236}">
                <a16:creationId xmlns:a16="http://schemas.microsoft.com/office/drawing/2014/main" id="{050DD552-5D4F-4CC5-BF65-BC4FA46648BD}"/>
              </a:ext>
            </a:extLst>
          </p:cNvPr>
          <p:cNvSpPr/>
          <p:nvPr/>
        </p:nvSpPr>
        <p:spPr>
          <a:xfrm>
            <a:off x="1856068" y="1142065"/>
            <a:ext cx="245534" cy="237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rial" panose="020B0604020202020204" pitchFamily="34" charset="0"/>
              <a:cs typeface="Arial" panose="020B0604020202020204" pitchFamily="34" charset="0"/>
            </a:endParaRPr>
          </a:p>
        </p:txBody>
      </p:sp>
      <p:sp>
        <p:nvSpPr>
          <p:cNvPr id="12" name="Ovaal 11">
            <a:extLst>
              <a:ext uri="{FF2B5EF4-FFF2-40B4-BE49-F238E27FC236}">
                <a16:creationId xmlns:a16="http://schemas.microsoft.com/office/drawing/2014/main" id="{9114681F-9C50-4FAF-8E72-5591846AA834}"/>
              </a:ext>
            </a:extLst>
          </p:cNvPr>
          <p:cNvSpPr/>
          <p:nvPr/>
        </p:nvSpPr>
        <p:spPr>
          <a:xfrm>
            <a:off x="1856068" y="2495135"/>
            <a:ext cx="245534" cy="237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rial" panose="020B0604020202020204" pitchFamily="34" charset="0"/>
              <a:cs typeface="Arial" panose="020B0604020202020204" pitchFamily="34" charset="0"/>
            </a:endParaRPr>
          </a:p>
        </p:txBody>
      </p:sp>
      <p:sp>
        <p:nvSpPr>
          <p:cNvPr id="13" name="Ovaal 12">
            <a:extLst>
              <a:ext uri="{FF2B5EF4-FFF2-40B4-BE49-F238E27FC236}">
                <a16:creationId xmlns:a16="http://schemas.microsoft.com/office/drawing/2014/main" id="{455AB05C-3102-4006-8AB0-41EE5405AC0C}"/>
              </a:ext>
            </a:extLst>
          </p:cNvPr>
          <p:cNvSpPr/>
          <p:nvPr/>
        </p:nvSpPr>
        <p:spPr>
          <a:xfrm>
            <a:off x="1856068" y="2147868"/>
            <a:ext cx="245534" cy="237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rial" panose="020B0604020202020204" pitchFamily="34" charset="0"/>
              <a:cs typeface="Arial" panose="020B0604020202020204" pitchFamily="34" charset="0"/>
            </a:endParaRPr>
          </a:p>
        </p:txBody>
      </p:sp>
      <p:sp>
        <p:nvSpPr>
          <p:cNvPr id="14" name="Tekstvak 13">
            <a:extLst>
              <a:ext uri="{FF2B5EF4-FFF2-40B4-BE49-F238E27FC236}">
                <a16:creationId xmlns:a16="http://schemas.microsoft.com/office/drawing/2014/main" id="{740569E2-10C9-4006-924F-322750D0A5F3}"/>
              </a:ext>
            </a:extLst>
          </p:cNvPr>
          <p:cNvSpPr txBox="1"/>
          <p:nvPr/>
        </p:nvSpPr>
        <p:spPr>
          <a:xfrm>
            <a:off x="3040213" y="1474971"/>
            <a:ext cx="2497668" cy="400110"/>
          </a:xfrm>
          <a:prstGeom prst="rect">
            <a:avLst/>
          </a:prstGeom>
          <a:noFill/>
        </p:spPr>
        <p:txBody>
          <a:bodyPr wrap="square" rtlCol="0">
            <a:spAutoFit/>
          </a:bodyPr>
          <a:lstStyle/>
          <a:p>
            <a:r>
              <a:rPr lang="nl-NL" sz="1000" dirty="0">
                <a:solidFill>
                  <a:schemeClr val="bg1"/>
                </a:solidFill>
                <a:latin typeface="Arial" panose="020B0604020202020204" pitchFamily="34" charset="0"/>
                <a:cs typeface="Arial" panose="020B0604020202020204" pitchFamily="34" charset="0"/>
              </a:rPr>
              <a:t>Prikkels dempen, vermijden, opgaan in sommige om af te sluiten voor andere.</a:t>
            </a:r>
          </a:p>
        </p:txBody>
      </p:sp>
      <p:sp>
        <p:nvSpPr>
          <p:cNvPr id="15" name="Rechthoek 14">
            <a:extLst>
              <a:ext uri="{FF2B5EF4-FFF2-40B4-BE49-F238E27FC236}">
                <a16:creationId xmlns:a16="http://schemas.microsoft.com/office/drawing/2014/main" id="{A1594A2E-6C86-482B-B1AF-62838D81E981}"/>
              </a:ext>
            </a:extLst>
          </p:cNvPr>
          <p:cNvSpPr/>
          <p:nvPr/>
        </p:nvSpPr>
        <p:spPr>
          <a:xfrm>
            <a:off x="7407375" y="8464"/>
            <a:ext cx="3806965" cy="65193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Arial" panose="020B0604020202020204" pitchFamily="34" charset="0"/>
                <a:cs typeface="Arial" panose="020B0604020202020204" pitchFamily="34" charset="0"/>
              </a:rPr>
              <a:t>Kenmerken</a:t>
            </a:r>
          </a:p>
        </p:txBody>
      </p:sp>
      <p:sp>
        <p:nvSpPr>
          <p:cNvPr id="16" name="Pijl: rechts 1">
            <a:extLst>
              <a:ext uri="{FF2B5EF4-FFF2-40B4-BE49-F238E27FC236}">
                <a16:creationId xmlns:a16="http://schemas.microsoft.com/office/drawing/2014/main" id="{29DB4975-F34D-4954-AB8D-8671D06338BD}"/>
              </a:ext>
            </a:extLst>
          </p:cNvPr>
          <p:cNvSpPr/>
          <p:nvPr/>
        </p:nvSpPr>
        <p:spPr>
          <a:xfrm>
            <a:off x="5485557" y="3533179"/>
            <a:ext cx="1826436" cy="215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rial" panose="020B0604020202020204" pitchFamily="34" charset="0"/>
              <a:cs typeface="Arial" panose="020B0604020202020204" pitchFamily="34" charset="0"/>
            </a:endParaRPr>
          </a:p>
        </p:txBody>
      </p:sp>
      <p:sp>
        <p:nvSpPr>
          <p:cNvPr id="17" name="Pijl: rechts 29">
            <a:extLst>
              <a:ext uri="{FF2B5EF4-FFF2-40B4-BE49-F238E27FC236}">
                <a16:creationId xmlns:a16="http://schemas.microsoft.com/office/drawing/2014/main" id="{64C57AC9-769C-45E2-A6BB-7AD30A111B63}"/>
              </a:ext>
            </a:extLst>
          </p:cNvPr>
          <p:cNvSpPr/>
          <p:nvPr/>
        </p:nvSpPr>
        <p:spPr>
          <a:xfrm>
            <a:off x="7031577" y="5206725"/>
            <a:ext cx="290838" cy="230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4682"/>
              </a:solidFill>
              <a:latin typeface="Arial" panose="020B0604020202020204" pitchFamily="34" charset="0"/>
              <a:cs typeface="Arial" panose="020B0604020202020204" pitchFamily="34" charset="0"/>
            </a:endParaRPr>
          </a:p>
        </p:txBody>
      </p:sp>
      <p:sp>
        <p:nvSpPr>
          <p:cNvPr id="18" name="Tekstvak 17">
            <a:extLst>
              <a:ext uri="{FF2B5EF4-FFF2-40B4-BE49-F238E27FC236}">
                <a16:creationId xmlns:a16="http://schemas.microsoft.com/office/drawing/2014/main" id="{ED5E79BB-FEDF-4189-B72C-074B81977CC8}"/>
              </a:ext>
            </a:extLst>
          </p:cNvPr>
          <p:cNvSpPr txBox="1"/>
          <p:nvPr/>
        </p:nvSpPr>
        <p:spPr>
          <a:xfrm>
            <a:off x="7519746" y="2994570"/>
            <a:ext cx="4672254" cy="1323439"/>
          </a:xfrm>
          <a:prstGeom prst="rect">
            <a:avLst/>
          </a:prstGeom>
          <a:noFill/>
        </p:spPr>
        <p:txBody>
          <a:bodyPr wrap="square" rtlCol="0">
            <a:spAutoFit/>
          </a:bodyPr>
          <a:lstStyle/>
          <a:p>
            <a:r>
              <a:rPr lang="nl-NL" sz="1600" b="1" dirty="0">
                <a:solidFill>
                  <a:srgbClr val="004682"/>
                </a:solidFill>
                <a:latin typeface="Arial" panose="020B0604020202020204" pitchFamily="34" charset="0"/>
                <a:cs typeface="Arial" panose="020B0604020202020204" pitchFamily="34" charset="0"/>
              </a:rPr>
              <a:t>Andere verwerking en reactie:</a:t>
            </a:r>
          </a:p>
          <a:p>
            <a:pPr marL="285750" indent="-285750">
              <a:buFont typeface="Arial" panose="020B0604020202020204" pitchFamily="34" charset="0"/>
              <a:buChar char="•"/>
            </a:pPr>
            <a:r>
              <a:rPr lang="nl-NL" sz="1600" dirty="0">
                <a:solidFill>
                  <a:srgbClr val="004682"/>
                </a:solidFill>
                <a:latin typeface="Arial" panose="020B0604020202020204" pitchFamily="34" charset="0"/>
                <a:cs typeface="Arial" panose="020B0604020202020204" pitchFamily="34" charset="0"/>
              </a:rPr>
              <a:t>Op geluid / licht / aanraken / verandering / …</a:t>
            </a:r>
          </a:p>
          <a:p>
            <a:pPr marL="285750" indent="-285750">
              <a:buFont typeface="Arial" panose="020B0604020202020204" pitchFamily="34" charset="0"/>
              <a:buChar char="•"/>
            </a:pPr>
            <a:r>
              <a:rPr lang="nl-NL" sz="1600" dirty="0">
                <a:solidFill>
                  <a:srgbClr val="004682"/>
                </a:solidFill>
                <a:latin typeface="Arial" panose="020B0604020202020204" pitchFamily="34" charset="0"/>
                <a:cs typeface="Arial" panose="020B0604020202020204" pitchFamily="34" charset="0"/>
              </a:rPr>
              <a:t>Verwerkingstijd</a:t>
            </a:r>
          </a:p>
          <a:p>
            <a:pPr marL="285750" indent="-285750">
              <a:buFont typeface="Arial" panose="020B0604020202020204" pitchFamily="34" charset="0"/>
              <a:buChar char="•"/>
            </a:pPr>
            <a:r>
              <a:rPr lang="nl-NL" sz="1600" dirty="0">
                <a:solidFill>
                  <a:srgbClr val="004682"/>
                </a:solidFill>
                <a:latin typeface="Arial" panose="020B0604020202020204" pitchFamily="34" charset="0"/>
                <a:cs typeface="Arial" panose="020B0604020202020204" pitchFamily="34" charset="0"/>
              </a:rPr>
              <a:t>Structuur, afsluiten voor, op gaan in,           </a:t>
            </a:r>
            <a:r>
              <a:rPr lang="nl-NL" sz="1600" dirty="0" err="1">
                <a:solidFill>
                  <a:srgbClr val="004682"/>
                </a:solidFill>
                <a:latin typeface="Arial" panose="020B0604020202020204" pitchFamily="34" charset="0"/>
                <a:cs typeface="Arial" panose="020B0604020202020204" pitchFamily="34" charset="0"/>
              </a:rPr>
              <a:t>stimmen</a:t>
            </a:r>
            <a:r>
              <a:rPr lang="nl-NL" sz="1600" dirty="0">
                <a:solidFill>
                  <a:srgbClr val="004682"/>
                </a:solidFill>
                <a:latin typeface="Arial" panose="020B0604020202020204" pitchFamily="34" charset="0"/>
                <a:cs typeface="Arial" panose="020B0604020202020204" pitchFamily="34" charset="0"/>
              </a:rPr>
              <a:t>, aanpassen, camoufleren</a:t>
            </a:r>
          </a:p>
        </p:txBody>
      </p:sp>
      <p:sp>
        <p:nvSpPr>
          <p:cNvPr id="19" name="Pijl: rechts 31">
            <a:extLst>
              <a:ext uri="{FF2B5EF4-FFF2-40B4-BE49-F238E27FC236}">
                <a16:creationId xmlns:a16="http://schemas.microsoft.com/office/drawing/2014/main" id="{40DEE926-3712-4AA5-BF48-B50ABD604E59}"/>
              </a:ext>
            </a:extLst>
          </p:cNvPr>
          <p:cNvSpPr/>
          <p:nvPr/>
        </p:nvSpPr>
        <p:spPr>
          <a:xfrm>
            <a:off x="2820590" y="1552881"/>
            <a:ext cx="4541344" cy="2519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rial" panose="020B0604020202020204" pitchFamily="34" charset="0"/>
              <a:cs typeface="Arial" panose="020B0604020202020204" pitchFamily="34" charset="0"/>
            </a:endParaRPr>
          </a:p>
        </p:txBody>
      </p:sp>
      <p:sp>
        <p:nvSpPr>
          <p:cNvPr id="20" name="Tekstvak 19">
            <a:extLst>
              <a:ext uri="{FF2B5EF4-FFF2-40B4-BE49-F238E27FC236}">
                <a16:creationId xmlns:a16="http://schemas.microsoft.com/office/drawing/2014/main" id="{A6B0C2B1-53D7-46BF-98F2-1D675320210D}"/>
              </a:ext>
            </a:extLst>
          </p:cNvPr>
          <p:cNvSpPr txBox="1"/>
          <p:nvPr/>
        </p:nvSpPr>
        <p:spPr>
          <a:xfrm>
            <a:off x="7551383" y="976826"/>
            <a:ext cx="3743693" cy="1323439"/>
          </a:xfrm>
          <a:prstGeom prst="rect">
            <a:avLst/>
          </a:prstGeom>
          <a:noFill/>
        </p:spPr>
        <p:txBody>
          <a:bodyPr wrap="square" rtlCol="0">
            <a:spAutoFit/>
          </a:bodyPr>
          <a:lstStyle/>
          <a:p>
            <a:r>
              <a:rPr lang="nl-NL" sz="1600" b="1" dirty="0">
                <a:solidFill>
                  <a:srgbClr val="004682"/>
                </a:solidFill>
                <a:latin typeface="Arial" panose="020B0604020202020204" pitchFamily="34" charset="0"/>
                <a:cs typeface="Arial" panose="020B0604020202020204" pitchFamily="34" charset="0"/>
              </a:rPr>
              <a:t>Komt anders binnen: </a:t>
            </a:r>
          </a:p>
          <a:p>
            <a:pPr marL="285750" indent="-285750">
              <a:buFont typeface="Arial" panose="020B0604020202020204" pitchFamily="34" charset="0"/>
              <a:buChar char="•"/>
            </a:pPr>
            <a:r>
              <a:rPr lang="nl-NL" sz="1600" dirty="0">
                <a:solidFill>
                  <a:srgbClr val="004682"/>
                </a:solidFill>
                <a:latin typeface="Arial" panose="020B0604020202020204" pitchFamily="34" charset="0"/>
                <a:cs typeface="Arial" panose="020B0604020202020204" pitchFamily="34" charset="0"/>
              </a:rPr>
              <a:t>Details</a:t>
            </a:r>
          </a:p>
          <a:p>
            <a:pPr marL="285750" indent="-285750">
              <a:buFont typeface="Arial" panose="020B0604020202020204" pitchFamily="34" charset="0"/>
              <a:buChar char="•"/>
            </a:pPr>
            <a:r>
              <a:rPr lang="nl-NL" sz="1600" dirty="0">
                <a:solidFill>
                  <a:srgbClr val="004682"/>
                </a:solidFill>
                <a:latin typeface="Arial" panose="020B0604020202020204" pitchFamily="34" charset="0"/>
                <a:cs typeface="Arial" panose="020B0604020202020204" pitchFamily="34" charset="0"/>
              </a:rPr>
              <a:t>Puur, ongefilterd (letterlijk)</a:t>
            </a:r>
          </a:p>
          <a:p>
            <a:pPr marL="285750" indent="-285750">
              <a:buFont typeface="Arial" panose="020B0604020202020204" pitchFamily="34" charset="0"/>
              <a:buChar char="•"/>
            </a:pPr>
            <a:r>
              <a:rPr lang="nl-NL" sz="1600" dirty="0">
                <a:solidFill>
                  <a:srgbClr val="004682"/>
                </a:solidFill>
                <a:latin typeface="Arial" panose="020B0604020202020204" pitchFamily="34" charset="0"/>
                <a:cs typeface="Arial" panose="020B0604020202020204" pitchFamily="34" charset="0"/>
              </a:rPr>
              <a:t>Verschil in hoofd- en bijzaken</a:t>
            </a:r>
          </a:p>
          <a:p>
            <a:endParaRPr lang="nl-NL" sz="1600" dirty="0">
              <a:solidFill>
                <a:srgbClr val="004682"/>
              </a:solidFill>
              <a:latin typeface="Arial" panose="020B0604020202020204" pitchFamily="34" charset="0"/>
              <a:cs typeface="Arial" panose="020B0604020202020204" pitchFamily="34" charset="0"/>
            </a:endParaRPr>
          </a:p>
        </p:txBody>
      </p:sp>
      <p:sp>
        <p:nvSpPr>
          <p:cNvPr id="21" name="Tekstvak 20">
            <a:extLst>
              <a:ext uri="{FF2B5EF4-FFF2-40B4-BE49-F238E27FC236}">
                <a16:creationId xmlns:a16="http://schemas.microsoft.com/office/drawing/2014/main" id="{6FD2200C-AEE0-445C-B91A-D0819A7AA4A7}"/>
              </a:ext>
            </a:extLst>
          </p:cNvPr>
          <p:cNvSpPr txBox="1"/>
          <p:nvPr/>
        </p:nvSpPr>
        <p:spPr>
          <a:xfrm>
            <a:off x="7519746" y="4852736"/>
            <a:ext cx="3743693" cy="1077218"/>
          </a:xfrm>
          <a:prstGeom prst="rect">
            <a:avLst/>
          </a:prstGeom>
          <a:noFill/>
        </p:spPr>
        <p:txBody>
          <a:bodyPr wrap="square" rtlCol="0">
            <a:spAutoFit/>
          </a:bodyPr>
          <a:lstStyle/>
          <a:p>
            <a:r>
              <a:rPr lang="nl-NL" sz="1600" b="1" dirty="0">
                <a:solidFill>
                  <a:srgbClr val="004682"/>
                </a:solidFill>
                <a:latin typeface="Arial" panose="020B0604020202020204" pitchFamily="34" charset="0"/>
                <a:cs typeface="Arial" panose="020B0604020202020204" pitchFamily="34" charset="0"/>
              </a:rPr>
              <a:t>Verschil in ontwikkeling:</a:t>
            </a:r>
          </a:p>
          <a:p>
            <a:pPr marL="285750" indent="-285750">
              <a:buFont typeface="Arial" panose="020B0604020202020204" pitchFamily="34" charset="0"/>
              <a:buChar char="•"/>
            </a:pPr>
            <a:r>
              <a:rPr lang="nl-NL" sz="1600" dirty="0">
                <a:solidFill>
                  <a:srgbClr val="004682"/>
                </a:solidFill>
                <a:latin typeface="Arial" panose="020B0604020202020204" pitchFamily="34" charset="0"/>
                <a:cs typeface="Arial" panose="020B0604020202020204" pitchFamily="34" charset="0"/>
              </a:rPr>
              <a:t>Focus op uitdenken</a:t>
            </a:r>
          </a:p>
          <a:p>
            <a:pPr marL="285750" indent="-285750">
              <a:buFont typeface="Arial" panose="020B0604020202020204" pitchFamily="34" charset="0"/>
              <a:buChar char="•"/>
            </a:pPr>
            <a:r>
              <a:rPr lang="nl-NL" sz="1600" dirty="0">
                <a:solidFill>
                  <a:srgbClr val="004682"/>
                </a:solidFill>
                <a:latin typeface="Arial" panose="020B0604020202020204" pitchFamily="34" charset="0"/>
                <a:cs typeface="Arial" panose="020B0604020202020204" pitchFamily="34" charset="0"/>
              </a:rPr>
              <a:t>Focus op ‘wat hoort’ </a:t>
            </a:r>
          </a:p>
          <a:p>
            <a:pPr marL="285750" indent="-285750">
              <a:buFont typeface="Arial" panose="020B0604020202020204" pitchFamily="34" charset="0"/>
              <a:buChar char="•"/>
            </a:pPr>
            <a:r>
              <a:rPr lang="nl-NL" sz="1600" dirty="0">
                <a:solidFill>
                  <a:srgbClr val="004682"/>
                </a:solidFill>
                <a:latin typeface="Arial" panose="020B0604020202020204" pitchFamily="34" charset="0"/>
                <a:cs typeface="Arial" panose="020B0604020202020204" pitchFamily="34" charset="0"/>
              </a:rPr>
              <a:t>Focus op ratio in communicatie</a:t>
            </a:r>
          </a:p>
        </p:txBody>
      </p:sp>
      <p:sp>
        <p:nvSpPr>
          <p:cNvPr id="22" name="Gelijkbenige driehoek 21">
            <a:extLst>
              <a:ext uri="{FF2B5EF4-FFF2-40B4-BE49-F238E27FC236}">
                <a16:creationId xmlns:a16="http://schemas.microsoft.com/office/drawing/2014/main" id="{2E2F1223-CEFC-477B-B4C0-EE78243F054A}"/>
              </a:ext>
            </a:extLst>
          </p:cNvPr>
          <p:cNvSpPr/>
          <p:nvPr/>
        </p:nvSpPr>
        <p:spPr>
          <a:xfrm>
            <a:off x="5590458" y="5110165"/>
            <a:ext cx="792497" cy="5623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4682"/>
              </a:solidFill>
              <a:latin typeface="Arial" panose="020B0604020202020204" pitchFamily="34" charset="0"/>
              <a:cs typeface="Arial" panose="020B0604020202020204" pitchFamily="34" charset="0"/>
            </a:endParaRPr>
          </a:p>
        </p:txBody>
      </p:sp>
      <p:sp>
        <p:nvSpPr>
          <p:cNvPr id="23" name="Tekstvak 22">
            <a:extLst>
              <a:ext uri="{FF2B5EF4-FFF2-40B4-BE49-F238E27FC236}">
                <a16:creationId xmlns:a16="http://schemas.microsoft.com/office/drawing/2014/main" id="{0E2C387B-C466-4A61-A5A5-62EBEA8899FC}"/>
              </a:ext>
            </a:extLst>
          </p:cNvPr>
          <p:cNvSpPr txBox="1"/>
          <p:nvPr/>
        </p:nvSpPr>
        <p:spPr>
          <a:xfrm>
            <a:off x="5114805" y="5675244"/>
            <a:ext cx="748503" cy="215444"/>
          </a:xfrm>
          <a:prstGeom prst="rect">
            <a:avLst/>
          </a:prstGeom>
          <a:noFill/>
        </p:spPr>
        <p:txBody>
          <a:bodyPr wrap="square" rtlCol="0">
            <a:spAutoFit/>
          </a:bodyPr>
          <a:lstStyle/>
          <a:p>
            <a:r>
              <a:rPr lang="nl-NL" sz="800" dirty="0">
                <a:solidFill>
                  <a:srgbClr val="004682"/>
                </a:solidFill>
                <a:latin typeface="Arial" panose="020B0604020202020204" pitchFamily="34" charset="0"/>
                <a:cs typeface="Arial" panose="020B0604020202020204" pitchFamily="34" charset="0"/>
              </a:rPr>
              <a:t>VOELEN</a:t>
            </a:r>
          </a:p>
        </p:txBody>
      </p:sp>
      <p:sp>
        <p:nvSpPr>
          <p:cNvPr id="24" name="Tekstvak 23">
            <a:extLst>
              <a:ext uri="{FF2B5EF4-FFF2-40B4-BE49-F238E27FC236}">
                <a16:creationId xmlns:a16="http://schemas.microsoft.com/office/drawing/2014/main" id="{5DEC1FC5-6FEB-4F82-9561-A292FDC7CAF3}"/>
              </a:ext>
            </a:extLst>
          </p:cNvPr>
          <p:cNvSpPr txBox="1"/>
          <p:nvPr/>
        </p:nvSpPr>
        <p:spPr>
          <a:xfrm>
            <a:off x="6248710" y="5648450"/>
            <a:ext cx="748503" cy="230832"/>
          </a:xfrm>
          <a:prstGeom prst="rect">
            <a:avLst/>
          </a:prstGeom>
          <a:noFill/>
        </p:spPr>
        <p:txBody>
          <a:bodyPr wrap="square" rtlCol="0">
            <a:spAutoFit/>
          </a:bodyPr>
          <a:lstStyle/>
          <a:p>
            <a:r>
              <a:rPr lang="nl-NL" sz="900" dirty="0">
                <a:solidFill>
                  <a:srgbClr val="004682"/>
                </a:solidFill>
                <a:latin typeface="Arial" panose="020B0604020202020204" pitchFamily="34" charset="0"/>
                <a:cs typeface="Arial" panose="020B0604020202020204" pitchFamily="34" charset="0"/>
              </a:rPr>
              <a:t>DOEN</a:t>
            </a:r>
          </a:p>
        </p:txBody>
      </p:sp>
      <p:sp>
        <p:nvSpPr>
          <p:cNvPr id="25" name="Tekstvak 24">
            <a:extLst>
              <a:ext uri="{FF2B5EF4-FFF2-40B4-BE49-F238E27FC236}">
                <a16:creationId xmlns:a16="http://schemas.microsoft.com/office/drawing/2014/main" id="{2956FB01-E4BD-4EDA-8A47-52526A8F6390}"/>
              </a:ext>
            </a:extLst>
          </p:cNvPr>
          <p:cNvSpPr txBox="1"/>
          <p:nvPr/>
        </p:nvSpPr>
        <p:spPr>
          <a:xfrm>
            <a:off x="5525689" y="4805901"/>
            <a:ext cx="1075431" cy="338554"/>
          </a:xfrm>
          <a:prstGeom prst="rect">
            <a:avLst/>
          </a:prstGeom>
          <a:noFill/>
        </p:spPr>
        <p:txBody>
          <a:bodyPr wrap="square" rtlCol="0">
            <a:spAutoFit/>
          </a:bodyPr>
          <a:lstStyle/>
          <a:p>
            <a:r>
              <a:rPr lang="nl-NL" sz="1600" b="1" dirty="0">
                <a:solidFill>
                  <a:srgbClr val="004682"/>
                </a:solidFill>
                <a:latin typeface="Arial" panose="020B0604020202020204" pitchFamily="34" charset="0"/>
                <a:cs typeface="Arial" panose="020B0604020202020204" pitchFamily="34" charset="0"/>
              </a:rPr>
              <a:t>DENKEN</a:t>
            </a:r>
          </a:p>
        </p:txBody>
      </p:sp>
      <p:sp>
        <p:nvSpPr>
          <p:cNvPr id="26" name="Ovaal 25">
            <a:extLst>
              <a:ext uri="{FF2B5EF4-FFF2-40B4-BE49-F238E27FC236}">
                <a16:creationId xmlns:a16="http://schemas.microsoft.com/office/drawing/2014/main" id="{7BDD743D-EF5E-4217-A1A3-75C968B1873A}"/>
              </a:ext>
            </a:extLst>
          </p:cNvPr>
          <p:cNvSpPr/>
          <p:nvPr/>
        </p:nvSpPr>
        <p:spPr>
          <a:xfrm>
            <a:off x="5498215" y="4808683"/>
            <a:ext cx="1008668" cy="324280"/>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468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396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7" grpId="0" animBg="1"/>
      <p:bldP spid="18" grpId="0"/>
      <p:bldP spid="21" grpId="0"/>
      <p:bldP spid="22" grpId="0" animBg="1"/>
      <p:bldP spid="23" grpId="0"/>
      <p:bldP spid="24" grpId="0"/>
      <p:bldP spid="25" grpId="0"/>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Tijdelijke aanduiding voor inhoud 3">
            <a:extLst>
              <a:ext uri="{FF2B5EF4-FFF2-40B4-BE49-F238E27FC236}">
                <a16:creationId xmlns:a16="http://schemas.microsoft.com/office/drawing/2014/main" id="{08613BDF-F9A5-D04E-BA77-DC895FDFFAA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4200" y="5659438"/>
            <a:ext cx="15748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A6AB1252-F670-6D4C-AC99-AA9F7479BE28}"/>
              </a:ext>
            </a:extLst>
          </p:cNvPr>
          <p:cNvSpPr>
            <a:spLocks noGrp="1"/>
          </p:cNvSpPr>
          <p:nvPr>
            <p:ph type="title"/>
          </p:nvPr>
        </p:nvSpPr>
        <p:spPr>
          <a:xfrm>
            <a:off x="376238" y="411163"/>
            <a:ext cx="10896600" cy="501650"/>
          </a:xfrm>
          <a:gradFill flip="none" rotWithShape="1">
            <a:gsLst>
              <a:gs pos="78000">
                <a:schemeClr val="bg1"/>
              </a:gs>
              <a:gs pos="12000">
                <a:srgbClr val="DBF2F0"/>
              </a:gs>
              <a:gs pos="0">
                <a:schemeClr val="accent1">
                  <a:lumMod val="20000"/>
                  <a:lumOff val="80000"/>
                </a:schemeClr>
              </a:gs>
            </a:gsLst>
            <a:lin ang="0" scaled="1"/>
            <a:tileRect/>
          </a:gradFill>
        </p:spPr>
        <p:txBody>
          <a:bodyPr>
            <a:noAutofit/>
          </a:bodyPr>
          <a:lstStyle/>
          <a:p>
            <a:pPr eaLnBrk="1" fontAlgn="auto" hangingPunct="1">
              <a:spcAft>
                <a:spcPts val="0"/>
              </a:spcAft>
              <a:defRPr/>
            </a:pPr>
            <a:r>
              <a:rPr lang="nl-NL" sz="2800">
                <a:solidFill>
                  <a:schemeClr val="bg1">
                    <a:lumMod val="50000"/>
                  </a:schemeClr>
                </a:solidFill>
                <a:latin typeface="+mn-lt"/>
              </a:rPr>
              <a:t>Anders aankijken tegen aanpassingen</a:t>
            </a:r>
          </a:p>
        </p:txBody>
      </p:sp>
      <p:sp>
        <p:nvSpPr>
          <p:cNvPr id="6" name="Rectangle 9">
            <a:extLst>
              <a:ext uri="{FF2B5EF4-FFF2-40B4-BE49-F238E27FC236}">
                <a16:creationId xmlns:a16="http://schemas.microsoft.com/office/drawing/2014/main" id="{FFA57FA2-101E-A143-A552-153E1F68466E}"/>
              </a:ext>
            </a:extLst>
          </p:cNvPr>
          <p:cNvSpPr>
            <a:spLocks noChangeArrowheads="1"/>
          </p:cNvSpPr>
          <p:nvPr/>
        </p:nvSpPr>
        <p:spPr bwMode="auto">
          <a:xfrm>
            <a:off x="5653088" y="1808163"/>
            <a:ext cx="3038475" cy="64770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nl-NL" altLang="nl-NL" i="1">
                <a:latin typeface="+mn-lt"/>
              </a:rPr>
              <a:t>Autisme als aanleg / ontwikkeling / eigenschappen</a:t>
            </a:r>
            <a:endParaRPr lang="en-US" altLang="nl-NL">
              <a:latin typeface="+mn-lt"/>
            </a:endParaRPr>
          </a:p>
        </p:txBody>
      </p:sp>
      <p:sp>
        <p:nvSpPr>
          <p:cNvPr id="7" name="Rectangle 9">
            <a:extLst>
              <a:ext uri="{FF2B5EF4-FFF2-40B4-BE49-F238E27FC236}">
                <a16:creationId xmlns:a16="http://schemas.microsoft.com/office/drawing/2014/main" id="{7F82C6FD-FBCF-1D4C-B006-044FE6823533}"/>
              </a:ext>
            </a:extLst>
          </p:cNvPr>
          <p:cNvSpPr>
            <a:spLocks noChangeArrowheads="1"/>
          </p:cNvSpPr>
          <p:nvPr/>
        </p:nvSpPr>
        <p:spPr bwMode="auto">
          <a:xfrm>
            <a:off x="962025" y="3505200"/>
            <a:ext cx="3195638" cy="36830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nl-NL" altLang="nl-NL" i="1">
                <a:latin typeface="+mn-lt"/>
              </a:rPr>
              <a:t>Autisme als klinische diagnose</a:t>
            </a:r>
            <a:endParaRPr lang="en-US" altLang="nl-NL">
              <a:latin typeface="+mn-lt"/>
            </a:endParaRPr>
          </a:p>
        </p:txBody>
      </p:sp>
      <p:sp>
        <p:nvSpPr>
          <p:cNvPr id="9" name="Rectangle 9">
            <a:extLst>
              <a:ext uri="{FF2B5EF4-FFF2-40B4-BE49-F238E27FC236}">
                <a16:creationId xmlns:a16="http://schemas.microsoft.com/office/drawing/2014/main" id="{34CE3463-AC69-2840-911D-1B66AEB98299}"/>
              </a:ext>
            </a:extLst>
          </p:cNvPr>
          <p:cNvSpPr>
            <a:spLocks noChangeArrowheads="1"/>
          </p:cNvSpPr>
          <p:nvPr/>
        </p:nvSpPr>
        <p:spPr bwMode="auto">
          <a:xfrm>
            <a:off x="1757363" y="3830638"/>
            <a:ext cx="2497137" cy="3079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nl-NL" altLang="nl-NL" sz="1400" i="1">
                <a:latin typeface="+mn-lt"/>
              </a:rPr>
              <a:t>Minderheid, uitzondering</a:t>
            </a:r>
            <a:endParaRPr lang="en-US" altLang="nl-NL" sz="1400">
              <a:latin typeface="+mn-lt"/>
            </a:endParaRPr>
          </a:p>
        </p:txBody>
      </p:sp>
      <p:sp>
        <p:nvSpPr>
          <p:cNvPr id="10" name="Rectangle 9">
            <a:extLst>
              <a:ext uri="{FF2B5EF4-FFF2-40B4-BE49-F238E27FC236}">
                <a16:creationId xmlns:a16="http://schemas.microsoft.com/office/drawing/2014/main" id="{3C90D252-16C5-434C-A10A-4E59D0A6AE3C}"/>
              </a:ext>
            </a:extLst>
          </p:cNvPr>
          <p:cNvSpPr>
            <a:spLocks noChangeArrowheads="1"/>
          </p:cNvSpPr>
          <p:nvPr/>
        </p:nvSpPr>
        <p:spPr bwMode="auto">
          <a:xfrm>
            <a:off x="6423025" y="2455863"/>
            <a:ext cx="2495550" cy="30638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nl-NL" altLang="nl-NL" sz="1400" i="1">
                <a:latin typeface="+mn-lt"/>
              </a:rPr>
              <a:t>iedereen verschilt van elkaar</a:t>
            </a:r>
            <a:endParaRPr lang="en-US" altLang="nl-NL" sz="1400">
              <a:latin typeface="+mn-lt"/>
            </a:endParaRPr>
          </a:p>
        </p:txBody>
      </p:sp>
      <p:sp>
        <p:nvSpPr>
          <p:cNvPr id="5" name="Pijl: omhoog 4">
            <a:extLst>
              <a:ext uri="{FF2B5EF4-FFF2-40B4-BE49-F238E27FC236}">
                <a16:creationId xmlns:a16="http://schemas.microsoft.com/office/drawing/2014/main" id="{07D6EBB6-E4AD-5847-A186-AD6B8B15C65A}"/>
              </a:ext>
            </a:extLst>
          </p:cNvPr>
          <p:cNvSpPr/>
          <p:nvPr/>
        </p:nvSpPr>
        <p:spPr>
          <a:xfrm rot="3563811">
            <a:off x="5061744" y="2732882"/>
            <a:ext cx="546100" cy="1446212"/>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11" name="Gedachtewolkje: wolk 10">
            <a:extLst>
              <a:ext uri="{FF2B5EF4-FFF2-40B4-BE49-F238E27FC236}">
                <a16:creationId xmlns:a16="http://schemas.microsoft.com/office/drawing/2014/main" id="{74F11428-D25A-344C-88BC-69914C1AE847}"/>
              </a:ext>
            </a:extLst>
          </p:cNvPr>
          <p:cNvSpPr/>
          <p:nvPr/>
        </p:nvSpPr>
        <p:spPr>
          <a:xfrm flipH="1">
            <a:off x="1979613" y="4841875"/>
            <a:ext cx="4548187" cy="1155700"/>
          </a:xfrm>
          <a:prstGeom prst="cloudCallout">
            <a:avLst>
              <a:gd name="adj1" fmla="val 11769"/>
              <a:gd name="adj2" fmla="val -8755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1600">
                <a:solidFill>
                  <a:schemeClr val="bg1">
                    <a:lumMod val="50000"/>
                  </a:schemeClr>
                </a:solidFill>
              </a:rPr>
              <a:t>Een individuele aanpassing is (in het werk) is nodig</a:t>
            </a:r>
          </a:p>
        </p:txBody>
      </p:sp>
      <p:sp>
        <p:nvSpPr>
          <p:cNvPr id="14" name="Gedachtewolkje: wolk 13">
            <a:extLst>
              <a:ext uri="{FF2B5EF4-FFF2-40B4-BE49-F238E27FC236}">
                <a16:creationId xmlns:a16="http://schemas.microsoft.com/office/drawing/2014/main" id="{A4D12944-A897-6344-BA6F-E47E6A429193}"/>
              </a:ext>
            </a:extLst>
          </p:cNvPr>
          <p:cNvSpPr/>
          <p:nvPr/>
        </p:nvSpPr>
        <p:spPr>
          <a:xfrm>
            <a:off x="7065963" y="3546475"/>
            <a:ext cx="3944937" cy="1516063"/>
          </a:xfrm>
          <a:prstGeom prst="cloudCallout">
            <a:avLst>
              <a:gd name="adj1" fmla="val -48655"/>
              <a:gd name="adj2" fmla="val -9020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1600">
                <a:solidFill>
                  <a:schemeClr val="bg1">
                    <a:lumMod val="50000"/>
                  </a:schemeClr>
                </a:solidFill>
              </a:rPr>
              <a:t>Er bestaat geen ‘normaal’: </a:t>
            </a:r>
          </a:p>
          <a:p>
            <a:pPr algn="ctr" eaLnBrk="1" fontAlgn="auto" hangingPunct="1">
              <a:spcBef>
                <a:spcPts val="0"/>
              </a:spcBef>
              <a:spcAft>
                <a:spcPts val="0"/>
              </a:spcAft>
              <a:defRPr/>
            </a:pPr>
            <a:r>
              <a:rPr lang="nl-NL" sz="1600">
                <a:solidFill>
                  <a:schemeClr val="bg1">
                    <a:lumMod val="50000"/>
                  </a:schemeClr>
                </a:solidFill>
              </a:rPr>
              <a:t>Collectieve aanpassing in manier van werken nodig</a:t>
            </a:r>
          </a:p>
        </p:txBody>
      </p:sp>
    </p:spTree>
    <p:extLst>
      <p:ext uri="{BB962C8B-B14F-4D97-AF65-F5344CB8AC3E}">
        <p14:creationId xmlns:p14="http://schemas.microsoft.com/office/powerpoint/2010/main" val="2305911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5" grpId="0" animBg="1"/>
      <p:bldP spid="11"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Tijdelijke aanduiding voor inhoud 3">
            <a:extLst>
              <a:ext uri="{FF2B5EF4-FFF2-40B4-BE49-F238E27FC236}">
                <a16:creationId xmlns:a16="http://schemas.microsoft.com/office/drawing/2014/main" id="{0FFAC583-6125-4F2B-ADD4-7D24E356BF4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4200" y="5659438"/>
            <a:ext cx="15748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itel 2">
            <a:extLst>
              <a:ext uri="{FF2B5EF4-FFF2-40B4-BE49-F238E27FC236}">
                <a16:creationId xmlns:a16="http://schemas.microsoft.com/office/drawing/2014/main" id="{6A038195-9F97-48E5-91DD-33CE18A9CA50}"/>
              </a:ext>
            </a:extLst>
          </p:cNvPr>
          <p:cNvSpPr>
            <a:spLocks noGrp="1" noChangeArrowheads="1"/>
          </p:cNvSpPr>
          <p:nvPr>
            <p:ph type="title"/>
          </p:nvPr>
        </p:nvSpPr>
        <p:spPr>
          <a:xfrm>
            <a:off x="706438" y="488950"/>
            <a:ext cx="9385300" cy="736600"/>
          </a:xfrm>
        </p:spPr>
        <p:txBody>
          <a:bodyPr/>
          <a:lstStyle/>
          <a:p>
            <a:pPr eaLnBrk="1" hangingPunct="1">
              <a:defRPr/>
            </a:pPr>
            <a:r>
              <a:rPr lang="nl-NL" altLang="nl-NL" dirty="0">
                <a:latin typeface="+mn-lt"/>
              </a:rPr>
              <a:t>Maatschappelijke praktijk</a:t>
            </a:r>
          </a:p>
        </p:txBody>
      </p:sp>
      <p:sp>
        <p:nvSpPr>
          <p:cNvPr id="8" name="Tijdelijke aanduiding voor inhoud 1">
            <a:extLst>
              <a:ext uri="{FF2B5EF4-FFF2-40B4-BE49-F238E27FC236}">
                <a16:creationId xmlns:a16="http://schemas.microsoft.com/office/drawing/2014/main" id="{8CCC42BA-56FA-4CB7-A748-CF69C1578A76}"/>
              </a:ext>
            </a:extLst>
          </p:cNvPr>
          <p:cNvSpPr>
            <a:spLocks noGrp="1"/>
          </p:cNvSpPr>
          <p:nvPr>
            <p:ph idx="1"/>
          </p:nvPr>
        </p:nvSpPr>
        <p:spPr>
          <a:xfrm>
            <a:off x="584200" y="1358900"/>
            <a:ext cx="10161588" cy="4687888"/>
          </a:xfrm>
        </p:spPr>
        <p:txBody>
          <a:bodyPr rtlCol="0">
            <a:normAutofit/>
          </a:bodyPr>
          <a:lstStyle/>
          <a:p>
            <a:pPr eaLnBrk="1" fontAlgn="auto" hangingPunct="1">
              <a:spcAft>
                <a:spcPts val="0"/>
              </a:spcAft>
              <a:buClr>
                <a:schemeClr val="accent4"/>
              </a:buClr>
              <a:defRPr/>
            </a:pPr>
            <a:r>
              <a:rPr lang="nl-NL">
                <a:solidFill>
                  <a:schemeClr val="bg2">
                    <a:lumMod val="50000"/>
                  </a:schemeClr>
                </a:solidFill>
                <a:latin typeface="+mn-lt"/>
              </a:rPr>
              <a:t>Systemen (steeds meer?) ingericht op gemiddelden</a:t>
            </a:r>
          </a:p>
          <a:p>
            <a:pPr lvl="1" eaLnBrk="1" fontAlgn="auto" hangingPunct="1">
              <a:spcAft>
                <a:spcPts val="0"/>
              </a:spcAft>
              <a:buClr>
                <a:schemeClr val="accent4"/>
              </a:buClr>
              <a:defRPr/>
            </a:pPr>
            <a:r>
              <a:rPr lang="nl-NL">
                <a:solidFill>
                  <a:schemeClr val="bg2">
                    <a:lumMod val="50000"/>
                  </a:schemeClr>
                </a:solidFill>
                <a:latin typeface="+mn-lt"/>
              </a:rPr>
              <a:t>Generalisering van groepen mensen </a:t>
            </a:r>
          </a:p>
          <a:p>
            <a:pPr lvl="1" eaLnBrk="1" fontAlgn="auto" hangingPunct="1">
              <a:spcAft>
                <a:spcPts val="0"/>
              </a:spcAft>
              <a:buClr>
                <a:schemeClr val="accent4"/>
              </a:buClr>
              <a:defRPr/>
            </a:pPr>
            <a:r>
              <a:rPr lang="nl-NL">
                <a:solidFill>
                  <a:schemeClr val="bg2">
                    <a:lumMod val="50000"/>
                  </a:schemeClr>
                </a:solidFill>
                <a:latin typeface="+mn-lt"/>
              </a:rPr>
              <a:t>Gelijke behandeling i.p.v. kijken naar individuele behoeften</a:t>
            </a:r>
          </a:p>
          <a:p>
            <a:pPr lvl="1" eaLnBrk="1" fontAlgn="auto" hangingPunct="1">
              <a:spcAft>
                <a:spcPts val="0"/>
              </a:spcAft>
              <a:buClr>
                <a:schemeClr val="accent4"/>
              </a:buClr>
              <a:defRPr/>
            </a:pPr>
            <a:r>
              <a:rPr lang="nl-NL">
                <a:solidFill>
                  <a:schemeClr val="bg2">
                    <a:lumMod val="50000"/>
                  </a:schemeClr>
                </a:solidFill>
                <a:latin typeface="+mn-lt"/>
              </a:rPr>
              <a:t>Nadruk op functionele waarde van mensen</a:t>
            </a:r>
          </a:p>
          <a:p>
            <a:pPr lvl="1" eaLnBrk="1" fontAlgn="auto" hangingPunct="1">
              <a:spcAft>
                <a:spcPts val="0"/>
              </a:spcAft>
              <a:buClr>
                <a:schemeClr val="accent4"/>
              </a:buClr>
              <a:defRPr/>
            </a:pPr>
            <a:r>
              <a:rPr lang="nl-NL">
                <a:solidFill>
                  <a:schemeClr val="bg2">
                    <a:lumMod val="50000"/>
                  </a:schemeClr>
                </a:solidFill>
                <a:latin typeface="+mn-lt"/>
              </a:rPr>
              <a:t>Bevestiging van heersende ideeën over ‘wat normaal is’ </a:t>
            </a:r>
          </a:p>
          <a:p>
            <a:pPr lvl="1" eaLnBrk="1" fontAlgn="auto" hangingPunct="1">
              <a:spcAft>
                <a:spcPts val="0"/>
              </a:spcAft>
              <a:buClr>
                <a:schemeClr val="accent4"/>
              </a:buClr>
              <a:defRPr/>
            </a:pPr>
            <a:endParaRPr lang="nl-NL">
              <a:solidFill>
                <a:schemeClr val="bg2">
                  <a:lumMod val="50000"/>
                </a:schemeClr>
              </a:solidFill>
              <a:latin typeface="+mn-lt"/>
            </a:endParaRPr>
          </a:p>
          <a:p>
            <a:pPr eaLnBrk="1" fontAlgn="auto" hangingPunct="1">
              <a:spcAft>
                <a:spcPts val="0"/>
              </a:spcAft>
              <a:buClr>
                <a:schemeClr val="accent4"/>
              </a:buClr>
              <a:defRPr/>
            </a:pPr>
            <a:r>
              <a:rPr lang="nl-NL">
                <a:solidFill>
                  <a:schemeClr val="bg2">
                    <a:lumMod val="50000"/>
                  </a:schemeClr>
                </a:solidFill>
                <a:latin typeface="+mn-lt"/>
              </a:rPr>
              <a:t>Mensen die niet in de standaard passen:</a:t>
            </a:r>
          </a:p>
          <a:p>
            <a:pPr lvl="1" eaLnBrk="1" fontAlgn="auto" hangingPunct="1">
              <a:spcAft>
                <a:spcPts val="0"/>
              </a:spcAft>
              <a:buClr>
                <a:schemeClr val="accent4"/>
              </a:buClr>
              <a:buFont typeface="Wingdings" charset="2"/>
              <a:buChar char="§"/>
              <a:defRPr/>
            </a:pPr>
            <a:r>
              <a:rPr lang="nl-NL" sz="1600">
                <a:solidFill>
                  <a:schemeClr val="bg2">
                    <a:lumMod val="50000"/>
                  </a:schemeClr>
                </a:solidFill>
                <a:latin typeface="+mn-lt"/>
              </a:rPr>
              <a:t>aparte voorzieningen (bv speciaal onderwijs)</a:t>
            </a:r>
          </a:p>
          <a:p>
            <a:pPr lvl="1" eaLnBrk="1" fontAlgn="auto" hangingPunct="1">
              <a:spcAft>
                <a:spcPts val="0"/>
              </a:spcAft>
              <a:buClr>
                <a:schemeClr val="accent4"/>
              </a:buClr>
              <a:buFont typeface="Wingdings" charset="2"/>
              <a:buChar char="§"/>
              <a:defRPr/>
            </a:pPr>
            <a:r>
              <a:rPr lang="nl-NL" sz="1600">
                <a:solidFill>
                  <a:schemeClr val="bg2">
                    <a:lumMod val="50000"/>
                  </a:schemeClr>
                </a:solidFill>
                <a:latin typeface="+mn-lt"/>
              </a:rPr>
              <a:t>aangepaste omgeving (bv </a:t>
            </a:r>
            <a:r>
              <a:rPr lang="nl-NL" sz="1600" err="1">
                <a:solidFill>
                  <a:schemeClr val="bg2">
                    <a:lumMod val="50000"/>
                  </a:schemeClr>
                </a:solidFill>
                <a:latin typeface="+mn-lt"/>
              </a:rPr>
              <a:t>autiklas</a:t>
            </a:r>
            <a:r>
              <a:rPr lang="nl-NL" sz="1600">
                <a:solidFill>
                  <a:schemeClr val="bg2">
                    <a:lumMod val="50000"/>
                  </a:schemeClr>
                </a:solidFill>
                <a:latin typeface="+mn-lt"/>
              </a:rPr>
              <a:t>)</a:t>
            </a:r>
          </a:p>
          <a:p>
            <a:pPr lvl="1" eaLnBrk="1" fontAlgn="auto" hangingPunct="1">
              <a:spcAft>
                <a:spcPts val="0"/>
              </a:spcAft>
              <a:buClr>
                <a:schemeClr val="accent4"/>
              </a:buClr>
              <a:buFont typeface="Wingdings" charset="2"/>
              <a:buChar char="§"/>
              <a:defRPr/>
            </a:pPr>
            <a:r>
              <a:rPr lang="nl-NL" sz="1600">
                <a:solidFill>
                  <a:schemeClr val="bg2">
                    <a:lumMod val="50000"/>
                  </a:schemeClr>
                </a:solidFill>
                <a:latin typeface="+mn-lt"/>
              </a:rPr>
              <a:t>leren aanpassen (bv ABA therapie)</a:t>
            </a:r>
          </a:p>
          <a:p>
            <a:pPr eaLnBrk="1" fontAlgn="auto" hangingPunct="1">
              <a:spcAft>
                <a:spcPts val="0"/>
              </a:spcAft>
              <a:defRPr/>
            </a:pPr>
            <a:endParaRPr lang="nl-NL">
              <a:solidFill>
                <a:schemeClr val="bg2">
                  <a:lumMod val="50000"/>
                </a:schemeClr>
              </a:solidFill>
              <a:latin typeface="+mn-lt"/>
            </a:endParaRPr>
          </a:p>
        </p:txBody>
      </p:sp>
      <p:pic>
        <p:nvPicPr>
          <p:cNvPr id="10" name="Afbeelding 9" descr="Afbeelding met vloer, binnen, kamer, tafel&#10;&#10;Automatisch gegenereerde beschrijving">
            <a:extLst>
              <a:ext uri="{FF2B5EF4-FFF2-40B4-BE49-F238E27FC236}">
                <a16:creationId xmlns:a16="http://schemas.microsoft.com/office/drawing/2014/main" id="{F4210919-82A0-4A6F-8E9B-EAC41BFA238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62800" y="1685925"/>
            <a:ext cx="40894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VreemdGedrag.jpg">
            <a:extLst>
              <a:ext uri="{FF2B5EF4-FFF2-40B4-BE49-F238E27FC236}">
                <a16:creationId xmlns:a16="http://schemas.microsoft.com/office/drawing/2014/main" id="{43BC2D5F-34E9-490B-86DA-5E68091BD29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653588" y="4727575"/>
            <a:ext cx="60325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descr="VreemdGedrag.jpg">
            <a:extLst>
              <a:ext uri="{FF2B5EF4-FFF2-40B4-BE49-F238E27FC236}">
                <a16:creationId xmlns:a16="http://schemas.microsoft.com/office/drawing/2014/main" id="{567EF621-7086-479A-A3B5-333ED72DE9F6}"/>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732463" y="3690938"/>
            <a:ext cx="2916237"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descr="VreemdGedrag.jpg">
            <a:extLst>
              <a:ext uri="{FF2B5EF4-FFF2-40B4-BE49-F238E27FC236}">
                <a16:creationId xmlns:a16="http://schemas.microsoft.com/office/drawing/2014/main" id="{DBFC4270-A23D-4231-A0B1-B9B0D2960E2D}"/>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886575" y="4706938"/>
            <a:ext cx="1204913"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descr="VreemdGedrag.jpg">
            <a:extLst>
              <a:ext uri="{FF2B5EF4-FFF2-40B4-BE49-F238E27FC236}">
                <a16:creationId xmlns:a16="http://schemas.microsoft.com/office/drawing/2014/main" id="{E8A305CB-EFBC-41E2-B1DC-1F5698726BFA}"/>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749925" y="4727575"/>
            <a:ext cx="12049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 descr="VreemdGedrag.jpg">
            <a:extLst>
              <a:ext uri="{FF2B5EF4-FFF2-40B4-BE49-F238E27FC236}">
                <a16:creationId xmlns:a16="http://schemas.microsoft.com/office/drawing/2014/main" id="{CE3848A4-29C7-49E4-8847-C75A05D47BF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655175" y="4727575"/>
            <a:ext cx="60325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 descr="VreemdGedrag.jpg">
            <a:extLst>
              <a:ext uri="{FF2B5EF4-FFF2-40B4-BE49-F238E27FC236}">
                <a16:creationId xmlns:a16="http://schemas.microsoft.com/office/drawing/2014/main" id="{09CEFF3B-9777-4C4B-8370-EFF0C163BF5B}"/>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734050" y="3690938"/>
            <a:ext cx="29178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 descr="VreemdGedrag.jpg">
            <a:extLst>
              <a:ext uri="{FF2B5EF4-FFF2-40B4-BE49-F238E27FC236}">
                <a16:creationId xmlns:a16="http://schemas.microsoft.com/office/drawing/2014/main" id="{3DF7BC88-D0F5-4E63-9BBF-9785217C222D}"/>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889750" y="4706938"/>
            <a:ext cx="1204913"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 descr="VreemdGedrag.jpg">
            <a:extLst>
              <a:ext uri="{FF2B5EF4-FFF2-40B4-BE49-F238E27FC236}">
                <a16:creationId xmlns:a16="http://schemas.microsoft.com/office/drawing/2014/main" id="{8E220096-0419-4077-BB49-23A534194DCD}"/>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751513" y="4727575"/>
            <a:ext cx="1204912"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0840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456D3AE-E7A1-4A47-A8AD-3DA1187226E7}"/>
              </a:ext>
            </a:extLst>
          </p:cNvPr>
          <p:cNvSpPr>
            <a:spLocks noGrp="1" noChangeArrowheads="1"/>
          </p:cNvSpPr>
          <p:nvPr>
            <p:ph type="title"/>
          </p:nvPr>
        </p:nvSpPr>
        <p:spPr/>
        <p:txBody>
          <a:bodyPr/>
          <a:lstStyle/>
          <a:p>
            <a:r>
              <a:rPr lang="en-US" altLang="nl-NL" err="1">
                <a:latin typeface="Muli ExtraLight"/>
              </a:rPr>
              <a:t>Gelijkheid</a:t>
            </a:r>
            <a:r>
              <a:rPr lang="en-US" altLang="nl-NL">
                <a:latin typeface="Muli ExtraLight"/>
              </a:rPr>
              <a:t> vs. </a:t>
            </a:r>
            <a:r>
              <a:rPr lang="en-US" altLang="nl-NL" err="1">
                <a:latin typeface="Muli ExtraLight"/>
              </a:rPr>
              <a:t>gelijkwaardigheid</a:t>
            </a:r>
            <a:endParaRPr lang="en-US" altLang="nl-NL">
              <a:latin typeface="Muli ExtraLight"/>
            </a:endParaRPr>
          </a:p>
        </p:txBody>
      </p:sp>
      <p:pic>
        <p:nvPicPr>
          <p:cNvPr id="5" name="Tijdelijke aanduiding voor inhoud 4">
            <a:extLst>
              <a:ext uri="{FF2B5EF4-FFF2-40B4-BE49-F238E27FC236}">
                <a16:creationId xmlns:a16="http://schemas.microsoft.com/office/drawing/2014/main" id="{71C90239-0EC7-724E-A846-AAACBAA5A6B6}"/>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050709" y="1331878"/>
            <a:ext cx="2229065" cy="4190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6">
            <a:extLst>
              <a:ext uri="{FF2B5EF4-FFF2-40B4-BE49-F238E27FC236}">
                <a16:creationId xmlns:a16="http://schemas.microsoft.com/office/drawing/2014/main" id="{62A6A304-DC58-DE43-B537-63D349AD836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51185" y="1331877"/>
            <a:ext cx="2157174" cy="419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10">
            <a:extLst>
              <a:ext uri="{FF2B5EF4-FFF2-40B4-BE49-F238E27FC236}">
                <a16:creationId xmlns:a16="http://schemas.microsoft.com/office/drawing/2014/main" id="{C3B4278B-D084-DC4C-BFF2-A690BFC1C61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83644" y="1344407"/>
            <a:ext cx="2229065" cy="4305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a:extLst>
              <a:ext uri="{FF2B5EF4-FFF2-40B4-BE49-F238E27FC236}">
                <a16:creationId xmlns:a16="http://schemas.microsoft.com/office/drawing/2014/main" id="{A721B874-1BB6-4CBE-A302-184B80E77C96}"/>
              </a:ext>
            </a:extLst>
          </p:cNvPr>
          <p:cNvSpPr txBox="1"/>
          <p:nvPr/>
        </p:nvSpPr>
        <p:spPr>
          <a:xfrm>
            <a:off x="1421314" y="5149883"/>
            <a:ext cx="1591293" cy="372143"/>
          </a:xfrm>
          <a:prstGeom prst="rect">
            <a:avLst/>
          </a:prstGeom>
          <a:solidFill>
            <a:srgbClr val="83C042"/>
          </a:solidFill>
          <a:ln>
            <a:noFill/>
          </a:ln>
        </p:spPr>
        <p:txBody>
          <a:bodyPr wrap="square" lIns="91440" tIns="45720" rIns="91440" bIns="45720" anchor="t">
            <a:spAutoFit/>
          </a:bodyPr>
          <a:lstStyle/>
          <a:p>
            <a:pPr algn="ctr">
              <a:defRPr/>
            </a:pPr>
            <a:r>
              <a:rPr lang="nl-NL" b="1">
                <a:solidFill>
                  <a:schemeClr val="bg1"/>
                </a:solidFill>
                <a:cs typeface="Calibri" panose="020F0502020204030204" pitchFamily="34" charset="0"/>
              </a:rPr>
              <a:t>Gelijkheid</a:t>
            </a:r>
          </a:p>
        </p:txBody>
      </p:sp>
    </p:spTree>
    <p:extLst>
      <p:ext uri="{BB962C8B-B14F-4D97-AF65-F5344CB8AC3E}">
        <p14:creationId xmlns:p14="http://schemas.microsoft.com/office/powerpoint/2010/main" val="290563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F040BF62-7344-4599-AE3E-F128F01B06EF}"/>
              </a:ext>
            </a:extLst>
          </p:cNvPr>
          <p:cNvSpPr txBox="1">
            <a:spLocks/>
          </p:cNvSpPr>
          <p:nvPr/>
        </p:nvSpPr>
        <p:spPr bwMode="auto">
          <a:xfrm>
            <a:off x="620713" y="469900"/>
            <a:ext cx="4340225" cy="441325"/>
          </a:xfrm>
          <a:prstGeom prst="rect">
            <a:avLst/>
          </a:prstGeom>
          <a:noFill/>
          <a:ln>
            <a:noFill/>
          </a:ln>
        </p:spPr>
        <p:txBody>
          <a:bodyPr>
            <a:normAutofit fontScale="77500" lnSpcReduction="20000"/>
          </a:bodyPr>
          <a:lstStyle>
            <a:lvl1pPr algn="l" rtl="0" eaLnBrk="0" fontAlgn="base" hangingPunct="0">
              <a:lnSpc>
                <a:spcPct val="90000"/>
              </a:lnSpc>
              <a:spcBef>
                <a:spcPct val="0"/>
              </a:spcBef>
              <a:spcAft>
                <a:spcPct val="0"/>
              </a:spcAft>
              <a:defRPr sz="3600" kern="1200">
                <a:solidFill>
                  <a:srgbClr val="F6945A"/>
                </a:solidFill>
                <a:latin typeface="Muli ExtraLight" panose="00000300000000000000" pitchFamily="2" charset="0"/>
                <a:ea typeface="+mj-ea"/>
                <a:cs typeface="+mj-cs"/>
              </a:defRPr>
            </a:lvl1pPr>
            <a:lvl2pPr algn="l" rtl="0" eaLnBrk="0" fontAlgn="base" hangingPunct="0">
              <a:lnSpc>
                <a:spcPct val="90000"/>
              </a:lnSpc>
              <a:spcBef>
                <a:spcPct val="0"/>
              </a:spcBef>
              <a:spcAft>
                <a:spcPct val="0"/>
              </a:spcAft>
              <a:defRPr sz="3600">
                <a:solidFill>
                  <a:srgbClr val="F6945A"/>
                </a:solidFill>
                <a:latin typeface="Muli ExtraLight"/>
              </a:defRPr>
            </a:lvl2pPr>
            <a:lvl3pPr algn="l" rtl="0" eaLnBrk="0" fontAlgn="base" hangingPunct="0">
              <a:lnSpc>
                <a:spcPct val="90000"/>
              </a:lnSpc>
              <a:spcBef>
                <a:spcPct val="0"/>
              </a:spcBef>
              <a:spcAft>
                <a:spcPct val="0"/>
              </a:spcAft>
              <a:defRPr sz="3600">
                <a:solidFill>
                  <a:srgbClr val="F6945A"/>
                </a:solidFill>
                <a:latin typeface="Muli ExtraLight"/>
              </a:defRPr>
            </a:lvl3pPr>
            <a:lvl4pPr algn="l" rtl="0" eaLnBrk="0" fontAlgn="base" hangingPunct="0">
              <a:lnSpc>
                <a:spcPct val="90000"/>
              </a:lnSpc>
              <a:spcBef>
                <a:spcPct val="0"/>
              </a:spcBef>
              <a:spcAft>
                <a:spcPct val="0"/>
              </a:spcAft>
              <a:defRPr sz="3600">
                <a:solidFill>
                  <a:srgbClr val="F6945A"/>
                </a:solidFill>
                <a:latin typeface="Muli ExtraLight"/>
              </a:defRPr>
            </a:lvl4pPr>
            <a:lvl5pPr algn="l" rtl="0" eaLnBrk="0" fontAlgn="base" hangingPunct="0">
              <a:lnSpc>
                <a:spcPct val="90000"/>
              </a:lnSpc>
              <a:spcBef>
                <a:spcPct val="0"/>
              </a:spcBef>
              <a:spcAft>
                <a:spcPct val="0"/>
              </a:spcAft>
              <a:defRPr sz="3600">
                <a:solidFill>
                  <a:srgbClr val="F6945A"/>
                </a:solidFill>
                <a:latin typeface="Muli ExtraLight"/>
              </a:defRPr>
            </a:lvl5pPr>
            <a:lvl6pPr marL="457200" algn="l" rtl="0" fontAlgn="base">
              <a:lnSpc>
                <a:spcPct val="90000"/>
              </a:lnSpc>
              <a:spcBef>
                <a:spcPct val="0"/>
              </a:spcBef>
              <a:spcAft>
                <a:spcPct val="0"/>
              </a:spcAft>
              <a:defRPr sz="3600">
                <a:solidFill>
                  <a:srgbClr val="F6945A"/>
                </a:solidFill>
                <a:latin typeface="Muli ExtraLight"/>
              </a:defRPr>
            </a:lvl6pPr>
            <a:lvl7pPr marL="914400" algn="l" rtl="0" fontAlgn="base">
              <a:lnSpc>
                <a:spcPct val="90000"/>
              </a:lnSpc>
              <a:spcBef>
                <a:spcPct val="0"/>
              </a:spcBef>
              <a:spcAft>
                <a:spcPct val="0"/>
              </a:spcAft>
              <a:defRPr sz="3600">
                <a:solidFill>
                  <a:srgbClr val="F6945A"/>
                </a:solidFill>
                <a:latin typeface="Muli ExtraLight"/>
              </a:defRPr>
            </a:lvl7pPr>
            <a:lvl8pPr marL="1371600" algn="l" rtl="0" fontAlgn="base">
              <a:lnSpc>
                <a:spcPct val="90000"/>
              </a:lnSpc>
              <a:spcBef>
                <a:spcPct val="0"/>
              </a:spcBef>
              <a:spcAft>
                <a:spcPct val="0"/>
              </a:spcAft>
              <a:defRPr sz="3600">
                <a:solidFill>
                  <a:srgbClr val="F6945A"/>
                </a:solidFill>
                <a:latin typeface="Muli ExtraLight"/>
              </a:defRPr>
            </a:lvl8pPr>
            <a:lvl9pPr marL="1828800" algn="l" rtl="0" fontAlgn="base">
              <a:lnSpc>
                <a:spcPct val="90000"/>
              </a:lnSpc>
              <a:spcBef>
                <a:spcPct val="0"/>
              </a:spcBef>
              <a:spcAft>
                <a:spcPct val="0"/>
              </a:spcAft>
              <a:defRPr sz="3600">
                <a:solidFill>
                  <a:srgbClr val="F6945A"/>
                </a:solidFill>
                <a:latin typeface="Muli ExtraLight"/>
              </a:defRPr>
            </a:lvl9pPr>
          </a:lstStyle>
          <a:p>
            <a:pPr>
              <a:defRPr/>
            </a:pPr>
            <a:r>
              <a:rPr lang="en-US" err="1"/>
              <a:t>Verschillende</a:t>
            </a:r>
            <a:r>
              <a:rPr lang="en-US"/>
              <a:t> </a:t>
            </a:r>
            <a:r>
              <a:rPr lang="en-US" err="1"/>
              <a:t>soorten</a:t>
            </a:r>
            <a:r>
              <a:rPr lang="en-US"/>
              <a:t> </a:t>
            </a:r>
            <a:r>
              <a:rPr lang="nl-NL"/>
              <a:t>beleid</a:t>
            </a:r>
          </a:p>
        </p:txBody>
      </p:sp>
      <p:pic>
        <p:nvPicPr>
          <p:cNvPr id="30" name="Picture 3" descr="VreemdGedrag.jpg">
            <a:extLst>
              <a:ext uri="{FF2B5EF4-FFF2-40B4-BE49-F238E27FC236}">
                <a16:creationId xmlns:a16="http://schemas.microsoft.com/office/drawing/2014/main" id="{D429BC39-4D72-4B9B-A7F3-161E81E30501}"/>
              </a:ext>
            </a:extLst>
          </p:cNvPr>
          <p:cNvPicPr>
            <a:picLocks noChangeAspect="1"/>
          </p:cNvPicPr>
          <p:nvPr/>
        </p:nvPicPr>
        <p:blipFill rotWithShape="1">
          <a:blip r:embed="rId3" cstate="email">
            <a:duotone>
              <a:schemeClr val="accent4">
                <a:shade val="45000"/>
                <a:satMod val="135000"/>
              </a:schemeClr>
              <a:prstClr val="white"/>
            </a:duotone>
          </a:blip>
          <a:srcRect/>
          <a:stretch/>
        </p:blipFill>
        <p:spPr>
          <a:xfrm>
            <a:off x="5523051" y="4913444"/>
            <a:ext cx="603315" cy="925977"/>
          </a:xfrm>
          <a:prstGeom prst="rect">
            <a:avLst/>
          </a:prstGeom>
        </p:spPr>
      </p:pic>
      <p:pic>
        <p:nvPicPr>
          <p:cNvPr id="38" name="Picture 3" descr="VreemdGedrag.jpg">
            <a:extLst>
              <a:ext uri="{FF2B5EF4-FFF2-40B4-BE49-F238E27FC236}">
                <a16:creationId xmlns:a16="http://schemas.microsoft.com/office/drawing/2014/main" id="{C811944F-CD23-4067-B49D-AA1186E72657}"/>
              </a:ext>
            </a:extLst>
          </p:cNvPr>
          <p:cNvPicPr>
            <a:picLocks noChangeAspect="1" noChangeArrowheads="1"/>
          </p:cNvPicPr>
          <p:nvPr/>
        </p:nvPicPr>
        <p:blipFill>
          <a:blip r:embed="rId3">
            <a:grayscl/>
            <a:extLst>
              <a:ext uri="{28A0092B-C50C-407E-A947-70E740481C1C}">
                <a14:useLocalDpi xmlns:a14="http://schemas.microsoft.com/office/drawing/2010/main"/>
              </a:ext>
            </a:extLst>
          </a:blip>
          <a:srcRect/>
          <a:stretch>
            <a:fillRect/>
          </a:stretch>
        </p:blipFill>
        <p:spPr bwMode="auto">
          <a:xfrm>
            <a:off x="6229350" y="4891088"/>
            <a:ext cx="603250"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 descr="VreemdGedrag.jpg">
            <a:extLst>
              <a:ext uri="{FF2B5EF4-FFF2-40B4-BE49-F238E27FC236}">
                <a16:creationId xmlns:a16="http://schemas.microsoft.com/office/drawing/2014/main" id="{B2FE559E-CD9D-4FFC-B2FF-F99B0131AD5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00788" y="3240088"/>
            <a:ext cx="604837"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3" descr="VreemdGedrag.jpg">
            <a:extLst>
              <a:ext uri="{FF2B5EF4-FFF2-40B4-BE49-F238E27FC236}">
                <a16:creationId xmlns:a16="http://schemas.microsoft.com/office/drawing/2014/main" id="{9F9D3385-E844-4376-813A-A071CCAB3EF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338513" y="1747838"/>
            <a:ext cx="29178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3" descr="VreemdGedrag.jpg">
            <a:extLst>
              <a:ext uri="{FF2B5EF4-FFF2-40B4-BE49-F238E27FC236}">
                <a16:creationId xmlns:a16="http://schemas.microsoft.com/office/drawing/2014/main" id="{75A34DBB-A6FE-4BF5-8987-61E98CC25287}"/>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483100" y="3238500"/>
            <a:ext cx="12049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3" descr="VreemdGedrag.jpg">
            <a:extLst>
              <a:ext uri="{FF2B5EF4-FFF2-40B4-BE49-F238E27FC236}">
                <a16:creationId xmlns:a16="http://schemas.microsoft.com/office/drawing/2014/main" id="{7CDE0705-600C-43B0-A913-C206D60C58BD}"/>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344863" y="3259138"/>
            <a:ext cx="1206500"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3" descr="VreemdGedrag.jpg">
            <a:extLst>
              <a:ext uri="{FF2B5EF4-FFF2-40B4-BE49-F238E27FC236}">
                <a16:creationId xmlns:a16="http://schemas.microsoft.com/office/drawing/2014/main" id="{00EC1235-823A-4021-B676-1FB9D14A9AE9}"/>
              </a:ext>
            </a:extLst>
          </p:cNvPr>
          <p:cNvPicPr>
            <a:picLocks noChangeAspect="1"/>
          </p:cNvPicPr>
          <p:nvPr/>
        </p:nvPicPr>
        <p:blipFill rotWithShape="1">
          <a:blip r:embed="rId8" cstate="email">
            <a:duotone>
              <a:srgbClr val="4ABDB4">
                <a:shade val="45000"/>
                <a:satMod val="135000"/>
              </a:srgbClr>
              <a:prstClr val="white"/>
            </a:duotone>
          </a:blip>
          <a:srcRect/>
          <a:stretch/>
        </p:blipFill>
        <p:spPr>
          <a:xfrm>
            <a:off x="3387212" y="4902722"/>
            <a:ext cx="603315" cy="925977"/>
          </a:xfrm>
          <a:prstGeom prst="rect">
            <a:avLst/>
          </a:prstGeom>
        </p:spPr>
      </p:pic>
      <p:pic>
        <p:nvPicPr>
          <p:cNvPr id="50" name="Picture 3" descr="VreemdGedrag.jpg">
            <a:extLst>
              <a:ext uri="{FF2B5EF4-FFF2-40B4-BE49-F238E27FC236}">
                <a16:creationId xmlns:a16="http://schemas.microsoft.com/office/drawing/2014/main" id="{60D5BE97-F601-40CF-B569-6AA233DA04BE}"/>
              </a:ext>
            </a:extLst>
          </p:cNvPr>
          <p:cNvPicPr>
            <a:picLocks noChangeAspect="1"/>
          </p:cNvPicPr>
          <p:nvPr/>
        </p:nvPicPr>
        <p:blipFill rotWithShape="1">
          <a:blip r:embed="rId9" cstate="email">
            <a:duotone>
              <a:schemeClr val="accent2">
                <a:shade val="45000"/>
                <a:satMod val="135000"/>
              </a:schemeClr>
              <a:prstClr val="white"/>
            </a:duotone>
          </a:blip>
          <a:srcRect/>
          <a:stretch/>
        </p:blipFill>
        <p:spPr>
          <a:xfrm>
            <a:off x="4104541" y="4900797"/>
            <a:ext cx="603315" cy="925977"/>
          </a:xfrm>
          <a:prstGeom prst="rect">
            <a:avLst/>
          </a:prstGeom>
        </p:spPr>
      </p:pic>
      <p:pic>
        <p:nvPicPr>
          <p:cNvPr id="51" name="Picture 3" descr="VreemdGedrag.jpg">
            <a:extLst>
              <a:ext uri="{FF2B5EF4-FFF2-40B4-BE49-F238E27FC236}">
                <a16:creationId xmlns:a16="http://schemas.microsoft.com/office/drawing/2014/main" id="{28051669-42F0-4E4F-B271-F65C346F53D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19650" y="4914900"/>
            <a:ext cx="60325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kstvak 30">
            <a:extLst>
              <a:ext uri="{FF2B5EF4-FFF2-40B4-BE49-F238E27FC236}">
                <a16:creationId xmlns:a16="http://schemas.microsoft.com/office/drawing/2014/main" id="{DBBA5734-0F20-48E0-A871-EBF6A7F3B996}"/>
              </a:ext>
            </a:extLst>
          </p:cNvPr>
          <p:cNvSpPr txBox="1">
            <a:spLocks noChangeArrowheads="1"/>
          </p:cNvSpPr>
          <p:nvPr/>
        </p:nvSpPr>
        <p:spPr bwMode="auto">
          <a:xfrm>
            <a:off x="7608888" y="1892300"/>
            <a:ext cx="4319587" cy="584200"/>
          </a:xfrm>
          <a:prstGeom prst="rect">
            <a:avLst/>
          </a:prstGeom>
          <a:noFill/>
          <a:ln>
            <a:noFill/>
          </a:ln>
        </p:spPr>
        <p:txBody>
          <a:bodyPr>
            <a:spAutoFit/>
          </a:bodyPr>
          <a:lstStyle>
            <a:lvl1pPr>
              <a:lnSpc>
                <a:spcPct val="110000"/>
              </a:lnSpc>
              <a:spcBef>
                <a:spcPts val="1000"/>
              </a:spcBef>
              <a:buFont typeface="Arial" panose="020B0604020202020204" pitchFamily="34" charset="0"/>
              <a:buChar char="•"/>
              <a:defRPr sz="2000">
                <a:solidFill>
                  <a:srgbClr val="7F7F7F"/>
                </a:solidFill>
                <a:latin typeface="Muli"/>
              </a:defRPr>
            </a:lvl1pPr>
            <a:lvl2pPr marL="742950" indent="-285750">
              <a:lnSpc>
                <a:spcPct val="110000"/>
              </a:lnSpc>
              <a:spcBef>
                <a:spcPts val="500"/>
              </a:spcBef>
              <a:buFont typeface="Arial" panose="020B0604020202020204" pitchFamily="34" charset="0"/>
              <a:buChar char="•"/>
              <a:defRPr>
                <a:solidFill>
                  <a:srgbClr val="7F7F7F"/>
                </a:solidFill>
                <a:latin typeface="Muli"/>
              </a:defRPr>
            </a:lvl2pPr>
            <a:lvl3pPr marL="1143000" indent="-228600">
              <a:lnSpc>
                <a:spcPct val="110000"/>
              </a:lnSpc>
              <a:spcBef>
                <a:spcPts val="500"/>
              </a:spcBef>
              <a:buFont typeface="Arial" panose="020B0604020202020204" pitchFamily="34" charset="0"/>
              <a:buChar char="•"/>
              <a:defRPr>
                <a:solidFill>
                  <a:srgbClr val="7F7F7F"/>
                </a:solidFill>
                <a:latin typeface="Muli"/>
              </a:defRPr>
            </a:lvl3pPr>
            <a:lvl4pPr marL="1600200" indent="-228600">
              <a:lnSpc>
                <a:spcPct val="110000"/>
              </a:lnSpc>
              <a:spcBef>
                <a:spcPts val="500"/>
              </a:spcBef>
              <a:buFont typeface="Arial" panose="020B0604020202020204" pitchFamily="34" charset="0"/>
              <a:buChar char="•"/>
              <a:defRPr>
                <a:solidFill>
                  <a:srgbClr val="7F7F7F"/>
                </a:solidFill>
                <a:latin typeface="Muli"/>
              </a:defRPr>
            </a:lvl4pPr>
            <a:lvl5pPr marL="2057400" indent="-228600">
              <a:lnSpc>
                <a:spcPct val="110000"/>
              </a:lnSpc>
              <a:spcBef>
                <a:spcPts val="500"/>
              </a:spcBef>
              <a:buFont typeface="Arial" panose="020B0604020202020204" pitchFamily="34" charset="0"/>
              <a:buChar char="•"/>
              <a:defRPr>
                <a:solidFill>
                  <a:srgbClr val="7F7F7F"/>
                </a:solidFill>
                <a:latin typeface="Muli"/>
              </a:defRPr>
            </a:lvl5pPr>
            <a:lvl6pPr marL="25146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6pPr>
            <a:lvl7pPr marL="29718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7pPr>
            <a:lvl8pPr marL="34290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8pPr>
            <a:lvl9pPr marL="38862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9pPr>
          </a:lstStyle>
          <a:p>
            <a:pPr marL="380990" indent="-380990" defTabSz="914377" fontAlgn="auto">
              <a:lnSpc>
                <a:spcPct val="100000"/>
              </a:lnSpc>
              <a:spcBef>
                <a:spcPct val="0"/>
              </a:spcBef>
              <a:spcAft>
                <a:spcPts val="0"/>
              </a:spcAft>
              <a:defRPr/>
            </a:pPr>
            <a:r>
              <a:rPr lang="en-US" altLang="nl-NL" sz="1600" err="1">
                <a:solidFill>
                  <a:schemeClr val="tx2"/>
                </a:solidFill>
                <a:latin typeface="+mn-lt"/>
              </a:rPr>
              <a:t>Minste</a:t>
            </a:r>
            <a:r>
              <a:rPr lang="en-US" altLang="nl-NL" sz="1600">
                <a:solidFill>
                  <a:schemeClr val="tx2"/>
                </a:solidFill>
                <a:latin typeface="+mn-lt"/>
              </a:rPr>
              <a:t> </a:t>
            </a:r>
            <a:r>
              <a:rPr lang="en-US" altLang="nl-NL" sz="1600" err="1">
                <a:solidFill>
                  <a:schemeClr val="tx2"/>
                </a:solidFill>
                <a:latin typeface="+mn-lt"/>
              </a:rPr>
              <a:t>moeite</a:t>
            </a:r>
            <a:r>
              <a:rPr lang="en-US" altLang="nl-NL" sz="1600">
                <a:solidFill>
                  <a:schemeClr val="tx2"/>
                </a:solidFill>
                <a:latin typeface="+mn-lt"/>
              </a:rPr>
              <a:t> </a:t>
            </a:r>
            <a:r>
              <a:rPr lang="en-US" altLang="nl-NL" sz="1600" err="1">
                <a:solidFill>
                  <a:schemeClr val="tx2"/>
                </a:solidFill>
                <a:latin typeface="+mn-lt"/>
              </a:rPr>
              <a:t>werkgever</a:t>
            </a:r>
            <a:endParaRPr lang="en-US" altLang="nl-NL" sz="1600">
              <a:solidFill>
                <a:schemeClr val="tx2"/>
              </a:solidFill>
              <a:latin typeface="+mn-lt"/>
            </a:endParaRPr>
          </a:p>
          <a:p>
            <a:pPr marL="380990" indent="-380990" defTabSz="914377" fontAlgn="auto">
              <a:lnSpc>
                <a:spcPct val="100000"/>
              </a:lnSpc>
              <a:spcBef>
                <a:spcPct val="0"/>
              </a:spcBef>
              <a:spcAft>
                <a:spcPts val="0"/>
              </a:spcAft>
              <a:defRPr/>
            </a:pPr>
            <a:r>
              <a:rPr lang="en-US" altLang="nl-NL" sz="1600">
                <a:solidFill>
                  <a:schemeClr val="tx2"/>
                </a:solidFill>
                <a:latin typeface="+mn-lt"/>
              </a:rPr>
              <a:t>Groot </a:t>
            </a:r>
            <a:r>
              <a:rPr lang="en-US" altLang="nl-NL" sz="1600" err="1">
                <a:solidFill>
                  <a:schemeClr val="tx2"/>
                </a:solidFill>
                <a:latin typeface="+mn-lt"/>
              </a:rPr>
              <a:t>risico</a:t>
            </a:r>
            <a:r>
              <a:rPr lang="en-US" altLang="nl-NL" sz="1600">
                <a:solidFill>
                  <a:schemeClr val="tx2"/>
                </a:solidFill>
                <a:latin typeface="+mn-lt"/>
              </a:rPr>
              <a:t> op </a:t>
            </a:r>
            <a:r>
              <a:rPr lang="en-US" altLang="nl-NL" sz="1600" err="1">
                <a:solidFill>
                  <a:schemeClr val="tx2"/>
                </a:solidFill>
                <a:latin typeface="+mn-lt"/>
              </a:rPr>
              <a:t>uitval</a:t>
            </a:r>
            <a:r>
              <a:rPr lang="en-US" altLang="nl-NL" sz="1600">
                <a:solidFill>
                  <a:schemeClr val="tx2"/>
                </a:solidFill>
                <a:latin typeface="+mn-lt"/>
              </a:rPr>
              <a:t> </a:t>
            </a:r>
            <a:r>
              <a:rPr lang="en-US" altLang="nl-NL" sz="1600" err="1">
                <a:solidFill>
                  <a:schemeClr val="tx2"/>
                </a:solidFill>
                <a:latin typeface="+mn-lt"/>
              </a:rPr>
              <a:t>en</a:t>
            </a:r>
            <a:r>
              <a:rPr lang="en-US" altLang="nl-NL" sz="1600">
                <a:solidFill>
                  <a:schemeClr val="tx2"/>
                </a:solidFill>
                <a:latin typeface="+mn-lt"/>
              </a:rPr>
              <a:t> </a:t>
            </a:r>
            <a:r>
              <a:rPr lang="en-US" altLang="nl-NL" sz="1600" err="1">
                <a:solidFill>
                  <a:schemeClr val="tx2"/>
                </a:solidFill>
                <a:latin typeface="+mn-lt"/>
              </a:rPr>
              <a:t>conflicten</a:t>
            </a:r>
            <a:endParaRPr lang="en-US" altLang="nl-NL" sz="1600">
              <a:solidFill>
                <a:schemeClr val="tx2"/>
              </a:solidFill>
              <a:latin typeface="+mn-lt"/>
            </a:endParaRPr>
          </a:p>
        </p:txBody>
      </p:sp>
      <p:sp>
        <p:nvSpPr>
          <p:cNvPr id="53" name="Tekstvak 31">
            <a:extLst>
              <a:ext uri="{FF2B5EF4-FFF2-40B4-BE49-F238E27FC236}">
                <a16:creationId xmlns:a16="http://schemas.microsoft.com/office/drawing/2014/main" id="{1DEF86D5-4535-425C-840B-8EB82AC8DA1B}"/>
              </a:ext>
            </a:extLst>
          </p:cNvPr>
          <p:cNvSpPr txBox="1">
            <a:spLocks noChangeArrowheads="1"/>
          </p:cNvSpPr>
          <p:nvPr/>
        </p:nvSpPr>
        <p:spPr bwMode="auto">
          <a:xfrm>
            <a:off x="7608888" y="5045075"/>
            <a:ext cx="4446587" cy="1354217"/>
          </a:xfrm>
          <a:prstGeom prst="rect">
            <a:avLst/>
          </a:prstGeom>
          <a:noFill/>
          <a:ln>
            <a:noFill/>
          </a:ln>
        </p:spPr>
        <p:txBody>
          <a:bodyPr>
            <a:spAutoFit/>
          </a:bodyPr>
          <a:lstStyle>
            <a:lvl1pPr>
              <a:lnSpc>
                <a:spcPct val="110000"/>
              </a:lnSpc>
              <a:spcBef>
                <a:spcPts val="1000"/>
              </a:spcBef>
              <a:buFont typeface="Arial" panose="020B0604020202020204" pitchFamily="34" charset="0"/>
              <a:buChar char="•"/>
              <a:defRPr sz="2000">
                <a:solidFill>
                  <a:srgbClr val="7F7F7F"/>
                </a:solidFill>
                <a:latin typeface="Muli"/>
              </a:defRPr>
            </a:lvl1pPr>
            <a:lvl2pPr marL="742950" indent="-285750">
              <a:lnSpc>
                <a:spcPct val="110000"/>
              </a:lnSpc>
              <a:spcBef>
                <a:spcPts val="500"/>
              </a:spcBef>
              <a:buFont typeface="Arial" panose="020B0604020202020204" pitchFamily="34" charset="0"/>
              <a:buChar char="•"/>
              <a:defRPr>
                <a:solidFill>
                  <a:srgbClr val="7F7F7F"/>
                </a:solidFill>
                <a:latin typeface="Muli"/>
              </a:defRPr>
            </a:lvl2pPr>
            <a:lvl3pPr marL="1143000" indent="-228600">
              <a:lnSpc>
                <a:spcPct val="110000"/>
              </a:lnSpc>
              <a:spcBef>
                <a:spcPts val="500"/>
              </a:spcBef>
              <a:buFont typeface="Arial" panose="020B0604020202020204" pitchFamily="34" charset="0"/>
              <a:buChar char="•"/>
              <a:defRPr>
                <a:solidFill>
                  <a:srgbClr val="7F7F7F"/>
                </a:solidFill>
                <a:latin typeface="Muli"/>
              </a:defRPr>
            </a:lvl3pPr>
            <a:lvl4pPr marL="1600200" indent="-228600">
              <a:lnSpc>
                <a:spcPct val="110000"/>
              </a:lnSpc>
              <a:spcBef>
                <a:spcPts val="500"/>
              </a:spcBef>
              <a:buFont typeface="Arial" panose="020B0604020202020204" pitchFamily="34" charset="0"/>
              <a:buChar char="•"/>
              <a:defRPr>
                <a:solidFill>
                  <a:srgbClr val="7F7F7F"/>
                </a:solidFill>
                <a:latin typeface="Muli"/>
              </a:defRPr>
            </a:lvl4pPr>
            <a:lvl5pPr marL="2057400" indent="-228600">
              <a:lnSpc>
                <a:spcPct val="110000"/>
              </a:lnSpc>
              <a:spcBef>
                <a:spcPts val="500"/>
              </a:spcBef>
              <a:buFont typeface="Arial" panose="020B0604020202020204" pitchFamily="34" charset="0"/>
              <a:buChar char="•"/>
              <a:defRPr>
                <a:solidFill>
                  <a:srgbClr val="7F7F7F"/>
                </a:solidFill>
                <a:latin typeface="Muli"/>
              </a:defRPr>
            </a:lvl5pPr>
            <a:lvl6pPr marL="25146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6pPr>
            <a:lvl7pPr marL="29718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7pPr>
            <a:lvl8pPr marL="34290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8pPr>
            <a:lvl9pPr marL="38862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9pPr>
          </a:lstStyle>
          <a:p>
            <a:pPr marL="228594" indent="-228594" defTabSz="914377" fontAlgn="auto">
              <a:lnSpc>
                <a:spcPct val="100000"/>
              </a:lnSpc>
              <a:spcBef>
                <a:spcPct val="0"/>
              </a:spcBef>
              <a:spcAft>
                <a:spcPts val="0"/>
              </a:spcAft>
              <a:defRPr/>
            </a:pPr>
            <a:r>
              <a:rPr lang="en-US" altLang="nl-NL" sz="1600" dirty="0" err="1">
                <a:solidFill>
                  <a:schemeClr val="tx2"/>
                </a:solidFill>
                <a:latin typeface="+mn-lt"/>
              </a:rPr>
              <a:t>Eigenaarschap</a:t>
            </a:r>
            <a:r>
              <a:rPr lang="en-US" altLang="nl-NL" sz="1600" dirty="0">
                <a:solidFill>
                  <a:schemeClr val="tx2"/>
                </a:solidFill>
                <a:latin typeface="+mn-lt"/>
              </a:rPr>
              <a:t> van </a:t>
            </a:r>
            <a:r>
              <a:rPr lang="en-US" altLang="nl-NL" sz="1600" dirty="0" err="1">
                <a:solidFill>
                  <a:schemeClr val="tx2"/>
                </a:solidFill>
                <a:latin typeface="+mn-lt"/>
              </a:rPr>
              <a:t>werkgever</a:t>
            </a:r>
            <a:r>
              <a:rPr lang="en-US" altLang="nl-NL" sz="1600" dirty="0">
                <a:solidFill>
                  <a:schemeClr val="tx2"/>
                </a:solidFill>
                <a:latin typeface="+mn-lt"/>
              </a:rPr>
              <a:t> </a:t>
            </a:r>
            <a:r>
              <a:rPr lang="en-US" altLang="nl-NL" sz="1600" dirty="0" err="1">
                <a:solidFill>
                  <a:schemeClr val="tx2"/>
                </a:solidFill>
                <a:latin typeface="+mn-lt"/>
              </a:rPr>
              <a:t>én</a:t>
            </a:r>
            <a:r>
              <a:rPr lang="en-US" altLang="nl-NL" sz="1600" dirty="0">
                <a:solidFill>
                  <a:schemeClr val="tx2"/>
                </a:solidFill>
                <a:latin typeface="+mn-lt"/>
              </a:rPr>
              <a:t> </a:t>
            </a:r>
          </a:p>
          <a:p>
            <a:pPr defTabSz="914377" fontAlgn="auto">
              <a:lnSpc>
                <a:spcPct val="100000"/>
              </a:lnSpc>
              <a:spcBef>
                <a:spcPct val="0"/>
              </a:spcBef>
              <a:spcAft>
                <a:spcPts val="0"/>
              </a:spcAft>
              <a:buNone/>
              <a:defRPr/>
            </a:pPr>
            <a:r>
              <a:rPr lang="en-US" altLang="nl-NL" sz="1600" dirty="0">
                <a:solidFill>
                  <a:schemeClr val="tx2"/>
                </a:solidFill>
                <a:latin typeface="+mn-lt"/>
              </a:rPr>
              <a:t>      </a:t>
            </a:r>
            <a:r>
              <a:rPr lang="en-US" altLang="nl-NL" sz="1600" dirty="0" err="1">
                <a:solidFill>
                  <a:schemeClr val="tx2"/>
                </a:solidFill>
                <a:latin typeface="+mn-lt"/>
              </a:rPr>
              <a:t>werknemer</a:t>
            </a:r>
            <a:endParaRPr lang="en-US" altLang="nl-NL" sz="1600" dirty="0">
              <a:solidFill>
                <a:schemeClr val="tx2"/>
              </a:solidFill>
              <a:latin typeface="+mn-lt"/>
            </a:endParaRPr>
          </a:p>
          <a:p>
            <a:pPr marL="228594" indent="-228594" defTabSz="914377" fontAlgn="auto">
              <a:lnSpc>
                <a:spcPct val="100000"/>
              </a:lnSpc>
              <a:spcBef>
                <a:spcPct val="0"/>
              </a:spcBef>
              <a:spcAft>
                <a:spcPts val="0"/>
              </a:spcAft>
              <a:defRPr/>
            </a:pPr>
            <a:r>
              <a:rPr lang="en-US" altLang="nl-NL" sz="1600" dirty="0" err="1">
                <a:solidFill>
                  <a:schemeClr val="tx2"/>
                </a:solidFill>
                <a:latin typeface="+mn-lt"/>
              </a:rPr>
              <a:t>Hoogste</a:t>
            </a:r>
            <a:r>
              <a:rPr lang="en-US" altLang="nl-NL" sz="1600" dirty="0">
                <a:solidFill>
                  <a:schemeClr val="tx2"/>
                </a:solidFill>
                <a:latin typeface="+mn-lt"/>
              </a:rPr>
              <a:t> </a:t>
            </a:r>
            <a:r>
              <a:rPr lang="en-US" altLang="nl-NL" sz="1600" dirty="0" err="1">
                <a:solidFill>
                  <a:schemeClr val="tx2"/>
                </a:solidFill>
                <a:latin typeface="+mn-lt"/>
              </a:rPr>
              <a:t>productiviteit</a:t>
            </a:r>
            <a:r>
              <a:rPr lang="en-US" altLang="nl-NL" sz="1600" dirty="0">
                <a:solidFill>
                  <a:schemeClr val="tx2"/>
                </a:solidFill>
                <a:latin typeface="+mn-lt"/>
              </a:rPr>
              <a:t> </a:t>
            </a:r>
            <a:r>
              <a:rPr lang="en-US" altLang="nl-NL" sz="1600" dirty="0" err="1">
                <a:solidFill>
                  <a:schemeClr val="tx2"/>
                </a:solidFill>
                <a:latin typeface="+mn-lt"/>
              </a:rPr>
              <a:t>en</a:t>
            </a:r>
            <a:r>
              <a:rPr lang="en-US" altLang="nl-NL" sz="1600" dirty="0">
                <a:solidFill>
                  <a:schemeClr val="tx2"/>
                </a:solidFill>
                <a:latin typeface="+mn-lt"/>
              </a:rPr>
              <a:t> </a:t>
            </a:r>
          </a:p>
          <a:p>
            <a:pPr defTabSz="914377" fontAlgn="auto">
              <a:lnSpc>
                <a:spcPct val="100000"/>
              </a:lnSpc>
              <a:spcBef>
                <a:spcPct val="0"/>
              </a:spcBef>
              <a:spcAft>
                <a:spcPts val="0"/>
              </a:spcAft>
              <a:buNone/>
              <a:defRPr/>
            </a:pPr>
            <a:r>
              <a:rPr lang="en-US" altLang="nl-NL" sz="1600" dirty="0">
                <a:solidFill>
                  <a:schemeClr val="tx2"/>
                </a:solidFill>
                <a:latin typeface="+mn-lt"/>
              </a:rPr>
              <a:t>     </a:t>
            </a:r>
            <a:r>
              <a:rPr lang="en-US" altLang="nl-NL" sz="1600" dirty="0" err="1">
                <a:solidFill>
                  <a:schemeClr val="tx2"/>
                </a:solidFill>
                <a:latin typeface="+mn-lt"/>
              </a:rPr>
              <a:t>tevredenheid</a:t>
            </a:r>
            <a:r>
              <a:rPr lang="en-US" altLang="nl-NL" sz="1600" dirty="0">
                <a:solidFill>
                  <a:schemeClr val="tx2"/>
                </a:solidFill>
                <a:latin typeface="+mn-lt"/>
              </a:rPr>
              <a:t>? </a:t>
            </a:r>
          </a:p>
          <a:p>
            <a:pPr defTabSz="914377" fontAlgn="auto">
              <a:lnSpc>
                <a:spcPct val="100000"/>
              </a:lnSpc>
              <a:spcBef>
                <a:spcPct val="0"/>
              </a:spcBef>
              <a:spcAft>
                <a:spcPts val="0"/>
              </a:spcAft>
              <a:buFont typeface="Arial" panose="020B0604020202020204" pitchFamily="34" charset="0"/>
              <a:buNone/>
              <a:defRPr/>
            </a:pPr>
            <a:endParaRPr lang="en-US" altLang="nl-NL" sz="1800" dirty="0">
              <a:solidFill>
                <a:schemeClr val="tx2"/>
              </a:solidFill>
              <a:latin typeface="+mn-lt"/>
            </a:endParaRPr>
          </a:p>
        </p:txBody>
      </p:sp>
      <p:sp>
        <p:nvSpPr>
          <p:cNvPr id="54" name="Tekstvak 32">
            <a:extLst>
              <a:ext uri="{FF2B5EF4-FFF2-40B4-BE49-F238E27FC236}">
                <a16:creationId xmlns:a16="http://schemas.microsoft.com/office/drawing/2014/main" id="{0FCD78B8-4A9F-4D57-A0FB-D330EC61D2FB}"/>
              </a:ext>
            </a:extLst>
          </p:cNvPr>
          <p:cNvSpPr txBox="1">
            <a:spLocks noChangeArrowheads="1"/>
          </p:cNvSpPr>
          <p:nvPr/>
        </p:nvSpPr>
        <p:spPr bwMode="auto">
          <a:xfrm>
            <a:off x="7608888" y="3414713"/>
            <a:ext cx="4319587" cy="830997"/>
          </a:xfrm>
          <a:prstGeom prst="rect">
            <a:avLst/>
          </a:prstGeom>
          <a:noFill/>
          <a:ln>
            <a:noFill/>
          </a:ln>
        </p:spPr>
        <p:txBody>
          <a:bodyPr>
            <a:spAutoFit/>
          </a:bodyPr>
          <a:lstStyle>
            <a:lvl1pPr>
              <a:lnSpc>
                <a:spcPct val="110000"/>
              </a:lnSpc>
              <a:spcBef>
                <a:spcPts val="1000"/>
              </a:spcBef>
              <a:buFont typeface="Arial" panose="020B0604020202020204" pitchFamily="34" charset="0"/>
              <a:buChar char="•"/>
              <a:defRPr sz="2000">
                <a:solidFill>
                  <a:srgbClr val="7F7F7F"/>
                </a:solidFill>
                <a:latin typeface="Muli"/>
              </a:defRPr>
            </a:lvl1pPr>
            <a:lvl2pPr marL="742950" indent="-285750">
              <a:lnSpc>
                <a:spcPct val="110000"/>
              </a:lnSpc>
              <a:spcBef>
                <a:spcPts val="500"/>
              </a:spcBef>
              <a:buFont typeface="Arial" panose="020B0604020202020204" pitchFamily="34" charset="0"/>
              <a:buChar char="•"/>
              <a:defRPr>
                <a:solidFill>
                  <a:srgbClr val="7F7F7F"/>
                </a:solidFill>
                <a:latin typeface="Muli"/>
              </a:defRPr>
            </a:lvl2pPr>
            <a:lvl3pPr marL="1143000" indent="-228600">
              <a:lnSpc>
                <a:spcPct val="110000"/>
              </a:lnSpc>
              <a:spcBef>
                <a:spcPts val="500"/>
              </a:spcBef>
              <a:buFont typeface="Arial" panose="020B0604020202020204" pitchFamily="34" charset="0"/>
              <a:buChar char="•"/>
              <a:defRPr>
                <a:solidFill>
                  <a:srgbClr val="7F7F7F"/>
                </a:solidFill>
                <a:latin typeface="Muli"/>
              </a:defRPr>
            </a:lvl3pPr>
            <a:lvl4pPr marL="1600200" indent="-228600">
              <a:lnSpc>
                <a:spcPct val="110000"/>
              </a:lnSpc>
              <a:spcBef>
                <a:spcPts val="500"/>
              </a:spcBef>
              <a:buFont typeface="Arial" panose="020B0604020202020204" pitchFamily="34" charset="0"/>
              <a:buChar char="•"/>
              <a:defRPr>
                <a:solidFill>
                  <a:srgbClr val="7F7F7F"/>
                </a:solidFill>
                <a:latin typeface="Muli"/>
              </a:defRPr>
            </a:lvl4pPr>
            <a:lvl5pPr marL="2057400" indent="-228600">
              <a:lnSpc>
                <a:spcPct val="110000"/>
              </a:lnSpc>
              <a:spcBef>
                <a:spcPts val="500"/>
              </a:spcBef>
              <a:buFont typeface="Arial" panose="020B0604020202020204" pitchFamily="34" charset="0"/>
              <a:buChar char="•"/>
              <a:defRPr>
                <a:solidFill>
                  <a:srgbClr val="7F7F7F"/>
                </a:solidFill>
                <a:latin typeface="Muli"/>
              </a:defRPr>
            </a:lvl5pPr>
            <a:lvl6pPr marL="25146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6pPr>
            <a:lvl7pPr marL="29718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7pPr>
            <a:lvl8pPr marL="34290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8pPr>
            <a:lvl9pPr marL="38862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9pPr>
          </a:lstStyle>
          <a:p>
            <a:pPr marL="380990" indent="-380990" defTabSz="914377" fontAlgn="auto">
              <a:lnSpc>
                <a:spcPct val="100000"/>
              </a:lnSpc>
              <a:spcBef>
                <a:spcPct val="0"/>
              </a:spcBef>
              <a:spcAft>
                <a:spcPts val="0"/>
              </a:spcAft>
              <a:defRPr/>
            </a:pPr>
            <a:r>
              <a:rPr lang="en-US" altLang="nl-NL" sz="1600" dirty="0">
                <a:solidFill>
                  <a:schemeClr val="tx2"/>
                </a:solidFill>
                <a:latin typeface="+mn-lt"/>
              </a:rPr>
              <a:t>Meer </a:t>
            </a:r>
            <a:r>
              <a:rPr lang="en-US" altLang="nl-NL" sz="1600" dirty="0" err="1">
                <a:solidFill>
                  <a:schemeClr val="tx2"/>
                </a:solidFill>
                <a:latin typeface="+mn-lt"/>
              </a:rPr>
              <a:t>moeite</a:t>
            </a:r>
            <a:r>
              <a:rPr lang="en-US" altLang="nl-NL" sz="1600" dirty="0">
                <a:solidFill>
                  <a:schemeClr val="tx2"/>
                </a:solidFill>
                <a:latin typeface="+mn-lt"/>
              </a:rPr>
              <a:t> </a:t>
            </a:r>
            <a:r>
              <a:rPr lang="en-US" altLang="nl-NL" sz="1600" dirty="0" err="1">
                <a:solidFill>
                  <a:schemeClr val="tx2"/>
                </a:solidFill>
                <a:latin typeface="+mn-lt"/>
              </a:rPr>
              <a:t>voor</a:t>
            </a:r>
            <a:r>
              <a:rPr lang="en-US" altLang="nl-NL" sz="1600" dirty="0">
                <a:solidFill>
                  <a:schemeClr val="tx2"/>
                </a:solidFill>
                <a:latin typeface="+mn-lt"/>
              </a:rPr>
              <a:t> de </a:t>
            </a:r>
            <a:r>
              <a:rPr lang="en-US" altLang="nl-NL" sz="1600" dirty="0" err="1">
                <a:solidFill>
                  <a:schemeClr val="tx2"/>
                </a:solidFill>
                <a:latin typeface="+mn-lt"/>
              </a:rPr>
              <a:t>werkgever</a:t>
            </a:r>
            <a:endParaRPr lang="en-US" altLang="nl-NL" sz="1600" dirty="0">
              <a:solidFill>
                <a:schemeClr val="tx2"/>
              </a:solidFill>
              <a:latin typeface="+mn-lt"/>
            </a:endParaRPr>
          </a:p>
          <a:p>
            <a:pPr marL="380990" indent="-380990" defTabSz="914377" fontAlgn="auto">
              <a:lnSpc>
                <a:spcPct val="100000"/>
              </a:lnSpc>
              <a:spcBef>
                <a:spcPct val="0"/>
              </a:spcBef>
              <a:spcAft>
                <a:spcPts val="0"/>
              </a:spcAft>
              <a:defRPr/>
            </a:pPr>
            <a:r>
              <a:rPr lang="en-US" altLang="nl-NL" sz="1600" dirty="0" err="1">
                <a:solidFill>
                  <a:schemeClr val="tx2"/>
                </a:solidFill>
                <a:latin typeface="+mn-lt"/>
              </a:rPr>
              <a:t>Eigenaarschap</a:t>
            </a:r>
            <a:r>
              <a:rPr lang="en-US" altLang="nl-NL" sz="1600" dirty="0">
                <a:solidFill>
                  <a:schemeClr val="tx2"/>
                </a:solidFill>
                <a:latin typeface="+mn-lt"/>
              </a:rPr>
              <a:t> </a:t>
            </a:r>
            <a:r>
              <a:rPr lang="en-US" altLang="nl-NL" sz="1600" dirty="0" err="1">
                <a:solidFill>
                  <a:schemeClr val="tx2"/>
                </a:solidFill>
                <a:latin typeface="+mn-lt"/>
              </a:rPr>
              <a:t>bij</a:t>
            </a:r>
            <a:r>
              <a:rPr lang="en-US" altLang="nl-NL" sz="1600" dirty="0">
                <a:solidFill>
                  <a:schemeClr val="tx2"/>
                </a:solidFill>
                <a:latin typeface="+mn-lt"/>
              </a:rPr>
              <a:t> </a:t>
            </a:r>
            <a:r>
              <a:rPr lang="en-US" altLang="nl-NL" sz="1600" dirty="0" err="1">
                <a:solidFill>
                  <a:schemeClr val="tx2"/>
                </a:solidFill>
                <a:latin typeface="+mn-lt"/>
              </a:rPr>
              <a:t>werkgever</a:t>
            </a:r>
            <a:endParaRPr lang="en-US" altLang="nl-NL" sz="1600" dirty="0">
              <a:solidFill>
                <a:schemeClr val="tx2"/>
              </a:solidFill>
              <a:latin typeface="+mn-lt"/>
            </a:endParaRPr>
          </a:p>
          <a:p>
            <a:pPr marL="380990" indent="-380990" defTabSz="914377" fontAlgn="auto">
              <a:lnSpc>
                <a:spcPct val="100000"/>
              </a:lnSpc>
              <a:spcBef>
                <a:spcPct val="0"/>
              </a:spcBef>
              <a:spcAft>
                <a:spcPts val="0"/>
              </a:spcAft>
              <a:defRPr/>
            </a:pPr>
            <a:r>
              <a:rPr lang="en-US" altLang="nl-NL" sz="1600" dirty="0">
                <a:solidFill>
                  <a:schemeClr val="tx2"/>
                </a:solidFill>
                <a:latin typeface="+mn-lt"/>
              </a:rPr>
              <a:t>Minder </a:t>
            </a:r>
            <a:r>
              <a:rPr lang="en-US" altLang="nl-NL" sz="1600" dirty="0" err="1">
                <a:solidFill>
                  <a:schemeClr val="tx2"/>
                </a:solidFill>
                <a:latin typeface="+mn-lt"/>
              </a:rPr>
              <a:t>risico</a:t>
            </a:r>
            <a:r>
              <a:rPr lang="en-US" altLang="nl-NL" sz="1600" dirty="0">
                <a:solidFill>
                  <a:schemeClr val="tx2"/>
                </a:solidFill>
                <a:latin typeface="+mn-lt"/>
              </a:rPr>
              <a:t> op </a:t>
            </a:r>
            <a:r>
              <a:rPr lang="en-US" altLang="nl-NL" sz="1600" dirty="0" err="1">
                <a:solidFill>
                  <a:schemeClr val="tx2"/>
                </a:solidFill>
                <a:latin typeface="+mn-lt"/>
              </a:rPr>
              <a:t>uitval</a:t>
            </a:r>
            <a:r>
              <a:rPr lang="en-US" altLang="nl-NL" sz="1600" dirty="0">
                <a:solidFill>
                  <a:schemeClr val="tx2"/>
                </a:solidFill>
                <a:latin typeface="+mn-lt"/>
              </a:rPr>
              <a:t> </a:t>
            </a:r>
            <a:r>
              <a:rPr lang="en-US" altLang="nl-NL" sz="1600" dirty="0" err="1">
                <a:solidFill>
                  <a:schemeClr val="tx2"/>
                </a:solidFill>
                <a:latin typeface="+mn-lt"/>
              </a:rPr>
              <a:t>en</a:t>
            </a:r>
            <a:r>
              <a:rPr lang="en-US" altLang="nl-NL" sz="1600" dirty="0">
                <a:solidFill>
                  <a:schemeClr val="tx2"/>
                </a:solidFill>
                <a:latin typeface="+mn-lt"/>
              </a:rPr>
              <a:t> </a:t>
            </a:r>
            <a:r>
              <a:rPr lang="en-US" altLang="nl-NL" sz="1600" dirty="0" err="1">
                <a:solidFill>
                  <a:schemeClr val="tx2"/>
                </a:solidFill>
                <a:latin typeface="+mn-lt"/>
              </a:rPr>
              <a:t>conflicten</a:t>
            </a:r>
            <a:endParaRPr lang="en-US" altLang="nl-NL" sz="1600" dirty="0">
              <a:solidFill>
                <a:schemeClr val="tx2"/>
              </a:solidFill>
              <a:latin typeface="+mn-lt"/>
            </a:endParaRPr>
          </a:p>
        </p:txBody>
      </p:sp>
      <p:sp>
        <p:nvSpPr>
          <p:cNvPr id="55" name="Rechthoek 33">
            <a:extLst>
              <a:ext uri="{FF2B5EF4-FFF2-40B4-BE49-F238E27FC236}">
                <a16:creationId xmlns:a16="http://schemas.microsoft.com/office/drawing/2014/main" id="{3F1E3796-0160-4295-B8F8-66621D43449F}"/>
              </a:ext>
            </a:extLst>
          </p:cNvPr>
          <p:cNvSpPr/>
          <p:nvPr/>
        </p:nvSpPr>
        <p:spPr>
          <a:xfrm>
            <a:off x="3271838" y="1670050"/>
            <a:ext cx="3197225" cy="1004888"/>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en-US">
              <a:solidFill>
                <a:prstClr val="white"/>
              </a:solidFill>
            </a:endParaRPr>
          </a:p>
        </p:txBody>
      </p:sp>
      <p:sp>
        <p:nvSpPr>
          <p:cNvPr id="56" name="Rechthoek 34">
            <a:extLst>
              <a:ext uri="{FF2B5EF4-FFF2-40B4-BE49-F238E27FC236}">
                <a16:creationId xmlns:a16="http://schemas.microsoft.com/office/drawing/2014/main" id="{BCB0AA03-1C2F-479B-B4D9-DB50AA7F2F2C}"/>
              </a:ext>
            </a:extLst>
          </p:cNvPr>
          <p:cNvSpPr/>
          <p:nvPr/>
        </p:nvSpPr>
        <p:spPr>
          <a:xfrm>
            <a:off x="3271838" y="3200400"/>
            <a:ext cx="2595562" cy="1004888"/>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en-US">
              <a:solidFill>
                <a:prstClr val="white"/>
              </a:solidFill>
            </a:endParaRPr>
          </a:p>
        </p:txBody>
      </p:sp>
      <p:sp>
        <p:nvSpPr>
          <p:cNvPr id="57" name="Rechthoek 35">
            <a:extLst>
              <a:ext uri="{FF2B5EF4-FFF2-40B4-BE49-F238E27FC236}">
                <a16:creationId xmlns:a16="http://schemas.microsoft.com/office/drawing/2014/main" id="{2D0788DC-093A-4CA6-A092-723A57A1A80B}"/>
              </a:ext>
            </a:extLst>
          </p:cNvPr>
          <p:cNvSpPr/>
          <p:nvPr/>
        </p:nvSpPr>
        <p:spPr>
          <a:xfrm>
            <a:off x="3379788" y="4851400"/>
            <a:ext cx="588962" cy="1004888"/>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en-US">
              <a:solidFill>
                <a:prstClr val="white"/>
              </a:solidFill>
            </a:endParaRPr>
          </a:p>
        </p:txBody>
      </p:sp>
      <p:sp>
        <p:nvSpPr>
          <p:cNvPr id="58" name="Rechthoek 36">
            <a:extLst>
              <a:ext uri="{FF2B5EF4-FFF2-40B4-BE49-F238E27FC236}">
                <a16:creationId xmlns:a16="http://schemas.microsoft.com/office/drawing/2014/main" id="{A9C4E923-C7BA-4759-8F66-44872FD82F05}"/>
              </a:ext>
            </a:extLst>
          </p:cNvPr>
          <p:cNvSpPr/>
          <p:nvPr/>
        </p:nvSpPr>
        <p:spPr>
          <a:xfrm>
            <a:off x="6216650" y="3200400"/>
            <a:ext cx="788988" cy="1004888"/>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en-US">
              <a:solidFill>
                <a:prstClr val="white"/>
              </a:solidFill>
            </a:endParaRPr>
          </a:p>
        </p:txBody>
      </p:sp>
      <p:sp>
        <p:nvSpPr>
          <p:cNvPr id="59" name="Rechthoek 39">
            <a:extLst>
              <a:ext uri="{FF2B5EF4-FFF2-40B4-BE49-F238E27FC236}">
                <a16:creationId xmlns:a16="http://schemas.microsoft.com/office/drawing/2014/main" id="{97577B3F-054B-4129-81F4-EECEFD6B1550}"/>
              </a:ext>
            </a:extLst>
          </p:cNvPr>
          <p:cNvSpPr/>
          <p:nvPr/>
        </p:nvSpPr>
        <p:spPr>
          <a:xfrm>
            <a:off x="4111625" y="4845050"/>
            <a:ext cx="588963" cy="1004888"/>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en-US">
              <a:solidFill>
                <a:prstClr val="white"/>
              </a:solidFill>
            </a:endParaRPr>
          </a:p>
        </p:txBody>
      </p:sp>
      <p:sp>
        <p:nvSpPr>
          <p:cNvPr id="60" name="Rechthoek 40">
            <a:extLst>
              <a:ext uri="{FF2B5EF4-FFF2-40B4-BE49-F238E27FC236}">
                <a16:creationId xmlns:a16="http://schemas.microsoft.com/office/drawing/2014/main" id="{DEA4BF60-14D2-4D9D-B215-162DA2E988D2}"/>
              </a:ext>
            </a:extLst>
          </p:cNvPr>
          <p:cNvSpPr/>
          <p:nvPr/>
        </p:nvSpPr>
        <p:spPr>
          <a:xfrm>
            <a:off x="4821238" y="4841875"/>
            <a:ext cx="588962" cy="1004888"/>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en-US">
              <a:solidFill>
                <a:prstClr val="white"/>
              </a:solidFill>
            </a:endParaRPr>
          </a:p>
        </p:txBody>
      </p:sp>
      <p:sp>
        <p:nvSpPr>
          <p:cNvPr id="61" name="Rechthoek 41">
            <a:extLst>
              <a:ext uri="{FF2B5EF4-FFF2-40B4-BE49-F238E27FC236}">
                <a16:creationId xmlns:a16="http://schemas.microsoft.com/office/drawing/2014/main" id="{0234DCE8-89FE-4E7A-8668-71F96F0C78B1}"/>
              </a:ext>
            </a:extLst>
          </p:cNvPr>
          <p:cNvSpPr/>
          <p:nvPr/>
        </p:nvSpPr>
        <p:spPr>
          <a:xfrm>
            <a:off x="5519738" y="4852988"/>
            <a:ext cx="588962" cy="1004887"/>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en-US">
              <a:solidFill>
                <a:prstClr val="white"/>
              </a:solidFill>
            </a:endParaRPr>
          </a:p>
        </p:txBody>
      </p:sp>
      <p:sp>
        <p:nvSpPr>
          <p:cNvPr id="62" name="Rechthoek 42">
            <a:extLst>
              <a:ext uri="{FF2B5EF4-FFF2-40B4-BE49-F238E27FC236}">
                <a16:creationId xmlns:a16="http://schemas.microsoft.com/office/drawing/2014/main" id="{8849A053-6CD4-41CB-8ACA-84C466979D34}"/>
              </a:ext>
            </a:extLst>
          </p:cNvPr>
          <p:cNvSpPr/>
          <p:nvPr/>
        </p:nvSpPr>
        <p:spPr>
          <a:xfrm>
            <a:off x="6219825" y="4857750"/>
            <a:ext cx="588963" cy="1004888"/>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en-US">
              <a:solidFill>
                <a:prstClr val="white"/>
              </a:solidFill>
            </a:endParaRPr>
          </a:p>
        </p:txBody>
      </p:sp>
      <p:sp>
        <p:nvSpPr>
          <p:cNvPr id="63" name="Rechthoek 44">
            <a:extLst>
              <a:ext uri="{FF2B5EF4-FFF2-40B4-BE49-F238E27FC236}">
                <a16:creationId xmlns:a16="http://schemas.microsoft.com/office/drawing/2014/main" id="{78B82ABA-C3E0-4887-B391-93FC0BA20037}"/>
              </a:ext>
            </a:extLst>
          </p:cNvPr>
          <p:cNvSpPr/>
          <p:nvPr/>
        </p:nvSpPr>
        <p:spPr>
          <a:xfrm>
            <a:off x="3271838" y="4735513"/>
            <a:ext cx="3676650" cy="1230312"/>
          </a:xfrm>
          <a:prstGeom prst="rect">
            <a:avLst/>
          </a:prstGeom>
          <a:noFill/>
          <a:ln w="7620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en-US">
              <a:solidFill>
                <a:prstClr val="white"/>
              </a:solidFill>
            </a:endParaRPr>
          </a:p>
        </p:txBody>
      </p:sp>
      <p:sp>
        <p:nvSpPr>
          <p:cNvPr id="64" name="Tekstvak 30">
            <a:extLst>
              <a:ext uri="{FF2B5EF4-FFF2-40B4-BE49-F238E27FC236}">
                <a16:creationId xmlns:a16="http://schemas.microsoft.com/office/drawing/2014/main" id="{3AC51199-AA63-4915-BBBF-A3489027C247}"/>
              </a:ext>
            </a:extLst>
          </p:cNvPr>
          <p:cNvSpPr txBox="1">
            <a:spLocks noChangeArrowheads="1"/>
          </p:cNvSpPr>
          <p:nvPr/>
        </p:nvSpPr>
        <p:spPr bwMode="auto">
          <a:xfrm>
            <a:off x="609600" y="1974850"/>
            <a:ext cx="1925638" cy="368300"/>
          </a:xfrm>
          <a:prstGeom prst="rect">
            <a:avLst/>
          </a:prstGeom>
          <a:noFill/>
          <a:ln>
            <a:noFill/>
          </a:ln>
        </p:spPr>
        <p:txBody>
          <a:bodyPr>
            <a:spAutoFit/>
          </a:bodyPr>
          <a:lstStyle>
            <a:lvl1pPr>
              <a:lnSpc>
                <a:spcPct val="110000"/>
              </a:lnSpc>
              <a:spcBef>
                <a:spcPts val="1000"/>
              </a:spcBef>
              <a:buFont typeface="Arial" panose="020B0604020202020204" pitchFamily="34" charset="0"/>
              <a:buChar char="•"/>
              <a:defRPr sz="2000">
                <a:solidFill>
                  <a:srgbClr val="7F7F7F"/>
                </a:solidFill>
                <a:latin typeface="Muli"/>
              </a:defRPr>
            </a:lvl1pPr>
            <a:lvl2pPr marL="742950" indent="-285750">
              <a:lnSpc>
                <a:spcPct val="110000"/>
              </a:lnSpc>
              <a:spcBef>
                <a:spcPts val="500"/>
              </a:spcBef>
              <a:buFont typeface="Arial" panose="020B0604020202020204" pitchFamily="34" charset="0"/>
              <a:buChar char="•"/>
              <a:defRPr>
                <a:solidFill>
                  <a:srgbClr val="7F7F7F"/>
                </a:solidFill>
                <a:latin typeface="Muli"/>
              </a:defRPr>
            </a:lvl2pPr>
            <a:lvl3pPr marL="1143000" indent="-228600">
              <a:lnSpc>
                <a:spcPct val="110000"/>
              </a:lnSpc>
              <a:spcBef>
                <a:spcPts val="500"/>
              </a:spcBef>
              <a:buFont typeface="Arial" panose="020B0604020202020204" pitchFamily="34" charset="0"/>
              <a:buChar char="•"/>
              <a:defRPr>
                <a:solidFill>
                  <a:srgbClr val="7F7F7F"/>
                </a:solidFill>
                <a:latin typeface="Muli"/>
              </a:defRPr>
            </a:lvl3pPr>
            <a:lvl4pPr marL="1600200" indent="-228600">
              <a:lnSpc>
                <a:spcPct val="110000"/>
              </a:lnSpc>
              <a:spcBef>
                <a:spcPts val="500"/>
              </a:spcBef>
              <a:buFont typeface="Arial" panose="020B0604020202020204" pitchFamily="34" charset="0"/>
              <a:buChar char="•"/>
              <a:defRPr>
                <a:solidFill>
                  <a:srgbClr val="7F7F7F"/>
                </a:solidFill>
                <a:latin typeface="Muli"/>
              </a:defRPr>
            </a:lvl4pPr>
            <a:lvl5pPr marL="2057400" indent="-228600">
              <a:lnSpc>
                <a:spcPct val="110000"/>
              </a:lnSpc>
              <a:spcBef>
                <a:spcPts val="500"/>
              </a:spcBef>
              <a:buFont typeface="Arial" panose="020B0604020202020204" pitchFamily="34" charset="0"/>
              <a:buChar char="•"/>
              <a:defRPr>
                <a:solidFill>
                  <a:srgbClr val="7F7F7F"/>
                </a:solidFill>
                <a:latin typeface="Muli"/>
              </a:defRPr>
            </a:lvl5pPr>
            <a:lvl6pPr marL="25146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6pPr>
            <a:lvl7pPr marL="29718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7pPr>
            <a:lvl8pPr marL="34290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8pPr>
            <a:lvl9pPr marL="38862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9pPr>
          </a:lstStyle>
          <a:p>
            <a:pPr defTabSz="914377" fontAlgn="auto">
              <a:lnSpc>
                <a:spcPct val="100000"/>
              </a:lnSpc>
              <a:spcBef>
                <a:spcPct val="0"/>
              </a:spcBef>
              <a:spcAft>
                <a:spcPts val="0"/>
              </a:spcAft>
              <a:buFont typeface="Arial" panose="020B0604020202020204" pitchFamily="34" charset="0"/>
              <a:buNone/>
              <a:defRPr/>
            </a:pPr>
            <a:r>
              <a:rPr lang="en-US" altLang="nl-NL" sz="1800">
                <a:solidFill>
                  <a:schemeClr val="tx2"/>
                </a:solidFill>
                <a:latin typeface="+mn-lt"/>
              </a:rPr>
              <a:t>‘One size fits all’</a:t>
            </a:r>
          </a:p>
        </p:txBody>
      </p:sp>
      <p:sp>
        <p:nvSpPr>
          <p:cNvPr id="65" name="Tekstvak 30">
            <a:extLst>
              <a:ext uri="{FF2B5EF4-FFF2-40B4-BE49-F238E27FC236}">
                <a16:creationId xmlns:a16="http://schemas.microsoft.com/office/drawing/2014/main" id="{F7B36BF7-D8B7-4FF9-B3F1-6D7118890BE3}"/>
              </a:ext>
            </a:extLst>
          </p:cNvPr>
          <p:cNvSpPr txBox="1">
            <a:spLocks noChangeArrowheads="1"/>
          </p:cNvSpPr>
          <p:nvPr/>
        </p:nvSpPr>
        <p:spPr bwMode="auto">
          <a:xfrm>
            <a:off x="609600" y="3459163"/>
            <a:ext cx="1925638" cy="647700"/>
          </a:xfrm>
          <a:prstGeom prst="rect">
            <a:avLst/>
          </a:prstGeom>
          <a:noFill/>
          <a:ln>
            <a:noFill/>
          </a:ln>
        </p:spPr>
        <p:txBody>
          <a:bodyPr>
            <a:spAutoFit/>
          </a:bodyPr>
          <a:lstStyle>
            <a:lvl1pPr>
              <a:lnSpc>
                <a:spcPct val="110000"/>
              </a:lnSpc>
              <a:spcBef>
                <a:spcPts val="1000"/>
              </a:spcBef>
              <a:buFont typeface="Arial" panose="020B0604020202020204" pitchFamily="34" charset="0"/>
              <a:buChar char="•"/>
              <a:defRPr sz="2000">
                <a:solidFill>
                  <a:srgbClr val="7F7F7F"/>
                </a:solidFill>
                <a:latin typeface="Muli"/>
              </a:defRPr>
            </a:lvl1pPr>
            <a:lvl2pPr marL="742950" indent="-285750">
              <a:lnSpc>
                <a:spcPct val="110000"/>
              </a:lnSpc>
              <a:spcBef>
                <a:spcPts val="500"/>
              </a:spcBef>
              <a:buFont typeface="Arial" panose="020B0604020202020204" pitchFamily="34" charset="0"/>
              <a:buChar char="•"/>
              <a:defRPr>
                <a:solidFill>
                  <a:srgbClr val="7F7F7F"/>
                </a:solidFill>
                <a:latin typeface="Muli"/>
              </a:defRPr>
            </a:lvl2pPr>
            <a:lvl3pPr marL="1143000" indent="-228600">
              <a:lnSpc>
                <a:spcPct val="110000"/>
              </a:lnSpc>
              <a:spcBef>
                <a:spcPts val="500"/>
              </a:spcBef>
              <a:buFont typeface="Arial" panose="020B0604020202020204" pitchFamily="34" charset="0"/>
              <a:buChar char="•"/>
              <a:defRPr>
                <a:solidFill>
                  <a:srgbClr val="7F7F7F"/>
                </a:solidFill>
                <a:latin typeface="Muli"/>
              </a:defRPr>
            </a:lvl3pPr>
            <a:lvl4pPr marL="1600200" indent="-228600">
              <a:lnSpc>
                <a:spcPct val="110000"/>
              </a:lnSpc>
              <a:spcBef>
                <a:spcPts val="500"/>
              </a:spcBef>
              <a:buFont typeface="Arial" panose="020B0604020202020204" pitchFamily="34" charset="0"/>
              <a:buChar char="•"/>
              <a:defRPr>
                <a:solidFill>
                  <a:srgbClr val="7F7F7F"/>
                </a:solidFill>
                <a:latin typeface="Muli"/>
              </a:defRPr>
            </a:lvl4pPr>
            <a:lvl5pPr marL="2057400" indent="-228600">
              <a:lnSpc>
                <a:spcPct val="110000"/>
              </a:lnSpc>
              <a:spcBef>
                <a:spcPts val="500"/>
              </a:spcBef>
              <a:buFont typeface="Arial" panose="020B0604020202020204" pitchFamily="34" charset="0"/>
              <a:buChar char="•"/>
              <a:defRPr>
                <a:solidFill>
                  <a:srgbClr val="7F7F7F"/>
                </a:solidFill>
                <a:latin typeface="Muli"/>
              </a:defRPr>
            </a:lvl5pPr>
            <a:lvl6pPr marL="25146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6pPr>
            <a:lvl7pPr marL="29718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7pPr>
            <a:lvl8pPr marL="34290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8pPr>
            <a:lvl9pPr marL="38862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9pPr>
          </a:lstStyle>
          <a:p>
            <a:pPr defTabSz="914377" fontAlgn="auto">
              <a:lnSpc>
                <a:spcPct val="100000"/>
              </a:lnSpc>
              <a:spcBef>
                <a:spcPct val="0"/>
              </a:spcBef>
              <a:spcAft>
                <a:spcPts val="0"/>
              </a:spcAft>
              <a:buFont typeface="Arial" panose="020B0604020202020204" pitchFamily="34" charset="0"/>
              <a:buNone/>
              <a:defRPr/>
            </a:pPr>
            <a:r>
              <a:rPr lang="en-US" altLang="nl-NL" sz="1800" err="1">
                <a:solidFill>
                  <a:schemeClr val="tx2"/>
                </a:solidFill>
                <a:latin typeface="+mn-lt"/>
              </a:rPr>
              <a:t>Minderheden</a:t>
            </a:r>
            <a:endParaRPr lang="en-US" altLang="nl-NL" sz="1800">
              <a:solidFill>
                <a:schemeClr val="tx2"/>
              </a:solidFill>
              <a:latin typeface="+mn-lt"/>
            </a:endParaRPr>
          </a:p>
          <a:p>
            <a:pPr defTabSz="914377" fontAlgn="auto">
              <a:lnSpc>
                <a:spcPct val="100000"/>
              </a:lnSpc>
              <a:spcBef>
                <a:spcPct val="0"/>
              </a:spcBef>
              <a:spcAft>
                <a:spcPts val="0"/>
              </a:spcAft>
              <a:buFont typeface="Arial" panose="020B0604020202020204" pitchFamily="34" charset="0"/>
              <a:buNone/>
              <a:defRPr/>
            </a:pPr>
            <a:r>
              <a:rPr lang="en-US" altLang="nl-NL" sz="1800" err="1">
                <a:solidFill>
                  <a:schemeClr val="tx2"/>
                </a:solidFill>
                <a:latin typeface="+mn-lt"/>
              </a:rPr>
              <a:t>beleid</a:t>
            </a:r>
            <a:endParaRPr lang="en-US" altLang="nl-NL" sz="1800">
              <a:solidFill>
                <a:schemeClr val="tx2"/>
              </a:solidFill>
              <a:latin typeface="+mn-lt"/>
            </a:endParaRPr>
          </a:p>
        </p:txBody>
      </p:sp>
      <p:sp>
        <p:nvSpPr>
          <p:cNvPr id="66" name="Tekstvak 30">
            <a:extLst>
              <a:ext uri="{FF2B5EF4-FFF2-40B4-BE49-F238E27FC236}">
                <a16:creationId xmlns:a16="http://schemas.microsoft.com/office/drawing/2014/main" id="{AC3F76F0-BA94-42FF-A75B-F37035D86E06}"/>
              </a:ext>
            </a:extLst>
          </p:cNvPr>
          <p:cNvSpPr txBox="1">
            <a:spLocks noChangeArrowheads="1"/>
          </p:cNvSpPr>
          <p:nvPr/>
        </p:nvSpPr>
        <p:spPr bwMode="auto">
          <a:xfrm>
            <a:off x="620713" y="5045075"/>
            <a:ext cx="1925637" cy="368300"/>
          </a:xfrm>
          <a:prstGeom prst="rect">
            <a:avLst/>
          </a:prstGeom>
          <a:noFill/>
          <a:ln>
            <a:noFill/>
          </a:ln>
        </p:spPr>
        <p:txBody>
          <a:bodyPr>
            <a:spAutoFit/>
          </a:bodyPr>
          <a:lstStyle>
            <a:lvl1pPr>
              <a:lnSpc>
                <a:spcPct val="110000"/>
              </a:lnSpc>
              <a:spcBef>
                <a:spcPts val="1000"/>
              </a:spcBef>
              <a:buFont typeface="Arial" panose="020B0604020202020204" pitchFamily="34" charset="0"/>
              <a:buChar char="•"/>
              <a:defRPr sz="2000">
                <a:solidFill>
                  <a:srgbClr val="7F7F7F"/>
                </a:solidFill>
                <a:latin typeface="Muli"/>
              </a:defRPr>
            </a:lvl1pPr>
            <a:lvl2pPr marL="742950" indent="-285750">
              <a:lnSpc>
                <a:spcPct val="110000"/>
              </a:lnSpc>
              <a:spcBef>
                <a:spcPts val="500"/>
              </a:spcBef>
              <a:buFont typeface="Arial" panose="020B0604020202020204" pitchFamily="34" charset="0"/>
              <a:buChar char="•"/>
              <a:defRPr>
                <a:solidFill>
                  <a:srgbClr val="7F7F7F"/>
                </a:solidFill>
                <a:latin typeface="Muli"/>
              </a:defRPr>
            </a:lvl2pPr>
            <a:lvl3pPr marL="1143000" indent="-228600">
              <a:lnSpc>
                <a:spcPct val="110000"/>
              </a:lnSpc>
              <a:spcBef>
                <a:spcPts val="500"/>
              </a:spcBef>
              <a:buFont typeface="Arial" panose="020B0604020202020204" pitchFamily="34" charset="0"/>
              <a:buChar char="•"/>
              <a:defRPr>
                <a:solidFill>
                  <a:srgbClr val="7F7F7F"/>
                </a:solidFill>
                <a:latin typeface="Muli"/>
              </a:defRPr>
            </a:lvl3pPr>
            <a:lvl4pPr marL="1600200" indent="-228600">
              <a:lnSpc>
                <a:spcPct val="110000"/>
              </a:lnSpc>
              <a:spcBef>
                <a:spcPts val="500"/>
              </a:spcBef>
              <a:buFont typeface="Arial" panose="020B0604020202020204" pitchFamily="34" charset="0"/>
              <a:buChar char="•"/>
              <a:defRPr>
                <a:solidFill>
                  <a:srgbClr val="7F7F7F"/>
                </a:solidFill>
                <a:latin typeface="Muli"/>
              </a:defRPr>
            </a:lvl4pPr>
            <a:lvl5pPr marL="2057400" indent="-228600">
              <a:lnSpc>
                <a:spcPct val="110000"/>
              </a:lnSpc>
              <a:spcBef>
                <a:spcPts val="500"/>
              </a:spcBef>
              <a:buFont typeface="Arial" panose="020B0604020202020204" pitchFamily="34" charset="0"/>
              <a:buChar char="•"/>
              <a:defRPr>
                <a:solidFill>
                  <a:srgbClr val="7F7F7F"/>
                </a:solidFill>
                <a:latin typeface="Muli"/>
              </a:defRPr>
            </a:lvl5pPr>
            <a:lvl6pPr marL="25146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6pPr>
            <a:lvl7pPr marL="29718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7pPr>
            <a:lvl8pPr marL="34290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8pPr>
            <a:lvl9pPr marL="38862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9pPr>
          </a:lstStyle>
          <a:p>
            <a:pPr defTabSz="914377" fontAlgn="auto">
              <a:lnSpc>
                <a:spcPct val="100000"/>
              </a:lnSpc>
              <a:spcBef>
                <a:spcPct val="0"/>
              </a:spcBef>
              <a:spcAft>
                <a:spcPts val="0"/>
              </a:spcAft>
              <a:buFont typeface="Arial" panose="020B0604020202020204" pitchFamily="34" charset="0"/>
              <a:buNone/>
              <a:defRPr/>
            </a:pPr>
            <a:r>
              <a:rPr lang="en-US" altLang="nl-NL" sz="1800" err="1">
                <a:solidFill>
                  <a:schemeClr val="tx2"/>
                </a:solidFill>
                <a:latin typeface="+mn-lt"/>
              </a:rPr>
              <a:t>Gelijkwaardig</a:t>
            </a:r>
            <a:endParaRPr lang="en-US" altLang="nl-NL" sz="1800">
              <a:solidFill>
                <a:schemeClr val="tx2"/>
              </a:solidFill>
              <a:latin typeface="+mn-lt"/>
            </a:endParaRPr>
          </a:p>
        </p:txBody>
      </p:sp>
    </p:spTree>
    <p:extLst>
      <p:ext uri="{BB962C8B-B14F-4D97-AF65-F5344CB8AC3E}">
        <p14:creationId xmlns:p14="http://schemas.microsoft.com/office/powerpoint/2010/main" val="22528050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9"/>
                                          </p:stCondLst>
                                        </p:cTn>
                                        <p:tgtEl>
                                          <p:spTgt spid="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62"/>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57"/>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59"/>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61"/>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60"/>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animBg="1"/>
      <p:bldP spid="56" grpId="0" animBg="1"/>
      <p:bldP spid="57" grpId="0" animBg="1"/>
      <p:bldP spid="57" grpId="1" animBg="1"/>
      <p:bldP spid="58" grpId="0" animBg="1"/>
      <p:bldP spid="59" grpId="0" animBg="1"/>
      <p:bldP spid="59" grpId="1" animBg="1"/>
      <p:bldP spid="60" grpId="0" animBg="1"/>
      <p:bldP spid="60" grpId="1" animBg="1"/>
      <p:bldP spid="61" grpId="0" animBg="1"/>
      <p:bldP spid="61" grpId="1" animBg="1"/>
      <p:bldP spid="62" grpId="0" animBg="1"/>
      <p:bldP spid="62" grpId="1" animBg="1"/>
      <p:bldP spid="63" grpId="0" animBg="1"/>
      <p:bldP spid="64" grpId="0"/>
      <p:bldP spid="65" grpId="0"/>
      <p:bldP spid="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1">
            <a:extLst>
              <a:ext uri="{FF2B5EF4-FFF2-40B4-BE49-F238E27FC236}">
                <a16:creationId xmlns:a16="http://schemas.microsoft.com/office/drawing/2014/main" id="{CCE6D3BF-2C3A-4F81-B63D-8E75B5792322}"/>
              </a:ext>
            </a:extLst>
          </p:cNvPr>
          <p:cNvSpPr>
            <a:spLocks noGrp="1"/>
          </p:cNvSpPr>
          <p:nvPr>
            <p:ph idx="1"/>
          </p:nvPr>
        </p:nvSpPr>
        <p:spPr>
          <a:xfrm>
            <a:off x="695324" y="1549400"/>
            <a:ext cx="9396413" cy="4687888"/>
          </a:xfrm>
        </p:spPr>
        <p:txBody>
          <a:bodyPr/>
          <a:lstStyle/>
          <a:p>
            <a:endParaRPr lang="nl-NL" dirty="0">
              <a:solidFill>
                <a:srgbClr val="FF0000"/>
              </a:solidFill>
            </a:endParaRPr>
          </a:p>
          <a:p>
            <a:endParaRPr lang="nl-NL" dirty="0"/>
          </a:p>
          <a:p>
            <a:pPr marL="0" indent="0">
              <a:buNone/>
            </a:pPr>
            <a:endParaRPr lang="nl-NL" dirty="0"/>
          </a:p>
          <a:p>
            <a:pPr marL="0" indent="0">
              <a:buNone/>
            </a:pPr>
            <a:endParaRPr lang="nl-NL" dirty="0"/>
          </a:p>
        </p:txBody>
      </p:sp>
      <p:sp>
        <p:nvSpPr>
          <p:cNvPr id="8" name="Titel 2">
            <a:extLst>
              <a:ext uri="{FF2B5EF4-FFF2-40B4-BE49-F238E27FC236}">
                <a16:creationId xmlns:a16="http://schemas.microsoft.com/office/drawing/2014/main" id="{28A21D31-FBFD-4398-806E-05FDD35B2959}"/>
              </a:ext>
            </a:extLst>
          </p:cNvPr>
          <p:cNvSpPr>
            <a:spLocks noGrp="1"/>
          </p:cNvSpPr>
          <p:nvPr>
            <p:ph type="title"/>
          </p:nvPr>
        </p:nvSpPr>
        <p:spPr>
          <a:xfrm>
            <a:off x="816579" y="1093289"/>
            <a:ext cx="9385690" cy="2335711"/>
          </a:xfrm>
        </p:spPr>
        <p:txBody>
          <a:bodyPr>
            <a:normAutofit fontScale="90000"/>
          </a:bodyPr>
          <a:lstStyle/>
          <a:p>
            <a:pPr algn="ctr"/>
            <a:r>
              <a:rPr lang="nl-NL" sz="4400" dirty="0"/>
              <a:t>Dilemma in break-out: </a:t>
            </a:r>
            <a:br>
              <a:rPr lang="nl-NL" sz="4400" dirty="0"/>
            </a:br>
            <a:br>
              <a:rPr lang="nl-NL" sz="4400" dirty="0"/>
            </a:br>
            <a:r>
              <a:rPr lang="nl-NL" sz="4400" dirty="0">
                <a:solidFill>
                  <a:schemeClr val="bg1">
                    <a:lumMod val="65000"/>
                  </a:schemeClr>
                </a:solidFill>
              </a:rPr>
              <a:t>(Hele) persoonlijke ervaringen delen met je collega’s</a:t>
            </a:r>
            <a:br>
              <a:rPr lang="nl-NL" sz="4400" dirty="0"/>
            </a:br>
            <a:br>
              <a:rPr lang="nl-NL" sz="4400" dirty="0"/>
            </a:br>
            <a:r>
              <a:rPr lang="nl-NL" sz="4400" dirty="0"/>
              <a:t>ja / nee</a:t>
            </a:r>
          </a:p>
        </p:txBody>
      </p:sp>
      <p:pic>
        <p:nvPicPr>
          <p:cNvPr id="9" name="Tijdelijke aanduiding voor inhoud 3">
            <a:extLst>
              <a:ext uri="{FF2B5EF4-FFF2-40B4-BE49-F238E27FC236}">
                <a16:creationId xmlns:a16="http://schemas.microsoft.com/office/drawing/2014/main" id="{BFC0670E-BD8F-4163-B7BD-AC36C15925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792" y="5658902"/>
            <a:ext cx="1573619" cy="1199098"/>
          </a:xfrm>
          <a:prstGeom prst="rect">
            <a:avLst/>
          </a:prstGeom>
        </p:spPr>
      </p:pic>
    </p:spTree>
    <p:extLst>
      <p:ext uri="{BB962C8B-B14F-4D97-AF65-F5344CB8AC3E}">
        <p14:creationId xmlns:p14="http://schemas.microsoft.com/office/powerpoint/2010/main" val="3432139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1">
            <a:extLst>
              <a:ext uri="{FF2B5EF4-FFF2-40B4-BE49-F238E27FC236}">
                <a16:creationId xmlns:a16="http://schemas.microsoft.com/office/drawing/2014/main" id="{CCE6D3BF-2C3A-4F81-B63D-8E75B5792322}"/>
              </a:ext>
            </a:extLst>
          </p:cNvPr>
          <p:cNvSpPr>
            <a:spLocks noGrp="1"/>
          </p:cNvSpPr>
          <p:nvPr>
            <p:ph idx="1"/>
          </p:nvPr>
        </p:nvSpPr>
        <p:spPr>
          <a:xfrm>
            <a:off x="695324" y="1549400"/>
            <a:ext cx="9396413" cy="4687888"/>
          </a:xfrm>
        </p:spPr>
        <p:txBody>
          <a:bodyPr/>
          <a:lstStyle/>
          <a:p>
            <a:endParaRPr lang="nl-NL" dirty="0">
              <a:solidFill>
                <a:srgbClr val="FF0000"/>
              </a:solidFill>
            </a:endParaRPr>
          </a:p>
          <a:p>
            <a:endParaRPr lang="nl-NL" dirty="0"/>
          </a:p>
          <a:p>
            <a:pPr marL="0" indent="0">
              <a:buNone/>
            </a:pPr>
            <a:endParaRPr lang="nl-NL" dirty="0"/>
          </a:p>
          <a:p>
            <a:pPr marL="0" indent="0">
              <a:buNone/>
            </a:pPr>
            <a:endParaRPr lang="nl-NL" dirty="0"/>
          </a:p>
        </p:txBody>
      </p:sp>
      <p:sp>
        <p:nvSpPr>
          <p:cNvPr id="8" name="Titel 2">
            <a:extLst>
              <a:ext uri="{FF2B5EF4-FFF2-40B4-BE49-F238E27FC236}">
                <a16:creationId xmlns:a16="http://schemas.microsoft.com/office/drawing/2014/main" id="{28A21D31-FBFD-4398-806E-05FDD35B2959}"/>
              </a:ext>
            </a:extLst>
          </p:cNvPr>
          <p:cNvSpPr>
            <a:spLocks noGrp="1"/>
          </p:cNvSpPr>
          <p:nvPr>
            <p:ph type="title"/>
          </p:nvPr>
        </p:nvSpPr>
        <p:spPr>
          <a:xfrm>
            <a:off x="816579" y="1093289"/>
            <a:ext cx="9385690" cy="2916003"/>
          </a:xfrm>
        </p:spPr>
        <p:txBody>
          <a:bodyPr>
            <a:normAutofit fontScale="90000"/>
          </a:bodyPr>
          <a:lstStyle/>
          <a:p>
            <a:pPr algn="ctr"/>
            <a:r>
              <a:rPr lang="nl-NL" sz="4400" dirty="0"/>
              <a:t>Dilemma: </a:t>
            </a:r>
            <a:br>
              <a:rPr lang="nl-NL" sz="4400" dirty="0"/>
            </a:br>
            <a:br>
              <a:rPr lang="nl-NL" sz="4400" dirty="0"/>
            </a:br>
            <a:r>
              <a:rPr lang="nl-NL" sz="4400" dirty="0">
                <a:solidFill>
                  <a:schemeClr val="bg1">
                    <a:lumMod val="65000"/>
                  </a:schemeClr>
                </a:solidFill>
              </a:rPr>
              <a:t>Als persoon met autisme ben je voor bepaalde taken minder geschikt</a:t>
            </a:r>
            <a:br>
              <a:rPr lang="nl-NL" sz="4400" dirty="0"/>
            </a:br>
            <a:br>
              <a:rPr lang="nl-NL" sz="4400" dirty="0"/>
            </a:br>
            <a:r>
              <a:rPr lang="nl-NL" sz="4400" dirty="0"/>
              <a:t>ja / nee</a:t>
            </a:r>
          </a:p>
        </p:txBody>
      </p:sp>
      <p:pic>
        <p:nvPicPr>
          <p:cNvPr id="9" name="Tijdelijke aanduiding voor inhoud 3">
            <a:extLst>
              <a:ext uri="{FF2B5EF4-FFF2-40B4-BE49-F238E27FC236}">
                <a16:creationId xmlns:a16="http://schemas.microsoft.com/office/drawing/2014/main" id="{BFC0670E-BD8F-4163-B7BD-AC36C15925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792" y="5658902"/>
            <a:ext cx="1573619" cy="1199098"/>
          </a:xfrm>
          <a:prstGeom prst="rect">
            <a:avLst/>
          </a:prstGeom>
        </p:spPr>
      </p:pic>
    </p:spTree>
    <p:extLst>
      <p:ext uri="{BB962C8B-B14F-4D97-AF65-F5344CB8AC3E}">
        <p14:creationId xmlns:p14="http://schemas.microsoft.com/office/powerpoint/2010/main" val="199820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1">
            <a:extLst>
              <a:ext uri="{FF2B5EF4-FFF2-40B4-BE49-F238E27FC236}">
                <a16:creationId xmlns:a16="http://schemas.microsoft.com/office/drawing/2014/main" id="{CCE6D3BF-2C3A-4F81-B63D-8E75B5792322}"/>
              </a:ext>
            </a:extLst>
          </p:cNvPr>
          <p:cNvSpPr>
            <a:spLocks noGrp="1"/>
          </p:cNvSpPr>
          <p:nvPr>
            <p:ph idx="1"/>
          </p:nvPr>
        </p:nvSpPr>
        <p:spPr>
          <a:xfrm>
            <a:off x="695324" y="1549400"/>
            <a:ext cx="9396413" cy="4687888"/>
          </a:xfrm>
        </p:spPr>
        <p:txBody>
          <a:bodyPr/>
          <a:lstStyle/>
          <a:p>
            <a:endParaRPr lang="nl-NL" dirty="0">
              <a:solidFill>
                <a:srgbClr val="FF0000"/>
              </a:solidFill>
            </a:endParaRPr>
          </a:p>
          <a:p>
            <a:endParaRPr lang="nl-NL" dirty="0"/>
          </a:p>
          <a:p>
            <a:pPr marL="0" indent="0">
              <a:buNone/>
            </a:pPr>
            <a:endParaRPr lang="nl-NL" dirty="0"/>
          </a:p>
          <a:p>
            <a:pPr marL="0" indent="0">
              <a:buNone/>
            </a:pPr>
            <a:endParaRPr lang="nl-NL" dirty="0"/>
          </a:p>
        </p:txBody>
      </p:sp>
      <p:sp>
        <p:nvSpPr>
          <p:cNvPr id="8" name="Titel 2">
            <a:extLst>
              <a:ext uri="{FF2B5EF4-FFF2-40B4-BE49-F238E27FC236}">
                <a16:creationId xmlns:a16="http://schemas.microsoft.com/office/drawing/2014/main" id="{28A21D31-FBFD-4398-806E-05FDD35B2959}"/>
              </a:ext>
            </a:extLst>
          </p:cNvPr>
          <p:cNvSpPr>
            <a:spLocks noGrp="1"/>
          </p:cNvSpPr>
          <p:nvPr>
            <p:ph type="title"/>
          </p:nvPr>
        </p:nvSpPr>
        <p:spPr>
          <a:xfrm>
            <a:off x="816579" y="1093289"/>
            <a:ext cx="9385690" cy="2335711"/>
          </a:xfrm>
        </p:spPr>
        <p:txBody>
          <a:bodyPr>
            <a:normAutofit fontScale="90000"/>
          </a:bodyPr>
          <a:lstStyle/>
          <a:p>
            <a:pPr algn="ctr"/>
            <a:r>
              <a:rPr lang="nl-NL" sz="4400" dirty="0"/>
              <a:t>Dilemma: </a:t>
            </a:r>
            <a:br>
              <a:rPr lang="nl-NL" sz="4400" dirty="0"/>
            </a:br>
            <a:br>
              <a:rPr lang="nl-NL" sz="4400" dirty="0"/>
            </a:br>
            <a:r>
              <a:rPr lang="nl-NL" sz="4400" dirty="0">
                <a:solidFill>
                  <a:schemeClr val="bg1">
                    <a:lumMod val="65000"/>
                  </a:schemeClr>
                </a:solidFill>
              </a:rPr>
              <a:t>Aanpassen werktijden als een collega met een autisme diagnose dat nodig heeft</a:t>
            </a:r>
            <a:br>
              <a:rPr lang="nl-NL" sz="4400" dirty="0"/>
            </a:br>
            <a:br>
              <a:rPr lang="nl-NL" sz="4400" dirty="0"/>
            </a:br>
            <a:r>
              <a:rPr lang="nl-NL" sz="4400" dirty="0"/>
              <a:t>ja / nee</a:t>
            </a:r>
          </a:p>
        </p:txBody>
      </p:sp>
      <p:pic>
        <p:nvPicPr>
          <p:cNvPr id="9" name="Tijdelijke aanduiding voor inhoud 3">
            <a:extLst>
              <a:ext uri="{FF2B5EF4-FFF2-40B4-BE49-F238E27FC236}">
                <a16:creationId xmlns:a16="http://schemas.microsoft.com/office/drawing/2014/main" id="{BFC0670E-BD8F-4163-B7BD-AC36C15925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792" y="5658902"/>
            <a:ext cx="1573619" cy="1199098"/>
          </a:xfrm>
          <a:prstGeom prst="rect">
            <a:avLst/>
          </a:prstGeom>
        </p:spPr>
      </p:pic>
    </p:spTree>
    <p:extLst>
      <p:ext uri="{BB962C8B-B14F-4D97-AF65-F5344CB8AC3E}">
        <p14:creationId xmlns:p14="http://schemas.microsoft.com/office/powerpoint/2010/main" val="3444834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1">
            <a:extLst>
              <a:ext uri="{FF2B5EF4-FFF2-40B4-BE49-F238E27FC236}">
                <a16:creationId xmlns:a16="http://schemas.microsoft.com/office/drawing/2014/main" id="{CCE6D3BF-2C3A-4F81-B63D-8E75B5792322}"/>
              </a:ext>
            </a:extLst>
          </p:cNvPr>
          <p:cNvSpPr>
            <a:spLocks noGrp="1"/>
          </p:cNvSpPr>
          <p:nvPr>
            <p:ph idx="1"/>
          </p:nvPr>
        </p:nvSpPr>
        <p:spPr>
          <a:xfrm>
            <a:off x="695324" y="1549400"/>
            <a:ext cx="9396413" cy="4687888"/>
          </a:xfrm>
        </p:spPr>
        <p:txBody>
          <a:bodyPr/>
          <a:lstStyle/>
          <a:p>
            <a:endParaRPr lang="nl-NL" dirty="0">
              <a:solidFill>
                <a:srgbClr val="FF0000"/>
              </a:solidFill>
            </a:endParaRPr>
          </a:p>
          <a:p>
            <a:endParaRPr lang="nl-NL" dirty="0"/>
          </a:p>
          <a:p>
            <a:pPr marL="0" indent="0">
              <a:buNone/>
            </a:pPr>
            <a:endParaRPr lang="nl-NL" dirty="0"/>
          </a:p>
          <a:p>
            <a:pPr marL="0" indent="0">
              <a:buNone/>
            </a:pPr>
            <a:endParaRPr lang="nl-NL" dirty="0"/>
          </a:p>
        </p:txBody>
      </p:sp>
      <p:sp>
        <p:nvSpPr>
          <p:cNvPr id="8" name="Titel 2">
            <a:extLst>
              <a:ext uri="{FF2B5EF4-FFF2-40B4-BE49-F238E27FC236}">
                <a16:creationId xmlns:a16="http://schemas.microsoft.com/office/drawing/2014/main" id="{28A21D31-FBFD-4398-806E-05FDD35B2959}"/>
              </a:ext>
            </a:extLst>
          </p:cNvPr>
          <p:cNvSpPr>
            <a:spLocks noGrp="1"/>
          </p:cNvSpPr>
          <p:nvPr>
            <p:ph type="title"/>
          </p:nvPr>
        </p:nvSpPr>
        <p:spPr>
          <a:xfrm>
            <a:off x="816579" y="1093289"/>
            <a:ext cx="9385690" cy="2335711"/>
          </a:xfrm>
        </p:spPr>
        <p:txBody>
          <a:bodyPr>
            <a:normAutofit fontScale="90000"/>
          </a:bodyPr>
          <a:lstStyle/>
          <a:p>
            <a:pPr algn="ctr"/>
            <a:r>
              <a:rPr lang="nl-NL" sz="4400" dirty="0"/>
              <a:t>Dilemma: </a:t>
            </a:r>
            <a:br>
              <a:rPr lang="nl-NL" sz="4400" dirty="0"/>
            </a:br>
            <a:br>
              <a:rPr lang="nl-NL" sz="4400" dirty="0"/>
            </a:br>
            <a:r>
              <a:rPr lang="nl-NL" sz="4400" dirty="0">
                <a:solidFill>
                  <a:schemeClr val="bg1">
                    <a:lumMod val="65000"/>
                  </a:schemeClr>
                </a:solidFill>
              </a:rPr>
              <a:t>Aanpassen werktijden als een collega </a:t>
            </a:r>
            <a:r>
              <a:rPr lang="nl-NL" sz="4400" u="sng" dirty="0">
                <a:solidFill>
                  <a:schemeClr val="bg1">
                    <a:lumMod val="65000"/>
                  </a:schemeClr>
                </a:solidFill>
              </a:rPr>
              <a:t>zonder officiële autisme diagnose </a:t>
            </a:r>
            <a:r>
              <a:rPr lang="nl-NL" sz="4400" dirty="0">
                <a:solidFill>
                  <a:schemeClr val="bg1">
                    <a:lumMod val="65000"/>
                  </a:schemeClr>
                </a:solidFill>
              </a:rPr>
              <a:t>dat nodig heeft</a:t>
            </a:r>
            <a:br>
              <a:rPr lang="nl-NL" sz="4400" dirty="0"/>
            </a:br>
            <a:br>
              <a:rPr lang="nl-NL" sz="4400" dirty="0"/>
            </a:br>
            <a:r>
              <a:rPr lang="nl-NL" sz="4400" dirty="0"/>
              <a:t>ja / nee</a:t>
            </a:r>
          </a:p>
        </p:txBody>
      </p:sp>
      <p:pic>
        <p:nvPicPr>
          <p:cNvPr id="9" name="Tijdelijke aanduiding voor inhoud 3">
            <a:extLst>
              <a:ext uri="{FF2B5EF4-FFF2-40B4-BE49-F238E27FC236}">
                <a16:creationId xmlns:a16="http://schemas.microsoft.com/office/drawing/2014/main" id="{BFC0670E-BD8F-4163-B7BD-AC36C15925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792" y="5658902"/>
            <a:ext cx="1573619" cy="1199098"/>
          </a:xfrm>
          <a:prstGeom prst="rect">
            <a:avLst/>
          </a:prstGeom>
        </p:spPr>
      </p:pic>
    </p:spTree>
    <p:extLst>
      <p:ext uri="{BB962C8B-B14F-4D97-AF65-F5344CB8AC3E}">
        <p14:creationId xmlns:p14="http://schemas.microsoft.com/office/powerpoint/2010/main" val="2388047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1">
            <a:extLst>
              <a:ext uri="{FF2B5EF4-FFF2-40B4-BE49-F238E27FC236}">
                <a16:creationId xmlns:a16="http://schemas.microsoft.com/office/drawing/2014/main" id="{CCE6D3BF-2C3A-4F81-B63D-8E75B5792322}"/>
              </a:ext>
            </a:extLst>
          </p:cNvPr>
          <p:cNvSpPr>
            <a:spLocks noGrp="1"/>
          </p:cNvSpPr>
          <p:nvPr>
            <p:ph idx="1"/>
          </p:nvPr>
        </p:nvSpPr>
        <p:spPr>
          <a:xfrm>
            <a:off x="695324" y="1549400"/>
            <a:ext cx="9396413" cy="4687888"/>
          </a:xfrm>
        </p:spPr>
        <p:txBody>
          <a:bodyPr/>
          <a:lstStyle/>
          <a:p>
            <a:endParaRPr lang="nl-NL" dirty="0">
              <a:solidFill>
                <a:srgbClr val="FF0000"/>
              </a:solidFill>
            </a:endParaRPr>
          </a:p>
          <a:p>
            <a:endParaRPr lang="nl-NL" dirty="0"/>
          </a:p>
          <a:p>
            <a:pPr marL="0" indent="0">
              <a:buNone/>
            </a:pPr>
            <a:endParaRPr lang="nl-NL" dirty="0"/>
          </a:p>
          <a:p>
            <a:pPr marL="0" indent="0">
              <a:buNone/>
            </a:pPr>
            <a:endParaRPr lang="nl-NL" dirty="0"/>
          </a:p>
        </p:txBody>
      </p:sp>
      <p:sp>
        <p:nvSpPr>
          <p:cNvPr id="8" name="Titel 2">
            <a:extLst>
              <a:ext uri="{FF2B5EF4-FFF2-40B4-BE49-F238E27FC236}">
                <a16:creationId xmlns:a16="http://schemas.microsoft.com/office/drawing/2014/main" id="{28A21D31-FBFD-4398-806E-05FDD35B2959}"/>
              </a:ext>
            </a:extLst>
          </p:cNvPr>
          <p:cNvSpPr>
            <a:spLocks noGrp="1"/>
          </p:cNvSpPr>
          <p:nvPr>
            <p:ph type="title"/>
          </p:nvPr>
        </p:nvSpPr>
        <p:spPr>
          <a:xfrm>
            <a:off x="816579" y="1093289"/>
            <a:ext cx="9385690" cy="2916003"/>
          </a:xfrm>
        </p:spPr>
        <p:txBody>
          <a:bodyPr>
            <a:normAutofit fontScale="90000"/>
          </a:bodyPr>
          <a:lstStyle/>
          <a:p>
            <a:pPr algn="ctr"/>
            <a:r>
              <a:rPr lang="nl-NL" sz="4400" dirty="0"/>
              <a:t>Dilemma: </a:t>
            </a:r>
            <a:br>
              <a:rPr lang="nl-NL" sz="4400" dirty="0"/>
            </a:br>
            <a:br>
              <a:rPr lang="nl-NL" sz="4400" dirty="0"/>
            </a:br>
            <a:r>
              <a:rPr lang="nl-NL" sz="4400" dirty="0">
                <a:solidFill>
                  <a:schemeClr val="bg1">
                    <a:lumMod val="65000"/>
                  </a:schemeClr>
                </a:solidFill>
              </a:rPr>
              <a:t>standaard voorzieningen voor autisme</a:t>
            </a:r>
            <a:br>
              <a:rPr lang="nl-NL" sz="4400" dirty="0"/>
            </a:br>
            <a:br>
              <a:rPr lang="nl-NL" sz="4400" dirty="0"/>
            </a:br>
            <a:r>
              <a:rPr lang="nl-NL" sz="4400" dirty="0"/>
              <a:t>ja / nee</a:t>
            </a:r>
          </a:p>
        </p:txBody>
      </p:sp>
      <p:pic>
        <p:nvPicPr>
          <p:cNvPr id="9" name="Tijdelijke aanduiding voor inhoud 3">
            <a:extLst>
              <a:ext uri="{FF2B5EF4-FFF2-40B4-BE49-F238E27FC236}">
                <a16:creationId xmlns:a16="http://schemas.microsoft.com/office/drawing/2014/main" id="{BFC0670E-BD8F-4163-B7BD-AC36C15925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792" y="5658902"/>
            <a:ext cx="1573619" cy="1199098"/>
          </a:xfrm>
          <a:prstGeom prst="rect">
            <a:avLst/>
          </a:prstGeom>
        </p:spPr>
      </p:pic>
    </p:spTree>
    <p:extLst>
      <p:ext uri="{BB962C8B-B14F-4D97-AF65-F5344CB8AC3E}">
        <p14:creationId xmlns:p14="http://schemas.microsoft.com/office/powerpoint/2010/main" val="1015075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Afbeelding 3">
            <a:extLst>
              <a:ext uri="{FF2B5EF4-FFF2-40B4-BE49-F238E27FC236}">
                <a16:creationId xmlns:a16="http://schemas.microsoft.com/office/drawing/2014/main" id="{E49B1E12-32F7-D047-A76B-515DE125D48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70538" y="1630363"/>
            <a:ext cx="2844800"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1">
            <a:extLst>
              <a:ext uri="{FF2B5EF4-FFF2-40B4-BE49-F238E27FC236}">
                <a16:creationId xmlns:a16="http://schemas.microsoft.com/office/drawing/2014/main" id="{B5FFD1B9-DF4B-8945-ACBF-4360E9386167}"/>
              </a:ext>
            </a:extLst>
          </p:cNvPr>
          <p:cNvSpPr>
            <a:spLocks noGrp="1"/>
          </p:cNvSpPr>
          <p:nvPr>
            <p:ph type="title"/>
          </p:nvPr>
        </p:nvSpPr>
        <p:spPr>
          <a:xfrm>
            <a:off x="376238" y="411163"/>
            <a:ext cx="10896600" cy="501650"/>
          </a:xfrm>
          <a:gradFill flip="none" rotWithShape="1">
            <a:gsLst>
              <a:gs pos="78000">
                <a:schemeClr val="bg1"/>
              </a:gs>
              <a:gs pos="12000">
                <a:srgbClr val="DBF2F0"/>
              </a:gs>
              <a:gs pos="0">
                <a:schemeClr val="accent1">
                  <a:lumMod val="20000"/>
                  <a:lumOff val="80000"/>
                </a:schemeClr>
              </a:gs>
            </a:gsLst>
            <a:lin ang="0" scaled="1"/>
            <a:tileRect/>
          </a:gradFill>
        </p:spPr>
        <p:txBody>
          <a:bodyPr>
            <a:noAutofit/>
          </a:bodyPr>
          <a:lstStyle/>
          <a:p>
            <a:pPr eaLnBrk="1" fontAlgn="auto" hangingPunct="1">
              <a:spcAft>
                <a:spcPts val="0"/>
              </a:spcAft>
              <a:defRPr/>
            </a:pPr>
            <a:r>
              <a:rPr lang="nl-NL" sz="2800">
                <a:solidFill>
                  <a:schemeClr val="bg1">
                    <a:lumMod val="50000"/>
                  </a:schemeClr>
                </a:solidFill>
                <a:latin typeface="+mn-lt"/>
              </a:rPr>
              <a:t>(Voor)oordelen</a:t>
            </a:r>
          </a:p>
        </p:txBody>
      </p:sp>
      <p:sp>
        <p:nvSpPr>
          <p:cNvPr id="5" name="Rectangle 9">
            <a:extLst>
              <a:ext uri="{FF2B5EF4-FFF2-40B4-BE49-F238E27FC236}">
                <a16:creationId xmlns:a16="http://schemas.microsoft.com/office/drawing/2014/main" id="{387500BF-5885-564F-8F3A-099E59F71782}"/>
              </a:ext>
            </a:extLst>
          </p:cNvPr>
          <p:cNvSpPr>
            <a:spLocks noChangeArrowheads="1"/>
          </p:cNvSpPr>
          <p:nvPr/>
        </p:nvSpPr>
        <p:spPr bwMode="auto">
          <a:xfrm>
            <a:off x="1112838" y="3105150"/>
            <a:ext cx="3022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1000"/>
              </a:spcBef>
              <a:buFont typeface="Arial" panose="020B0604020202020204" pitchFamily="34" charset="0"/>
              <a:buChar char="•"/>
              <a:defRPr sz="2000">
                <a:solidFill>
                  <a:srgbClr val="7F7F7F"/>
                </a:solidFill>
                <a:latin typeface="Muli"/>
              </a:defRPr>
            </a:lvl1pPr>
            <a:lvl2pPr marL="742950" indent="-285750">
              <a:lnSpc>
                <a:spcPct val="110000"/>
              </a:lnSpc>
              <a:spcBef>
                <a:spcPts val="500"/>
              </a:spcBef>
              <a:buFont typeface="Arial" panose="020B0604020202020204" pitchFamily="34" charset="0"/>
              <a:buChar char="•"/>
              <a:defRPr>
                <a:solidFill>
                  <a:srgbClr val="7F7F7F"/>
                </a:solidFill>
                <a:latin typeface="Muli"/>
              </a:defRPr>
            </a:lvl2pPr>
            <a:lvl3pPr marL="1143000" indent="-228600">
              <a:lnSpc>
                <a:spcPct val="110000"/>
              </a:lnSpc>
              <a:spcBef>
                <a:spcPts val="500"/>
              </a:spcBef>
              <a:buFont typeface="Arial" panose="020B0604020202020204" pitchFamily="34" charset="0"/>
              <a:buChar char="•"/>
              <a:defRPr>
                <a:solidFill>
                  <a:srgbClr val="7F7F7F"/>
                </a:solidFill>
                <a:latin typeface="Muli"/>
              </a:defRPr>
            </a:lvl3pPr>
            <a:lvl4pPr marL="1600200" indent="-228600">
              <a:lnSpc>
                <a:spcPct val="110000"/>
              </a:lnSpc>
              <a:spcBef>
                <a:spcPts val="500"/>
              </a:spcBef>
              <a:buFont typeface="Arial" panose="020B0604020202020204" pitchFamily="34" charset="0"/>
              <a:buChar char="•"/>
              <a:defRPr>
                <a:solidFill>
                  <a:srgbClr val="7F7F7F"/>
                </a:solidFill>
                <a:latin typeface="Muli"/>
              </a:defRPr>
            </a:lvl4pPr>
            <a:lvl5pPr marL="2057400" indent="-228600">
              <a:lnSpc>
                <a:spcPct val="110000"/>
              </a:lnSpc>
              <a:spcBef>
                <a:spcPts val="500"/>
              </a:spcBef>
              <a:buFont typeface="Arial" panose="020B0604020202020204" pitchFamily="34" charset="0"/>
              <a:buChar char="•"/>
              <a:defRPr>
                <a:solidFill>
                  <a:srgbClr val="7F7F7F"/>
                </a:solidFill>
                <a:latin typeface="Muli"/>
              </a:defRPr>
            </a:lvl5pPr>
            <a:lvl6pPr marL="25146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6pPr>
            <a:lvl7pPr marL="29718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7pPr>
            <a:lvl8pPr marL="34290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8pPr>
            <a:lvl9pPr marL="38862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9pPr>
          </a:lstStyle>
          <a:p>
            <a:pPr eaLnBrk="1" hangingPunct="1">
              <a:lnSpc>
                <a:spcPct val="100000"/>
              </a:lnSpc>
              <a:spcBef>
                <a:spcPct val="0"/>
              </a:spcBef>
              <a:buFontTx/>
              <a:buNone/>
            </a:pPr>
            <a:r>
              <a:rPr lang="nl-NL" altLang="nl-NL" sz="1800" i="1">
                <a:solidFill>
                  <a:schemeClr val="tx1"/>
                </a:solidFill>
                <a:latin typeface="Calibri" panose="020F0502020204030204" pitchFamily="34" charset="0"/>
              </a:rPr>
              <a:t>Welke (voor)oordelen, positief en negatief, kom je tegen?</a:t>
            </a:r>
            <a:endParaRPr lang="en-US" altLang="nl-NL" sz="1800">
              <a:solidFill>
                <a:schemeClr val="tx1"/>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otebook, Laptop, Macbook, Conceptuele, Cup, Koffie">
            <a:extLst>
              <a:ext uri="{FF2B5EF4-FFF2-40B4-BE49-F238E27FC236}">
                <a16:creationId xmlns:a16="http://schemas.microsoft.com/office/drawing/2014/main" id="{1369F273-673B-48DC-A27F-50FBD136AA2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738788" y="10"/>
            <a:ext cx="6453212" cy="6857990"/>
          </a:xfrm>
          <a:prstGeom prst="rect">
            <a:avLst/>
          </a:prstGeom>
          <a:solidFill>
            <a:srgbClr val="FFFFFF"/>
          </a:solidFill>
        </p:spPr>
      </p:pic>
      <p:sp>
        <p:nvSpPr>
          <p:cNvPr id="71" name="Picture Placeholder 2">
            <a:extLst>
              <a:ext uri="{FF2B5EF4-FFF2-40B4-BE49-F238E27FC236}">
                <a16:creationId xmlns:a16="http://schemas.microsoft.com/office/drawing/2014/main" id="{405C26E5-819B-49F8-BF5E-58D5D3B50148}"/>
              </a:ext>
            </a:extLst>
          </p:cNvPr>
          <p:cNvSpPr>
            <a:spLocks noGrp="1"/>
          </p:cNvSpPr>
          <p:nvPr>
            <p:ph type="pic" idx="13"/>
          </p:nvPr>
        </p:nvSpPr>
        <p:spPr>
          <a:xfrm>
            <a:off x="5738788" y="0"/>
            <a:ext cx="2469600" cy="6858000"/>
          </a:xfrm>
        </p:spPr>
      </p:sp>
      <p:sp>
        <p:nvSpPr>
          <p:cNvPr id="75" name="Title 4">
            <a:extLst>
              <a:ext uri="{FF2B5EF4-FFF2-40B4-BE49-F238E27FC236}">
                <a16:creationId xmlns:a16="http://schemas.microsoft.com/office/drawing/2014/main" id="{BE9354F8-DA0D-4920-91F2-B60925D437EE}"/>
              </a:ext>
            </a:extLst>
          </p:cNvPr>
          <p:cNvSpPr>
            <a:spLocks noGrp="1"/>
          </p:cNvSpPr>
          <p:nvPr>
            <p:ph type="title"/>
          </p:nvPr>
        </p:nvSpPr>
        <p:spPr>
          <a:xfrm>
            <a:off x="706048" y="368300"/>
            <a:ext cx="9385690" cy="1181100"/>
          </a:xfrm>
        </p:spPr>
        <p:txBody>
          <a:bodyPr/>
          <a:lstStyle/>
          <a:p>
            <a:r>
              <a:rPr lang="en-US"/>
              <a:t>Casus: De </a:t>
            </a:r>
            <a:r>
              <a:rPr lang="en-US" err="1"/>
              <a:t>werkplek</a:t>
            </a:r>
            <a:endParaRPr lang="en-US"/>
          </a:p>
        </p:txBody>
      </p:sp>
      <p:sp>
        <p:nvSpPr>
          <p:cNvPr id="6" name="Tijdelijke aanduiding voor inhoud 1">
            <a:extLst>
              <a:ext uri="{FF2B5EF4-FFF2-40B4-BE49-F238E27FC236}">
                <a16:creationId xmlns:a16="http://schemas.microsoft.com/office/drawing/2014/main" id="{5405A606-45A1-4C39-A0B7-CD25AC3739BB}"/>
              </a:ext>
            </a:extLst>
          </p:cNvPr>
          <p:cNvSpPr txBox="1">
            <a:spLocks/>
          </p:cNvSpPr>
          <p:nvPr/>
        </p:nvSpPr>
        <p:spPr>
          <a:xfrm>
            <a:off x="695324" y="1549400"/>
            <a:ext cx="4565045" cy="4687888"/>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110000"/>
              </a:lnSpc>
              <a:spcBef>
                <a:spcPts val="1000"/>
              </a:spcBef>
              <a:buFont typeface="Arial" panose="020B0604020202020204" pitchFamily="34" charset="0"/>
              <a:buNone/>
              <a:defRPr sz="3200" kern="1200">
                <a:solidFill>
                  <a:schemeClr val="bg2">
                    <a:lumMod val="50000"/>
                  </a:schemeClr>
                </a:solidFill>
                <a:latin typeface="Muli" panose="00000500000000000000" pitchFamily="2" charset="0"/>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2800" kern="1200">
                <a:solidFill>
                  <a:schemeClr val="bg2">
                    <a:lumMod val="50000"/>
                  </a:schemeClr>
                </a:solidFill>
                <a:latin typeface="Muli" panose="00000500000000000000" pitchFamily="2" charset="0"/>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2400" kern="1200">
                <a:solidFill>
                  <a:schemeClr val="bg2">
                    <a:lumMod val="50000"/>
                  </a:schemeClr>
                </a:solidFill>
                <a:latin typeface="Muli" panose="00000500000000000000" pitchFamily="2" charset="0"/>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2000" kern="1200">
                <a:solidFill>
                  <a:schemeClr val="bg2">
                    <a:lumMod val="50000"/>
                  </a:schemeClr>
                </a:solidFill>
                <a:latin typeface="Muli" panose="00000500000000000000" pitchFamily="2" charset="0"/>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2000" kern="1200">
                <a:solidFill>
                  <a:schemeClr val="bg2">
                    <a:lumMod val="50000"/>
                  </a:schemeClr>
                </a:solidFill>
                <a:latin typeface="Muli" panose="00000500000000000000"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nSpc>
                <a:spcPct val="100000"/>
              </a:lnSpc>
            </a:pPr>
            <a:endParaRPr lang="nl-NL" sz="2400"/>
          </a:p>
          <a:p>
            <a:pPr>
              <a:lnSpc>
                <a:spcPct val="100000"/>
              </a:lnSpc>
            </a:pPr>
            <a:r>
              <a:rPr lang="nl-NL"/>
              <a:t>De ‘meedenkers’</a:t>
            </a:r>
          </a:p>
          <a:p>
            <a:pPr>
              <a:lnSpc>
                <a:spcPct val="100000"/>
              </a:lnSpc>
            </a:pPr>
            <a:endParaRPr lang="nl-NL"/>
          </a:p>
          <a:p>
            <a:pPr>
              <a:lnSpc>
                <a:spcPct val="100000"/>
              </a:lnSpc>
            </a:pPr>
            <a:r>
              <a:rPr lang="nl-NL"/>
              <a:t>De ‘waarnemers’</a:t>
            </a:r>
          </a:p>
          <a:p>
            <a:pPr>
              <a:lnSpc>
                <a:spcPct val="100000"/>
              </a:lnSpc>
            </a:pPr>
            <a:r>
              <a:rPr lang="nl-NL"/>
              <a:t>(1 inbrenger)</a:t>
            </a:r>
          </a:p>
          <a:p>
            <a:endParaRPr lang="nl-NL"/>
          </a:p>
        </p:txBody>
      </p:sp>
    </p:spTree>
    <p:extLst>
      <p:ext uri="{BB962C8B-B14F-4D97-AF65-F5344CB8AC3E}">
        <p14:creationId xmlns:p14="http://schemas.microsoft.com/office/powerpoint/2010/main" val="186198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otebook, Laptop, Macbook, Conceptuele, Cup, Koffie">
            <a:extLst>
              <a:ext uri="{FF2B5EF4-FFF2-40B4-BE49-F238E27FC236}">
                <a16:creationId xmlns:a16="http://schemas.microsoft.com/office/drawing/2014/main" id="{1369F273-673B-48DC-A27F-50FBD136AA2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738788" y="10"/>
            <a:ext cx="6453212" cy="6857990"/>
          </a:xfrm>
          <a:prstGeom prst="rect">
            <a:avLst/>
          </a:prstGeom>
          <a:solidFill>
            <a:srgbClr val="FFFFFF"/>
          </a:solidFill>
        </p:spPr>
      </p:pic>
      <p:sp>
        <p:nvSpPr>
          <p:cNvPr id="71" name="Picture Placeholder 2">
            <a:extLst>
              <a:ext uri="{FF2B5EF4-FFF2-40B4-BE49-F238E27FC236}">
                <a16:creationId xmlns:a16="http://schemas.microsoft.com/office/drawing/2014/main" id="{405C26E5-819B-49F8-BF5E-58D5D3B50148}"/>
              </a:ext>
            </a:extLst>
          </p:cNvPr>
          <p:cNvSpPr>
            <a:spLocks noGrp="1"/>
          </p:cNvSpPr>
          <p:nvPr>
            <p:ph type="pic" idx="13"/>
          </p:nvPr>
        </p:nvSpPr>
        <p:spPr>
          <a:xfrm>
            <a:off x="5738788" y="0"/>
            <a:ext cx="2469600" cy="6858000"/>
          </a:xfrm>
        </p:spPr>
      </p:sp>
      <p:sp>
        <p:nvSpPr>
          <p:cNvPr id="75" name="Title 4">
            <a:extLst>
              <a:ext uri="{FF2B5EF4-FFF2-40B4-BE49-F238E27FC236}">
                <a16:creationId xmlns:a16="http://schemas.microsoft.com/office/drawing/2014/main" id="{BE9354F8-DA0D-4920-91F2-B60925D437EE}"/>
              </a:ext>
            </a:extLst>
          </p:cNvPr>
          <p:cNvSpPr>
            <a:spLocks noGrp="1"/>
          </p:cNvSpPr>
          <p:nvPr>
            <p:ph type="title"/>
          </p:nvPr>
        </p:nvSpPr>
        <p:spPr>
          <a:xfrm>
            <a:off x="706048" y="368300"/>
            <a:ext cx="9385690" cy="1181100"/>
          </a:xfrm>
        </p:spPr>
        <p:txBody>
          <a:bodyPr/>
          <a:lstStyle/>
          <a:p>
            <a:r>
              <a:rPr lang="en-US"/>
              <a:t>Casus: De </a:t>
            </a:r>
            <a:r>
              <a:rPr lang="en-US" err="1"/>
              <a:t>werkplek</a:t>
            </a:r>
            <a:endParaRPr lang="en-US"/>
          </a:p>
        </p:txBody>
      </p:sp>
      <p:sp>
        <p:nvSpPr>
          <p:cNvPr id="5" name="Tijdelijke aanduiding voor inhoud 1">
            <a:extLst>
              <a:ext uri="{FF2B5EF4-FFF2-40B4-BE49-F238E27FC236}">
                <a16:creationId xmlns:a16="http://schemas.microsoft.com/office/drawing/2014/main" id="{DBDB2B5A-2F89-447F-A00C-C3DD26A60286}"/>
              </a:ext>
            </a:extLst>
          </p:cNvPr>
          <p:cNvSpPr txBox="1">
            <a:spLocks/>
          </p:cNvSpPr>
          <p:nvPr/>
        </p:nvSpPr>
        <p:spPr>
          <a:xfrm>
            <a:off x="695324" y="1549400"/>
            <a:ext cx="5181493" cy="4687888"/>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110000"/>
              </a:lnSpc>
              <a:spcBef>
                <a:spcPts val="1000"/>
              </a:spcBef>
              <a:buFont typeface="Arial" panose="020B0604020202020204" pitchFamily="34" charset="0"/>
              <a:buNone/>
              <a:defRPr sz="3200" kern="1200">
                <a:solidFill>
                  <a:schemeClr val="bg2">
                    <a:lumMod val="50000"/>
                  </a:schemeClr>
                </a:solidFill>
                <a:latin typeface="Muli" panose="00000500000000000000" pitchFamily="2" charset="0"/>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2800" kern="1200">
                <a:solidFill>
                  <a:schemeClr val="bg2">
                    <a:lumMod val="50000"/>
                  </a:schemeClr>
                </a:solidFill>
                <a:latin typeface="Muli" panose="00000500000000000000" pitchFamily="2" charset="0"/>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2400" kern="1200">
                <a:solidFill>
                  <a:schemeClr val="bg2">
                    <a:lumMod val="50000"/>
                  </a:schemeClr>
                </a:solidFill>
                <a:latin typeface="Muli" panose="00000500000000000000" pitchFamily="2" charset="0"/>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2000" kern="1200">
                <a:solidFill>
                  <a:schemeClr val="bg2">
                    <a:lumMod val="50000"/>
                  </a:schemeClr>
                </a:solidFill>
                <a:latin typeface="Muli" panose="00000500000000000000" pitchFamily="2" charset="0"/>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2000" kern="1200">
                <a:solidFill>
                  <a:schemeClr val="bg2">
                    <a:lumMod val="50000"/>
                  </a:schemeClr>
                </a:solidFill>
                <a:latin typeface="Muli" panose="00000500000000000000"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nSpc>
                <a:spcPct val="100000"/>
              </a:lnSpc>
              <a:spcBef>
                <a:spcPts val="0"/>
              </a:spcBef>
            </a:pPr>
            <a:r>
              <a:rPr lang="nl-NL" sz="2000"/>
              <a:t>Stap 1: Inbreng casus</a:t>
            </a:r>
          </a:p>
          <a:p>
            <a:pPr>
              <a:lnSpc>
                <a:spcPct val="100000"/>
              </a:lnSpc>
              <a:spcBef>
                <a:spcPts val="0"/>
              </a:spcBef>
            </a:pPr>
            <a:endParaRPr lang="nl-NL" sz="2000"/>
          </a:p>
          <a:p>
            <a:pPr>
              <a:lnSpc>
                <a:spcPct val="100000"/>
              </a:lnSpc>
              <a:spcBef>
                <a:spcPts val="0"/>
              </a:spcBef>
            </a:pPr>
            <a:r>
              <a:rPr lang="nl-NL" sz="2000"/>
              <a:t>Stap 2: De vragenronde (</a:t>
            </a:r>
            <a:r>
              <a:rPr lang="nl-NL" sz="2000" i="1"/>
              <a:t>meedenkers)</a:t>
            </a:r>
          </a:p>
          <a:p>
            <a:pPr>
              <a:lnSpc>
                <a:spcPct val="100000"/>
              </a:lnSpc>
              <a:spcBef>
                <a:spcPts val="0"/>
              </a:spcBef>
            </a:pPr>
            <a:endParaRPr lang="nl-NL" sz="2000"/>
          </a:p>
          <a:p>
            <a:pPr>
              <a:lnSpc>
                <a:spcPct val="100000"/>
              </a:lnSpc>
              <a:spcBef>
                <a:spcPts val="0"/>
              </a:spcBef>
            </a:pPr>
            <a:r>
              <a:rPr lang="nl-NL" sz="2000"/>
              <a:t>Stap 3: De analyse en discussie (</a:t>
            </a:r>
            <a:r>
              <a:rPr lang="nl-NL" sz="2000" i="1"/>
              <a:t>meedenkers)</a:t>
            </a:r>
          </a:p>
          <a:p>
            <a:pPr>
              <a:lnSpc>
                <a:spcPct val="100000"/>
              </a:lnSpc>
              <a:spcBef>
                <a:spcPts val="0"/>
              </a:spcBef>
            </a:pPr>
            <a:endParaRPr lang="nl-NL" sz="2000"/>
          </a:p>
          <a:p>
            <a:pPr>
              <a:lnSpc>
                <a:spcPct val="100000"/>
              </a:lnSpc>
              <a:spcBef>
                <a:spcPts val="0"/>
              </a:spcBef>
            </a:pPr>
            <a:r>
              <a:rPr lang="nl-NL" sz="2000"/>
              <a:t>Stap 4: De adviesronde (</a:t>
            </a:r>
            <a:r>
              <a:rPr lang="nl-NL" sz="2000" i="1"/>
              <a:t>meedenkers)</a:t>
            </a:r>
          </a:p>
          <a:p>
            <a:pPr>
              <a:lnSpc>
                <a:spcPct val="100000"/>
              </a:lnSpc>
              <a:spcBef>
                <a:spcPts val="0"/>
              </a:spcBef>
            </a:pPr>
            <a:endParaRPr lang="nl-NL" sz="2000"/>
          </a:p>
          <a:p>
            <a:pPr>
              <a:lnSpc>
                <a:spcPct val="100000"/>
              </a:lnSpc>
              <a:spcBef>
                <a:spcPts val="0"/>
              </a:spcBef>
            </a:pPr>
            <a:r>
              <a:rPr lang="nl-NL" sz="2000"/>
              <a:t>Stap 5: De reflectie (</a:t>
            </a:r>
            <a:r>
              <a:rPr lang="nl-NL" sz="2000" i="1"/>
              <a:t>waarnemers)</a:t>
            </a:r>
          </a:p>
          <a:p>
            <a:pPr>
              <a:lnSpc>
                <a:spcPct val="100000"/>
              </a:lnSpc>
              <a:spcBef>
                <a:spcPts val="0"/>
              </a:spcBef>
            </a:pPr>
            <a:endParaRPr lang="nl-NL" sz="2000"/>
          </a:p>
          <a:p>
            <a:pPr>
              <a:lnSpc>
                <a:spcPct val="100000"/>
              </a:lnSpc>
              <a:spcBef>
                <a:spcPts val="0"/>
              </a:spcBef>
            </a:pPr>
            <a:r>
              <a:rPr lang="nl-NL" sz="2000"/>
              <a:t>Stap 6: De opbrengst</a:t>
            </a:r>
          </a:p>
          <a:p>
            <a:pPr>
              <a:lnSpc>
                <a:spcPct val="100000"/>
              </a:lnSpc>
            </a:pPr>
            <a:endParaRPr lang="nl-NL"/>
          </a:p>
          <a:p>
            <a:endParaRPr lang="nl-NL"/>
          </a:p>
        </p:txBody>
      </p:sp>
    </p:spTree>
    <p:extLst>
      <p:ext uri="{BB962C8B-B14F-4D97-AF65-F5344CB8AC3E}">
        <p14:creationId xmlns:p14="http://schemas.microsoft.com/office/powerpoint/2010/main" val="109084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0"/>
                                  </p:iterate>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0"/>
                                  </p:iterate>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0"/>
                                  </p:iterate>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0"/>
                                  </p:iterate>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0"/>
                                  </p:iterate>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5" presetClass="emph" presetSubtype="0" nodeType="clickEffect">
                                  <p:stCondLst>
                                    <p:cond delay="0"/>
                                  </p:stCondLst>
                                  <p:endCondLst>
                                    <p:cond evt="onNext" delay="0">
                                      <p:tgtEl>
                                        <p:sldTgt/>
                                      </p:tgtEl>
                                    </p:cond>
                                  </p:endCondLst>
                                  <p:iterate type="lt">
                                    <p:tmAbs val="25"/>
                                  </p:iterate>
                                  <p:childTnLst>
                                    <p:set>
                                      <p:cBhvr override="childStyle">
                                        <p:cTn id="30" dur="indefinite"/>
                                        <p:tgtEl>
                                          <p:spTgt spid="5">
                                            <p:txEl>
                                              <p:pRg st="0" end="0"/>
                                            </p:txEl>
                                          </p:spTgt>
                                        </p:tgtEl>
                                        <p:attrNameLst>
                                          <p:attrName>style.fontWeight</p:attrName>
                                        </p:attrNameLst>
                                      </p:cBhvr>
                                      <p:to>
                                        <p:strVal val="bold"/>
                                      </p:to>
                                    </p:set>
                                  </p:childTnLst>
                                </p:cTn>
                              </p:par>
                            </p:childTnLst>
                          </p:cTn>
                        </p:par>
                      </p:childTnLst>
                    </p:cTn>
                  </p:par>
                  <p:par>
                    <p:cTn id="31" fill="hold">
                      <p:stCondLst>
                        <p:cond delay="indefinite"/>
                      </p:stCondLst>
                      <p:childTnLst>
                        <p:par>
                          <p:cTn id="32" fill="hold">
                            <p:stCondLst>
                              <p:cond delay="0"/>
                            </p:stCondLst>
                            <p:childTnLst>
                              <p:par>
                                <p:cTn id="33" presetID="15" presetClass="emph" presetSubtype="0" nodeType="clickEffect">
                                  <p:stCondLst>
                                    <p:cond delay="0"/>
                                  </p:stCondLst>
                                  <p:endCondLst>
                                    <p:cond evt="onNext" delay="0">
                                      <p:tgtEl>
                                        <p:sldTgt/>
                                      </p:tgtEl>
                                    </p:cond>
                                  </p:endCondLst>
                                  <p:iterate type="lt">
                                    <p:tmAbs val="25"/>
                                  </p:iterate>
                                  <p:childTnLst>
                                    <p:set>
                                      <p:cBhvr override="childStyle">
                                        <p:cTn id="34" dur="indefinite"/>
                                        <p:tgtEl>
                                          <p:spTgt spid="5">
                                            <p:txEl>
                                              <p:pRg st="2" end="2"/>
                                            </p:txEl>
                                          </p:spTgt>
                                        </p:tgtEl>
                                        <p:attrNameLst>
                                          <p:attrName>style.fontWeight</p:attrName>
                                        </p:attrNameLst>
                                      </p:cBhvr>
                                      <p:to>
                                        <p:strVal val="bold"/>
                                      </p:to>
                                    </p:set>
                                  </p:childTnLst>
                                </p:cTn>
                              </p:par>
                            </p:childTnLst>
                          </p:cTn>
                        </p:par>
                      </p:childTnLst>
                    </p:cTn>
                  </p:par>
                  <p:par>
                    <p:cTn id="35" fill="hold">
                      <p:stCondLst>
                        <p:cond delay="indefinite"/>
                      </p:stCondLst>
                      <p:childTnLst>
                        <p:par>
                          <p:cTn id="36" fill="hold">
                            <p:stCondLst>
                              <p:cond delay="0"/>
                            </p:stCondLst>
                            <p:childTnLst>
                              <p:par>
                                <p:cTn id="37" presetID="15" presetClass="emph" presetSubtype="0" nodeType="clickEffect">
                                  <p:stCondLst>
                                    <p:cond delay="0"/>
                                  </p:stCondLst>
                                  <p:endCondLst>
                                    <p:cond evt="onNext" delay="0">
                                      <p:tgtEl>
                                        <p:sldTgt/>
                                      </p:tgtEl>
                                    </p:cond>
                                  </p:endCondLst>
                                  <p:iterate type="lt">
                                    <p:tmAbs val="25"/>
                                  </p:iterate>
                                  <p:childTnLst>
                                    <p:set>
                                      <p:cBhvr override="childStyle">
                                        <p:cTn id="38" dur="indefinite"/>
                                        <p:tgtEl>
                                          <p:spTgt spid="5">
                                            <p:txEl>
                                              <p:pRg st="4" end="4"/>
                                            </p:txEl>
                                          </p:spTgt>
                                        </p:tgtEl>
                                        <p:attrNameLst>
                                          <p:attrName>style.fontWeight</p:attrName>
                                        </p:attrNameLst>
                                      </p:cBhvr>
                                      <p:to>
                                        <p:strVal val="bold"/>
                                      </p:to>
                                    </p:set>
                                  </p:childTnLst>
                                </p:cTn>
                              </p:par>
                            </p:childTnLst>
                          </p:cTn>
                        </p:par>
                      </p:childTnLst>
                    </p:cTn>
                  </p:par>
                  <p:par>
                    <p:cTn id="39" fill="hold">
                      <p:stCondLst>
                        <p:cond delay="indefinite"/>
                      </p:stCondLst>
                      <p:childTnLst>
                        <p:par>
                          <p:cTn id="40" fill="hold">
                            <p:stCondLst>
                              <p:cond delay="0"/>
                            </p:stCondLst>
                            <p:childTnLst>
                              <p:par>
                                <p:cTn id="41" presetID="15" presetClass="emph" presetSubtype="0" nodeType="clickEffect">
                                  <p:stCondLst>
                                    <p:cond delay="0"/>
                                  </p:stCondLst>
                                  <p:endCondLst>
                                    <p:cond evt="onNext" delay="0">
                                      <p:tgtEl>
                                        <p:sldTgt/>
                                      </p:tgtEl>
                                    </p:cond>
                                  </p:endCondLst>
                                  <p:iterate type="lt">
                                    <p:tmAbs val="25"/>
                                  </p:iterate>
                                  <p:childTnLst>
                                    <p:set>
                                      <p:cBhvr override="childStyle">
                                        <p:cTn id="42" dur="indefinite"/>
                                        <p:tgtEl>
                                          <p:spTgt spid="5">
                                            <p:txEl>
                                              <p:pRg st="6" end="6"/>
                                            </p:txEl>
                                          </p:spTgt>
                                        </p:tgtEl>
                                        <p:attrNameLst>
                                          <p:attrName>style.fontWeight</p:attrName>
                                        </p:attrNameLst>
                                      </p:cBhvr>
                                      <p:to>
                                        <p:strVal val="bold"/>
                                      </p:to>
                                    </p:set>
                                  </p:childTnLst>
                                </p:cTn>
                              </p:par>
                            </p:childTnLst>
                          </p:cTn>
                        </p:par>
                      </p:childTnLst>
                    </p:cTn>
                  </p:par>
                  <p:par>
                    <p:cTn id="43" fill="hold">
                      <p:stCondLst>
                        <p:cond delay="indefinite"/>
                      </p:stCondLst>
                      <p:childTnLst>
                        <p:par>
                          <p:cTn id="44" fill="hold">
                            <p:stCondLst>
                              <p:cond delay="0"/>
                            </p:stCondLst>
                            <p:childTnLst>
                              <p:par>
                                <p:cTn id="45" presetID="15" presetClass="emph" presetSubtype="0" nodeType="clickEffect">
                                  <p:stCondLst>
                                    <p:cond delay="0"/>
                                  </p:stCondLst>
                                  <p:endCondLst>
                                    <p:cond evt="onNext" delay="0">
                                      <p:tgtEl>
                                        <p:sldTgt/>
                                      </p:tgtEl>
                                    </p:cond>
                                  </p:endCondLst>
                                  <p:iterate type="lt">
                                    <p:tmAbs val="25"/>
                                  </p:iterate>
                                  <p:childTnLst>
                                    <p:set>
                                      <p:cBhvr override="childStyle">
                                        <p:cTn id="46" dur="indefinite"/>
                                        <p:tgtEl>
                                          <p:spTgt spid="5">
                                            <p:txEl>
                                              <p:pRg st="8" end="8"/>
                                            </p:txEl>
                                          </p:spTgt>
                                        </p:tgtEl>
                                        <p:attrNameLst>
                                          <p:attrName>style.fontWeight</p:attrName>
                                        </p:attrNameLst>
                                      </p:cBhvr>
                                      <p:to>
                                        <p:strVal val="bold"/>
                                      </p:to>
                                    </p:set>
                                  </p:childTnLst>
                                </p:cTn>
                              </p:par>
                            </p:childTnLst>
                          </p:cTn>
                        </p:par>
                      </p:childTnLst>
                    </p:cTn>
                  </p:par>
                  <p:par>
                    <p:cTn id="47" fill="hold">
                      <p:stCondLst>
                        <p:cond delay="indefinite"/>
                      </p:stCondLst>
                      <p:childTnLst>
                        <p:par>
                          <p:cTn id="48" fill="hold">
                            <p:stCondLst>
                              <p:cond delay="0"/>
                            </p:stCondLst>
                            <p:childTnLst>
                              <p:par>
                                <p:cTn id="49" presetID="15" presetClass="emph" presetSubtype="0" nodeType="clickEffect">
                                  <p:stCondLst>
                                    <p:cond delay="0"/>
                                  </p:stCondLst>
                                  <p:endCondLst>
                                    <p:cond evt="onNext" delay="0">
                                      <p:tgtEl>
                                        <p:sldTgt/>
                                      </p:tgtEl>
                                    </p:cond>
                                  </p:endCondLst>
                                  <p:iterate type="lt">
                                    <p:tmAbs val="25"/>
                                  </p:iterate>
                                  <p:childTnLst>
                                    <p:set>
                                      <p:cBhvr override="childStyle">
                                        <p:cTn id="50" dur="indefinite"/>
                                        <p:tgtEl>
                                          <p:spTgt spid="5">
                                            <p:txEl>
                                              <p:pRg st="10" end="1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otebook, Laptop, Macbook, Conceptuele, Cup, Koffie">
            <a:extLst>
              <a:ext uri="{FF2B5EF4-FFF2-40B4-BE49-F238E27FC236}">
                <a16:creationId xmlns:a16="http://schemas.microsoft.com/office/drawing/2014/main" id="{1369F273-673B-48DC-A27F-50FBD136AA2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738788" y="10"/>
            <a:ext cx="6453212" cy="6857990"/>
          </a:xfrm>
          <a:prstGeom prst="rect">
            <a:avLst/>
          </a:prstGeom>
          <a:solidFill>
            <a:srgbClr val="FFFFFF"/>
          </a:solidFill>
        </p:spPr>
      </p:pic>
      <p:sp>
        <p:nvSpPr>
          <p:cNvPr id="71" name="Picture Placeholder 2">
            <a:extLst>
              <a:ext uri="{FF2B5EF4-FFF2-40B4-BE49-F238E27FC236}">
                <a16:creationId xmlns:a16="http://schemas.microsoft.com/office/drawing/2014/main" id="{405C26E5-819B-49F8-BF5E-58D5D3B50148}"/>
              </a:ext>
            </a:extLst>
          </p:cNvPr>
          <p:cNvSpPr>
            <a:spLocks noGrp="1"/>
          </p:cNvSpPr>
          <p:nvPr>
            <p:ph type="pic" idx="13"/>
          </p:nvPr>
        </p:nvSpPr>
        <p:spPr>
          <a:xfrm>
            <a:off x="5738788" y="0"/>
            <a:ext cx="2469600" cy="6858000"/>
          </a:xfrm>
        </p:spPr>
      </p:sp>
      <p:sp>
        <p:nvSpPr>
          <p:cNvPr id="75" name="Title 4">
            <a:extLst>
              <a:ext uri="{FF2B5EF4-FFF2-40B4-BE49-F238E27FC236}">
                <a16:creationId xmlns:a16="http://schemas.microsoft.com/office/drawing/2014/main" id="{BE9354F8-DA0D-4920-91F2-B60925D437EE}"/>
              </a:ext>
            </a:extLst>
          </p:cNvPr>
          <p:cNvSpPr>
            <a:spLocks noGrp="1"/>
          </p:cNvSpPr>
          <p:nvPr>
            <p:ph type="title"/>
          </p:nvPr>
        </p:nvSpPr>
        <p:spPr>
          <a:xfrm>
            <a:off x="706048" y="368300"/>
            <a:ext cx="9385690" cy="1181100"/>
          </a:xfrm>
        </p:spPr>
        <p:txBody>
          <a:bodyPr/>
          <a:lstStyle/>
          <a:p>
            <a:r>
              <a:rPr lang="en-US"/>
              <a:t>Casus: De </a:t>
            </a:r>
            <a:r>
              <a:rPr lang="en-US" err="1"/>
              <a:t>werkplek</a:t>
            </a:r>
            <a:endParaRPr lang="en-US"/>
          </a:p>
        </p:txBody>
      </p:sp>
    </p:spTree>
    <p:extLst>
      <p:ext uri="{BB962C8B-B14F-4D97-AF65-F5344CB8AC3E}">
        <p14:creationId xmlns:p14="http://schemas.microsoft.com/office/powerpoint/2010/main" val="3712831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Tijdelijke aanduiding voor inhoud 3">
            <a:extLst>
              <a:ext uri="{FF2B5EF4-FFF2-40B4-BE49-F238E27FC236}">
                <a16:creationId xmlns:a16="http://schemas.microsoft.com/office/drawing/2014/main" id="{B34D90E0-EA64-C14A-9222-AFDE89128CB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4200" y="5659438"/>
            <a:ext cx="15748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DD0D0081-6909-F84D-BA5E-6A9F2FC23539}"/>
              </a:ext>
            </a:extLst>
          </p:cNvPr>
          <p:cNvSpPr>
            <a:spLocks noGrp="1"/>
          </p:cNvSpPr>
          <p:nvPr>
            <p:ph type="title"/>
          </p:nvPr>
        </p:nvSpPr>
        <p:spPr>
          <a:xfrm>
            <a:off x="376238" y="363538"/>
            <a:ext cx="10896600" cy="501650"/>
          </a:xfrm>
          <a:gradFill flip="none" rotWithShape="1">
            <a:gsLst>
              <a:gs pos="78000">
                <a:schemeClr val="bg1"/>
              </a:gs>
              <a:gs pos="12000">
                <a:srgbClr val="DBF2F0"/>
              </a:gs>
              <a:gs pos="0">
                <a:schemeClr val="accent1">
                  <a:lumMod val="20000"/>
                  <a:lumOff val="80000"/>
                </a:schemeClr>
              </a:gs>
            </a:gsLst>
            <a:lin ang="0" scaled="1"/>
            <a:tileRect/>
          </a:gradFill>
        </p:spPr>
        <p:txBody>
          <a:bodyPr>
            <a:noAutofit/>
          </a:bodyPr>
          <a:lstStyle/>
          <a:p>
            <a:pPr eaLnBrk="1" fontAlgn="auto" hangingPunct="1">
              <a:spcAft>
                <a:spcPts val="0"/>
              </a:spcAft>
              <a:defRPr/>
            </a:pPr>
            <a:r>
              <a:rPr lang="nl-NL" sz="2800">
                <a:solidFill>
                  <a:schemeClr val="bg1">
                    <a:lumMod val="50000"/>
                  </a:schemeClr>
                </a:solidFill>
                <a:latin typeface="+mn-lt"/>
              </a:rPr>
              <a:t>Frequentie diagnose binnen het spectrum</a:t>
            </a:r>
          </a:p>
        </p:txBody>
      </p:sp>
      <p:graphicFrame>
        <p:nvGraphicFramePr>
          <p:cNvPr id="3" name="Tabel 5">
            <a:extLst>
              <a:ext uri="{FF2B5EF4-FFF2-40B4-BE49-F238E27FC236}">
                <a16:creationId xmlns:a16="http://schemas.microsoft.com/office/drawing/2014/main" id="{37D7E752-31E8-414B-8C3E-F7C246EB9560}"/>
              </a:ext>
            </a:extLst>
          </p:cNvPr>
          <p:cNvGraphicFramePr>
            <a:graphicFrameLocks noGrp="1"/>
          </p:cNvGraphicFramePr>
          <p:nvPr/>
        </p:nvGraphicFramePr>
        <p:xfrm>
          <a:off x="1273175" y="1314450"/>
          <a:ext cx="8128000" cy="579438"/>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579438">
                <a:tc>
                  <a:txBody>
                    <a:bodyPr/>
                    <a:lstStyle/>
                    <a:p>
                      <a:pPr algn="ctr"/>
                      <a:r>
                        <a:rPr lang="nl-NL" sz="1600">
                          <a:solidFill>
                            <a:schemeClr val="bg1">
                              <a:lumMod val="50000"/>
                            </a:schemeClr>
                          </a:solidFill>
                          <a:latin typeface="+mn-lt"/>
                        </a:rPr>
                        <a:t>1 / 10.000</a:t>
                      </a:r>
                    </a:p>
                  </a:txBody>
                  <a:tcPr marT="45745" marB="4574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bg1">
                              <a:lumMod val="50000"/>
                            </a:schemeClr>
                          </a:solidFill>
                          <a:latin typeface="+mn-lt"/>
                        </a:rPr>
                        <a:t>o.b.v. schatting 1940</a:t>
                      </a:r>
                    </a:p>
                    <a:p>
                      <a:endParaRPr lang="nl-NL" sz="1600">
                        <a:solidFill>
                          <a:schemeClr val="bg1">
                            <a:lumMod val="50000"/>
                          </a:schemeClr>
                        </a:solidFill>
                        <a:latin typeface="+mn-lt"/>
                      </a:endParaRPr>
                    </a:p>
                  </a:txBody>
                  <a:tcPr marT="45745" marB="45745"/>
                </a:tc>
                <a:extLst>
                  <a:ext uri="{0D108BD9-81ED-4DB2-BD59-A6C34878D82A}">
                    <a16:rowId xmlns:a16="http://schemas.microsoft.com/office/drawing/2014/main" val="10000"/>
                  </a:ext>
                </a:extLst>
              </a:tr>
            </a:tbl>
          </a:graphicData>
        </a:graphic>
      </p:graphicFrame>
      <p:graphicFrame>
        <p:nvGraphicFramePr>
          <p:cNvPr id="5" name="Tabel 5">
            <a:extLst>
              <a:ext uri="{FF2B5EF4-FFF2-40B4-BE49-F238E27FC236}">
                <a16:creationId xmlns:a16="http://schemas.microsoft.com/office/drawing/2014/main" id="{7D5EB138-4070-9940-B8C9-491602545B08}"/>
              </a:ext>
            </a:extLst>
          </p:cNvPr>
          <p:cNvGraphicFramePr>
            <a:graphicFrameLocks noGrp="1"/>
          </p:cNvGraphicFramePr>
          <p:nvPr/>
        </p:nvGraphicFramePr>
        <p:xfrm>
          <a:off x="1273175" y="2168525"/>
          <a:ext cx="8128000" cy="579438"/>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579438">
                <a:tc>
                  <a:txBody>
                    <a:bodyPr/>
                    <a:lstStyle/>
                    <a:p>
                      <a:pPr algn="ctr"/>
                      <a:r>
                        <a:rPr lang="nl-NL" sz="1600">
                          <a:solidFill>
                            <a:schemeClr val="bg1">
                              <a:lumMod val="50000"/>
                            </a:schemeClr>
                          </a:solidFill>
                          <a:latin typeface="+mn-lt"/>
                        </a:rPr>
                        <a:t>1 / 1600 </a:t>
                      </a:r>
                    </a:p>
                  </a:txBody>
                  <a:tcPr marT="45745" marB="4574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bg1">
                              <a:lumMod val="50000"/>
                            </a:schemeClr>
                          </a:solidFill>
                          <a:latin typeface="+mn-lt"/>
                        </a:rPr>
                        <a:t>o.b.v. eerste onderzoek jaren ‘60</a:t>
                      </a:r>
                    </a:p>
                    <a:p>
                      <a:endParaRPr lang="nl-NL" sz="1600">
                        <a:solidFill>
                          <a:schemeClr val="bg1">
                            <a:lumMod val="50000"/>
                          </a:schemeClr>
                        </a:solidFill>
                        <a:latin typeface="+mn-lt"/>
                      </a:endParaRPr>
                    </a:p>
                  </a:txBody>
                  <a:tcPr marT="45745" marB="45745"/>
                </a:tc>
                <a:extLst>
                  <a:ext uri="{0D108BD9-81ED-4DB2-BD59-A6C34878D82A}">
                    <a16:rowId xmlns:a16="http://schemas.microsoft.com/office/drawing/2014/main" val="10000"/>
                  </a:ext>
                </a:extLst>
              </a:tr>
            </a:tbl>
          </a:graphicData>
        </a:graphic>
      </p:graphicFrame>
      <p:graphicFrame>
        <p:nvGraphicFramePr>
          <p:cNvPr id="6" name="Tabel 5">
            <a:extLst>
              <a:ext uri="{FF2B5EF4-FFF2-40B4-BE49-F238E27FC236}">
                <a16:creationId xmlns:a16="http://schemas.microsoft.com/office/drawing/2014/main" id="{554E9677-0C3E-C349-AC1D-FFBB6A75F66B}"/>
              </a:ext>
            </a:extLst>
          </p:cNvPr>
          <p:cNvGraphicFramePr>
            <a:graphicFrameLocks noGrp="1"/>
          </p:cNvGraphicFramePr>
          <p:nvPr/>
        </p:nvGraphicFramePr>
        <p:xfrm>
          <a:off x="1273175" y="2987675"/>
          <a:ext cx="8128000" cy="579438"/>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579438">
                <a:tc>
                  <a:txBody>
                    <a:bodyPr/>
                    <a:lstStyle/>
                    <a:p>
                      <a:pPr algn="ctr"/>
                      <a:r>
                        <a:rPr lang="nl-NL" sz="1600">
                          <a:solidFill>
                            <a:schemeClr val="bg1">
                              <a:lumMod val="50000"/>
                            </a:schemeClr>
                          </a:solidFill>
                          <a:latin typeface="Muli" panose="00000500000000000000"/>
                        </a:rPr>
                        <a:t>1 / 100 </a:t>
                      </a:r>
                      <a:endParaRPr lang="nl-NL" sz="1600">
                        <a:solidFill>
                          <a:schemeClr val="bg1">
                            <a:lumMod val="50000"/>
                          </a:schemeClr>
                        </a:solidFill>
                      </a:endParaRPr>
                    </a:p>
                  </a:txBody>
                  <a:tcPr marT="45745" marB="4574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bg1">
                              <a:lumMod val="50000"/>
                            </a:schemeClr>
                          </a:solidFill>
                          <a:latin typeface="Muli" panose="00000500000000000000"/>
                        </a:rPr>
                        <a:t>internationaal gemiddelde o.b.v. schattingen</a:t>
                      </a:r>
                    </a:p>
                    <a:p>
                      <a:endParaRPr lang="nl-NL" sz="1600">
                        <a:solidFill>
                          <a:schemeClr val="bg1">
                            <a:lumMod val="50000"/>
                          </a:schemeClr>
                        </a:solidFill>
                      </a:endParaRPr>
                    </a:p>
                  </a:txBody>
                  <a:tcPr marT="45745" marB="45745"/>
                </a:tc>
                <a:extLst>
                  <a:ext uri="{0D108BD9-81ED-4DB2-BD59-A6C34878D82A}">
                    <a16:rowId xmlns:a16="http://schemas.microsoft.com/office/drawing/2014/main" val="10000"/>
                  </a:ext>
                </a:extLst>
              </a:tr>
            </a:tbl>
          </a:graphicData>
        </a:graphic>
      </p:graphicFrame>
      <p:graphicFrame>
        <p:nvGraphicFramePr>
          <p:cNvPr id="7" name="Tabel 6">
            <a:extLst>
              <a:ext uri="{FF2B5EF4-FFF2-40B4-BE49-F238E27FC236}">
                <a16:creationId xmlns:a16="http://schemas.microsoft.com/office/drawing/2014/main" id="{EB4972A3-5204-5C47-ACC9-3F647F018354}"/>
              </a:ext>
            </a:extLst>
          </p:cNvPr>
          <p:cNvGraphicFramePr>
            <a:graphicFrameLocks noGrp="1"/>
          </p:cNvGraphicFramePr>
          <p:nvPr/>
        </p:nvGraphicFramePr>
        <p:xfrm>
          <a:off x="1273175" y="3792538"/>
          <a:ext cx="8128000" cy="822722"/>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822325">
                <a:tc>
                  <a:txBody>
                    <a:bodyPr/>
                    <a:lstStyle/>
                    <a:p>
                      <a:pPr algn="ctr"/>
                      <a:r>
                        <a:rPr lang="nl-NL" sz="1600">
                          <a:solidFill>
                            <a:schemeClr val="bg1">
                              <a:lumMod val="50000"/>
                            </a:schemeClr>
                          </a:solidFill>
                          <a:latin typeface="Muli" panose="00000500000000000000"/>
                        </a:rPr>
                        <a:t>1 / 40</a:t>
                      </a:r>
                      <a:endParaRPr lang="nl-NL" sz="1600">
                        <a:solidFill>
                          <a:schemeClr val="bg1">
                            <a:lumMod val="50000"/>
                          </a:schemeClr>
                        </a:solidFill>
                      </a:endParaRPr>
                    </a:p>
                  </a:txBody>
                  <a:tcPr marT="45601" marB="4560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bg1">
                              <a:lumMod val="50000"/>
                            </a:schemeClr>
                          </a:solidFill>
                          <a:latin typeface="Muli" panose="00000500000000000000"/>
                        </a:rPr>
                        <a:t>o.b.v. rapportage ouders over hun 4-12 jarige kinderen, CBS 2018</a:t>
                      </a:r>
                    </a:p>
                    <a:p>
                      <a:endParaRPr lang="nl-NL" sz="1600">
                        <a:solidFill>
                          <a:schemeClr val="bg1">
                            <a:lumMod val="50000"/>
                          </a:schemeClr>
                        </a:solidFill>
                      </a:endParaRPr>
                    </a:p>
                  </a:txBody>
                  <a:tcPr marT="45601" marB="45601"/>
                </a:tc>
                <a:extLst>
                  <a:ext uri="{0D108BD9-81ED-4DB2-BD59-A6C34878D82A}">
                    <a16:rowId xmlns:a16="http://schemas.microsoft.com/office/drawing/2014/main" val="10000"/>
                  </a:ext>
                </a:extLst>
              </a:tr>
            </a:tbl>
          </a:graphicData>
        </a:graphic>
      </p:graphicFrame>
      <p:graphicFrame>
        <p:nvGraphicFramePr>
          <p:cNvPr id="8" name="Tabel 7">
            <a:extLst>
              <a:ext uri="{FF2B5EF4-FFF2-40B4-BE49-F238E27FC236}">
                <a16:creationId xmlns:a16="http://schemas.microsoft.com/office/drawing/2014/main" id="{E028D72A-1799-8647-AD6A-52EEDC6B9BF5}"/>
              </a:ext>
            </a:extLst>
          </p:cNvPr>
          <p:cNvGraphicFramePr>
            <a:graphicFrameLocks noGrp="1"/>
          </p:cNvGraphicFramePr>
          <p:nvPr/>
        </p:nvGraphicFramePr>
        <p:xfrm>
          <a:off x="1273175" y="4764088"/>
          <a:ext cx="8128000" cy="741362"/>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741362">
                <a:tc>
                  <a:txBody>
                    <a:bodyPr/>
                    <a:lstStyle/>
                    <a:p>
                      <a:pPr algn="ctr"/>
                      <a:r>
                        <a:rPr lang="nl-NL" sz="1600">
                          <a:solidFill>
                            <a:schemeClr val="bg1">
                              <a:lumMod val="50000"/>
                            </a:schemeClr>
                          </a:solidFill>
                        </a:rPr>
                        <a:t>..?</a:t>
                      </a:r>
                    </a:p>
                  </a:txBody>
                  <a:tcPr marT="45700" marB="45700"/>
                </a:tc>
                <a:tc>
                  <a:txBody>
                    <a:bodyPr/>
                    <a:lstStyle/>
                    <a:p>
                      <a:r>
                        <a:rPr lang="nl-NL" sz="1600">
                          <a:solidFill>
                            <a:schemeClr val="bg1">
                              <a:lumMod val="50000"/>
                            </a:schemeClr>
                          </a:solidFill>
                        </a:rPr>
                        <a:t>in 2025</a:t>
                      </a:r>
                    </a:p>
                  </a:txBody>
                  <a:tcPr marT="45700" marB="45700"/>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Tijdelijke aanduiding voor inhoud 3">
            <a:extLst>
              <a:ext uri="{FF2B5EF4-FFF2-40B4-BE49-F238E27FC236}">
                <a16:creationId xmlns:a16="http://schemas.microsoft.com/office/drawing/2014/main" id="{264E5196-914B-6D48-A9E3-96CD69489CE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4200" y="5659438"/>
            <a:ext cx="15748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2" name="Titel 2">
            <a:extLst>
              <a:ext uri="{FF2B5EF4-FFF2-40B4-BE49-F238E27FC236}">
                <a16:creationId xmlns:a16="http://schemas.microsoft.com/office/drawing/2014/main" id="{2DE65B51-62DD-4349-97F2-F90940EA35C7}"/>
              </a:ext>
            </a:extLst>
          </p:cNvPr>
          <p:cNvSpPr>
            <a:spLocks noGrp="1" noChangeArrowheads="1"/>
          </p:cNvSpPr>
          <p:nvPr>
            <p:ph type="title"/>
          </p:nvPr>
        </p:nvSpPr>
        <p:spPr>
          <a:xfrm>
            <a:off x="706438" y="488950"/>
            <a:ext cx="9385300" cy="736600"/>
          </a:xfrm>
        </p:spPr>
        <p:txBody>
          <a:bodyPr/>
          <a:lstStyle/>
          <a:p>
            <a:pPr eaLnBrk="1" hangingPunct="1"/>
            <a:r>
              <a:rPr lang="nl-NL" altLang="nl-NL">
                <a:latin typeface="Muli ExtraLight"/>
              </a:rPr>
              <a:t>Veranderende diagnostiek</a:t>
            </a:r>
          </a:p>
        </p:txBody>
      </p:sp>
      <p:sp>
        <p:nvSpPr>
          <p:cNvPr id="45060" name="Tijdelijke aanduiding voor inhoud 6">
            <a:extLst>
              <a:ext uri="{FF2B5EF4-FFF2-40B4-BE49-F238E27FC236}">
                <a16:creationId xmlns:a16="http://schemas.microsoft.com/office/drawing/2014/main" id="{0D21BDE0-0DA8-F74A-B10C-DFC604A847F2}"/>
              </a:ext>
            </a:extLst>
          </p:cNvPr>
          <p:cNvSpPr>
            <a:spLocks noGrp="1" noChangeArrowheads="1"/>
          </p:cNvSpPr>
          <p:nvPr>
            <p:ph idx="1"/>
          </p:nvPr>
        </p:nvSpPr>
        <p:spPr>
          <a:xfrm>
            <a:off x="706438" y="1771650"/>
            <a:ext cx="9918700" cy="3592513"/>
          </a:xfrm>
        </p:spPr>
        <p:txBody>
          <a:bodyPr/>
          <a:lstStyle/>
          <a:p>
            <a:pPr eaLnBrk="1" hangingPunct="1">
              <a:defRPr/>
            </a:pPr>
            <a:r>
              <a:rPr lang="nl-NL" altLang="nl-NL">
                <a:latin typeface="Muli"/>
              </a:rPr>
              <a:t>Van verschillende autisme diagnoses, naar één autisme diagnose (Autisme Spectrum Stoornis (</a:t>
            </a:r>
            <a:r>
              <a:rPr lang="nl-NL" altLang="nl-NL">
                <a:latin typeface="+mn-lt"/>
              </a:rPr>
              <a:t>ASS</a:t>
            </a:r>
            <a:r>
              <a:rPr lang="nl-NL" altLang="nl-NL">
                <a:latin typeface="Muli"/>
              </a:rPr>
              <a:t>))</a:t>
            </a:r>
          </a:p>
          <a:p>
            <a:pPr eaLnBrk="1" hangingPunct="1">
              <a:defRPr/>
            </a:pPr>
            <a:r>
              <a:rPr lang="nl-NL" altLang="nl-NL">
                <a:latin typeface="Muli"/>
              </a:rPr>
              <a:t>Binnen één diagnose enorm veel diversiteit zichtbaar. Ook veel verschil in zwaarte van eventuele problematiek</a:t>
            </a:r>
          </a:p>
          <a:p>
            <a:pPr eaLnBrk="1" hangingPunct="1">
              <a:defRPr/>
            </a:pPr>
            <a:r>
              <a:rPr lang="nl-NL" altLang="nl-NL">
                <a:latin typeface="Muli"/>
              </a:rPr>
              <a:t>In de afgelopen 10 jaar steeds vaker diagnose bij o.a.:</a:t>
            </a:r>
          </a:p>
          <a:p>
            <a:pPr lvl="1" eaLnBrk="1" hangingPunct="1">
              <a:defRPr/>
            </a:pPr>
            <a:r>
              <a:rPr lang="nl-NL" altLang="nl-NL">
                <a:latin typeface="Muli"/>
              </a:rPr>
              <a:t>Hoger of normaal IQ</a:t>
            </a:r>
          </a:p>
          <a:p>
            <a:pPr lvl="1" eaLnBrk="1" hangingPunct="1">
              <a:defRPr/>
            </a:pPr>
            <a:r>
              <a:rPr lang="nl-NL" altLang="nl-NL">
                <a:latin typeface="Muli"/>
              </a:rPr>
              <a:t>Bij vrouwen</a:t>
            </a:r>
          </a:p>
          <a:p>
            <a:pPr lvl="1" eaLnBrk="1" hangingPunct="1">
              <a:defRPr/>
            </a:pPr>
            <a:r>
              <a:rPr lang="nl-NL" altLang="nl-NL">
                <a:latin typeface="Muli"/>
              </a:rPr>
              <a:t>Bij volwassenen en ouderen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Tijdelijke aanduiding voor inhoud 3">
            <a:extLst>
              <a:ext uri="{FF2B5EF4-FFF2-40B4-BE49-F238E27FC236}">
                <a16:creationId xmlns:a16="http://schemas.microsoft.com/office/drawing/2014/main" id="{8EE90058-2C4A-4648-8BEC-EF8006DA506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4200" y="5659438"/>
            <a:ext cx="15748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VersnellingVertraging.jpg">
            <a:extLst>
              <a:ext uri="{FF2B5EF4-FFF2-40B4-BE49-F238E27FC236}">
                <a16:creationId xmlns:a16="http://schemas.microsoft.com/office/drawing/2014/main" id="{59AC83F3-E01B-0441-8CC0-F8DEFBCF138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301038" y="3384550"/>
            <a:ext cx="2135187"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ADFA53A1-062C-3A40-93BA-3987BAE8F263}"/>
              </a:ext>
            </a:extLst>
          </p:cNvPr>
          <p:cNvSpPr/>
          <p:nvPr/>
        </p:nvSpPr>
        <p:spPr>
          <a:xfrm>
            <a:off x="8301038" y="4810125"/>
            <a:ext cx="2341562" cy="369888"/>
          </a:xfrm>
          <a:prstGeom prst="rect">
            <a:avLst/>
          </a:prstGeom>
        </p:spPr>
        <p:txBody>
          <a:bodyPr wrap="none">
            <a:spAutoFit/>
          </a:bodyPr>
          <a:lstStyle/>
          <a:p>
            <a:pPr eaLnBrk="1" fontAlgn="auto" hangingPunct="1">
              <a:spcBef>
                <a:spcPts val="0"/>
              </a:spcBef>
              <a:spcAft>
                <a:spcPts val="0"/>
              </a:spcAft>
              <a:buClr>
                <a:schemeClr val="accent4"/>
              </a:buClr>
              <a:defRPr/>
            </a:pPr>
            <a:r>
              <a:rPr lang="nl-NL" i="1">
                <a:latin typeface="+mn-lt"/>
              </a:rPr>
              <a:t>Versnelling/vertraging</a:t>
            </a:r>
          </a:p>
        </p:txBody>
      </p:sp>
      <p:pic>
        <p:nvPicPr>
          <p:cNvPr id="15" name="Picture 3" descr="Opvoeding.jpg">
            <a:extLst>
              <a:ext uri="{FF2B5EF4-FFF2-40B4-BE49-F238E27FC236}">
                <a16:creationId xmlns:a16="http://schemas.microsoft.com/office/drawing/2014/main" id="{A668BA5B-DA47-CC41-97CE-0C4DBAB4016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46150" y="1571625"/>
            <a:ext cx="178752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Stoornis.jpg">
            <a:extLst>
              <a:ext uri="{FF2B5EF4-FFF2-40B4-BE49-F238E27FC236}">
                <a16:creationId xmlns:a16="http://schemas.microsoft.com/office/drawing/2014/main" id="{213BB30F-6C4C-1C41-813D-D0BFEB59F318}"/>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159000" y="3613150"/>
            <a:ext cx="212725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Ontwikkelingsachterstand.gif">
            <a:extLst>
              <a:ext uri="{FF2B5EF4-FFF2-40B4-BE49-F238E27FC236}">
                <a16:creationId xmlns:a16="http://schemas.microsoft.com/office/drawing/2014/main" id="{CA874105-50DA-384F-8CE1-F4DECF5F9EA1}"/>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022850" y="2238375"/>
            <a:ext cx="2438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7">
            <a:extLst>
              <a:ext uri="{FF2B5EF4-FFF2-40B4-BE49-F238E27FC236}">
                <a16:creationId xmlns:a16="http://schemas.microsoft.com/office/drawing/2014/main" id="{59DB5C51-B578-6B40-834E-33C15BF5CABA}"/>
              </a:ext>
            </a:extLst>
          </p:cNvPr>
          <p:cNvSpPr txBox="1">
            <a:spLocks noChangeArrowheads="1"/>
          </p:cNvSpPr>
          <p:nvPr/>
        </p:nvSpPr>
        <p:spPr bwMode="auto">
          <a:xfrm>
            <a:off x="1047750" y="2841625"/>
            <a:ext cx="1430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1000"/>
              </a:spcBef>
              <a:buFont typeface="Arial" panose="020B0604020202020204" pitchFamily="34" charset="0"/>
              <a:buChar char="•"/>
              <a:defRPr sz="2000">
                <a:solidFill>
                  <a:srgbClr val="7F7F7F"/>
                </a:solidFill>
                <a:latin typeface="Muli"/>
              </a:defRPr>
            </a:lvl1pPr>
            <a:lvl2pPr marL="742950" indent="-285750">
              <a:lnSpc>
                <a:spcPct val="110000"/>
              </a:lnSpc>
              <a:spcBef>
                <a:spcPts val="500"/>
              </a:spcBef>
              <a:buFont typeface="Arial" panose="020B0604020202020204" pitchFamily="34" charset="0"/>
              <a:buChar char="•"/>
              <a:defRPr>
                <a:solidFill>
                  <a:srgbClr val="7F7F7F"/>
                </a:solidFill>
                <a:latin typeface="Muli"/>
              </a:defRPr>
            </a:lvl2pPr>
            <a:lvl3pPr marL="1143000" indent="-228600">
              <a:lnSpc>
                <a:spcPct val="110000"/>
              </a:lnSpc>
              <a:spcBef>
                <a:spcPts val="500"/>
              </a:spcBef>
              <a:buFont typeface="Arial" panose="020B0604020202020204" pitchFamily="34" charset="0"/>
              <a:buChar char="•"/>
              <a:defRPr>
                <a:solidFill>
                  <a:srgbClr val="7F7F7F"/>
                </a:solidFill>
                <a:latin typeface="Muli"/>
              </a:defRPr>
            </a:lvl3pPr>
            <a:lvl4pPr marL="1600200" indent="-228600">
              <a:lnSpc>
                <a:spcPct val="110000"/>
              </a:lnSpc>
              <a:spcBef>
                <a:spcPts val="500"/>
              </a:spcBef>
              <a:buFont typeface="Arial" panose="020B0604020202020204" pitchFamily="34" charset="0"/>
              <a:buChar char="•"/>
              <a:defRPr>
                <a:solidFill>
                  <a:srgbClr val="7F7F7F"/>
                </a:solidFill>
                <a:latin typeface="Muli"/>
              </a:defRPr>
            </a:lvl4pPr>
            <a:lvl5pPr marL="2057400" indent="-228600">
              <a:lnSpc>
                <a:spcPct val="110000"/>
              </a:lnSpc>
              <a:spcBef>
                <a:spcPts val="500"/>
              </a:spcBef>
              <a:buFont typeface="Arial" panose="020B0604020202020204" pitchFamily="34" charset="0"/>
              <a:buChar char="•"/>
              <a:defRPr>
                <a:solidFill>
                  <a:srgbClr val="7F7F7F"/>
                </a:solidFill>
                <a:latin typeface="Muli"/>
              </a:defRPr>
            </a:lvl5pPr>
            <a:lvl6pPr marL="25146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6pPr>
            <a:lvl7pPr marL="29718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7pPr>
            <a:lvl8pPr marL="34290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8pPr>
            <a:lvl9pPr marL="38862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9pPr>
          </a:lstStyle>
          <a:p>
            <a:pPr algn="ctr" eaLnBrk="1" hangingPunct="1">
              <a:lnSpc>
                <a:spcPct val="100000"/>
              </a:lnSpc>
              <a:spcBef>
                <a:spcPct val="0"/>
              </a:spcBef>
              <a:buFontTx/>
              <a:buNone/>
            </a:pPr>
            <a:r>
              <a:rPr lang="nl-NL" altLang="nl-NL" sz="1800" i="1">
                <a:solidFill>
                  <a:schemeClr val="tx1"/>
                </a:solidFill>
                <a:latin typeface="Calibri" panose="020F0502020204030204" pitchFamily="34" charset="0"/>
              </a:rPr>
              <a:t>Opvoeding</a:t>
            </a:r>
            <a:endParaRPr lang="en-US" altLang="nl-NL" sz="1800">
              <a:solidFill>
                <a:schemeClr val="tx1"/>
              </a:solidFill>
              <a:latin typeface="Calibri" panose="020F0502020204030204" pitchFamily="34" charset="0"/>
            </a:endParaRPr>
          </a:p>
        </p:txBody>
      </p:sp>
      <p:sp>
        <p:nvSpPr>
          <p:cNvPr id="19" name="Rectangle 8">
            <a:extLst>
              <a:ext uri="{FF2B5EF4-FFF2-40B4-BE49-F238E27FC236}">
                <a16:creationId xmlns:a16="http://schemas.microsoft.com/office/drawing/2014/main" id="{550D58D4-CAF1-5740-90E6-89F4BC2DD362}"/>
              </a:ext>
            </a:extLst>
          </p:cNvPr>
          <p:cNvSpPr>
            <a:spLocks noChangeArrowheads="1"/>
          </p:cNvSpPr>
          <p:nvPr/>
        </p:nvSpPr>
        <p:spPr bwMode="auto">
          <a:xfrm>
            <a:off x="2682875" y="4886325"/>
            <a:ext cx="1009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spcBef>
                <a:spcPts val="1000"/>
              </a:spcBef>
              <a:buFont typeface="Arial" panose="020B0604020202020204" pitchFamily="34" charset="0"/>
              <a:buChar char="•"/>
              <a:defRPr sz="2000">
                <a:solidFill>
                  <a:srgbClr val="7F7F7F"/>
                </a:solidFill>
                <a:latin typeface="Muli"/>
              </a:defRPr>
            </a:lvl1pPr>
            <a:lvl2pPr marL="742950" indent="-285750">
              <a:lnSpc>
                <a:spcPct val="110000"/>
              </a:lnSpc>
              <a:spcBef>
                <a:spcPts val="500"/>
              </a:spcBef>
              <a:buFont typeface="Arial" panose="020B0604020202020204" pitchFamily="34" charset="0"/>
              <a:buChar char="•"/>
              <a:defRPr>
                <a:solidFill>
                  <a:srgbClr val="7F7F7F"/>
                </a:solidFill>
                <a:latin typeface="Muli"/>
              </a:defRPr>
            </a:lvl2pPr>
            <a:lvl3pPr marL="1143000" indent="-228600">
              <a:lnSpc>
                <a:spcPct val="110000"/>
              </a:lnSpc>
              <a:spcBef>
                <a:spcPts val="500"/>
              </a:spcBef>
              <a:buFont typeface="Arial" panose="020B0604020202020204" pitchFamily="34" charset="0"/>
              <a:buChar char="•"/>
              <a:defRPr>
                <a:solidFill>
                  <a:srgbClr val="7F7F7F"/>
                </a:solidFill>
                <a:latin typeface="Muli"/>
              </a:defRPr>
            </a:lvl3pPr>
            <a:lvl4pPr marL="1600200" indent="-228600">
              <a:lnSpc>
                <a:spcPct val="110000"/>
              </a:lnSpc>
              <a:spcBef>
                <a:spcPts val="500"/>
              </a:spcBef>
              <a:buFont typeface="Arial" panose="020B0604020202020204" pitchFamily="34" charset="0"/>
              <a:buChar char="•"/>
              <a:defRPr>
                <a:solidFill>
                  <a:srgbClr val="7F7F7F"/>
                </a:solidFill>
                <a:latin typeface="Muli"/>
              </a:defRPr>
            </a:lvl4pPr>
            <a:lvl5pPr marL="2057400" indent="-228600">
              <a:lnSpc>
                <a:spcPct val="110000"/>
              </a:lnSpc>
              <a:spcBef>
                <a:spcPts val="500"/>
              </a:spcBef>
              <a:buFont typeface="Arial" panose="020B0604020202020204" pitchFamily="34" charset="0"/>
              <a:buChar char="•"/>
              <a:defRPr>
                <a:solidFill>
                  <a:srgbClr val="7F7F7F"/>
                </a:solidFill>
                <a:latin typeface="Muli"/>
              </a:defRPr>
            </a:lvl5pPr>
            <a:lvl6pPr marL="25146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6pPr>
            <a:lvl7pPr marL="29718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7pPr>
            <a:lvl8pPr marL="34290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8pPr>
            <a:lvl9pPr marL="38862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9pPr>
          </a:lstStyle>
          <a:p>
            <a:pPr eaLnBrk="1" hangingPunct="1">
              <a:lnSpc>
                <a:spcPct val="100000"/>
              </a:lnSpc>
              <a:spcBef>
                <a:spcPct val="0"/>
              </a:spcBef>
              <a:buFontTx/>
              <a:buNone/>
            </a:pPr>
            <a:r>
              <a:rPr lang="nl-NL" altLang="nl-NL" sz="1800" i="1">
                <a:solidFill>
                  <a:schemeClr val="tx1"/>
                </a:solidFill>
                <a:latin typeface="Calibri" panose="020F0502020204030204" pitchFamily="34" charset="0"/>
              </a:rPr>
              <a:t> Stoornis</a:t>
            </a:r>
            <a:endParaRPr lang="en-US" altLang="nl-NL" sz="1800">
              <a:solidFill>
                <a:schemeClr val="tx1"/>
              </a:solidFill>
              <a:latin typeface="Calibri" panose="020F0502020204030204" pitchFamily="34" charset="0"/>
            </a:endParaRPr>
          </a:p>
        </p:txBody>
      </p:sp>
      <p:sp>
        <p:nvSpPr>
          <p:cNvPr id="20" name="Rectangle 9">
            <a:extLst>
              <a:ext uri="{FF2B5EF4-FFF2-40B4-BE49-F238E27FC236}">
                <a16:creationId xmlns:a16="http://schemas.microsoft.com/office/drawing/2014/main" id="{0802EF90-35E8-A94F-B1FF-581F2177CC84}"/>
              </a:ext>
            </a:extLst>
          </p:cNvPr>
          <p:cNvSpPr>
            <a:spLocks noChangeArrowheads="1"/>
          </p:cNvSpPr>
          <p:nvPr/>
        </p:nvSpPr>
        <p:spPr bwMode="auto">
          <a:xfrm>
            <a:off x="5491163" y="3517900"/>
            <a:ext cx="1603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1000"/>
              </a:spcBef>
              <a:buFont typeface="Arial" panose="020B0604020202020204" pitchFamily="34" charset="0"/>
              <a:buChar char="•"/>
              <a:defRPr sz="2000">
                <a:solidFill>
                  <a:srgbClr val="7F7F7F"/>
                </a:solidFill>
                <a:latin typeface="Muli"/>
              </a:defRPr>
            </a:lvl1pPr>
            <a:lvl2pPr marL="742950" indent="-285750">
              <a:lnSpc>
                <a:spcPct val="110000"/>
              </a:lnSpc>
              <a:spcBef>
                <a:spcPts val="500"/>
              </a:spcBef>
              <a:buFont typeface="Arial" panose="020B0604020202020204" pitchFamily="34" charset="0"/>
              <a:buChar char="•"/>
              <a:defRPr>
                <a:solidFill>
                  <a:srgbClr val="7F7F7F"/>
                </a:solidFill>
                <a:latin typeface="Muli"/>
              </a:defRPr>
            </a:lvl2pPr>
            <a:lvl3pPr marL="1143000" indent="-228600">
              <a:lnSpc>
                <a:spcPct val="110000"/>
              </a:lnSpc>
              <a:spcBef>
                <a:spcPts val="500"/>
              </a:spcBef>
              <a:buFont typeface="Arial" panose="020B0604020202020204" pitchFamily="34" charset="0"/>
              <a:buChar char="•"/>
              <a:defRPr>
                <a:solidFill>
                  <a:srgbClr val="7F7F7F"/>
                </a:solidFill>
                <a:latin typeface="Muli"/>
              </a:defRPr>
            </a:lvl3pPr>
            <a:lvl4pPr marL="1600200" indent="-228600">
              <a:lnSpc>
                <a:spcPct val="110000"/>
              </a:lnSpc>
              <a:spcBef>
                <a:spcPts val="500"/>
              </a:spcBef>
              <a:buFont typeface="Arial" panose="020B0604020202020204" pitchFamily="34" charset="0"/>
              <a:buChar char="•"/>
              <a:defRPr>
                <a:solidFill>
                  <a:srgbClr val="7F7F7F"/>
                </a:solidFill>
                <a:latin typeface="Muli"/>
              </a:defRPr>
            </a:lvl4pPr>
            <a:lvl5pPr marL="2057400" indent="-228600">
              <a:lnSpc>
                <a:spcPct val="110000"/>
              </a:lnSpc>
              <a:spcBef>
                <a:spcPts val="500"/>
              </a:spcBef>
              <a:buFont typeface="Arial" panose="020B0604020202020204" pitchFamily="34" charset="0"/>
              <a:buChar char="•"/>
              <a:defRPr>
                <a:solidFill>
                  <a:srgbClr val="7F7F7F"/>
                </a:solidFill>
                <a:latin typeface="Muli"/>
              </a:defRPr>
            </a:lvl5pPr>
            <a:lvl6pPr marL="25146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6pPr>
            <a:lvl7pPr marL="29718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7pPr>
            <a:lvl8pPr marL="34290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8pPr>
            <a:lvl9pPr marL="38862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9pPr>
          </a:lstStyle>
          <a:p>
            <a:pPr eaLnBrk="1" hangingPunct="1">
              <a:lnSpc>
                <a:spcPct val="100000"/>
              </a:lnSpc>
              <a:spcBef>
                <a:spcPct val="0"/>
              </a:spcBef>
              <a:buFontTx/>
              <a:buNone/>
            </a:pPr>
            <a:r>
              <a:rPr lang="nl-NL" altLang="nl-NL" sz="1800" i="1">
                <a:solidFill>
                  <a:schemeClr val="tx1"/>
                </a:solidFill>
                <a:latin typeface="Calibri" panose="020F0502020204030204" pitchFamily="34" charset="0"/>
              </a:rPr>
              <a:t>Ontwikkelings- achterstand</a:t>
            </a:r>
            <a:endParaRPr lang="en-US" altLang="nl-NL" sz="1800">
              <a:solidFill>
                <a:schemeClr val="tx1"/>
              </a:solidFill>
              <a:latin typeface="Calibri" panose="020F0502020204030204" pitchFamily="34" charset="0"/>
            </a:endParaRPr>
          </a:p>
        </p:txBody>
      </p:sp>
      <p:sp>
        <p:nvSpPr>
          <p:cNvPr id="14" name="Titel 1">
            <a:extLst>
              <a:ext uri="{FF2B5EF4-FFF2-40B4-BE49-F238E27FC236}">
                <a16:creationId xmlns:a16="http://schemas.microsoft.com/office/drawing/2014/main" id="{EA5D30A5-2963-3D43-B92F-1E36A81CEBC1}"/>
              </a:ext>
            </a:extLst>
          </p:cNvPr>
          <p:cNvSpPr txBox="1">
            <a:spLocks/>
          </p:cNvSpPr>
          <p:nvPr/>
        </p:nvSpPr>
        <p:spPr>
          <a:xfrm>
            <a:off x="376238" y="411163"/>
            <a:ext cx="10896600" cy="501650"/>
          </a:xfrm>
          <a:prstGeom prst="rect">
            <a:avLst/>
          </a:prstGeom>
          <a:gradFill flip="none" rotWithShape="1">
            <a:gsLst>
              <a:gs pos="78000">
                <a:schemeClr val="bg1"/>
              </a:gs>
              <a:gs pos="12000">
                <a:srgbClr val="DBF2F0"/>
              </a:gs>
              <a:gs pos="0">
                <a:schemeClr val="accent1">
                  <a:lumMod val="20000"/>
                  <a:lumOff val="80000"/>
                </a:schemeClr>
              </a:gs>
            </a:gsLst>
            <a:lin ang="0" scaled="1"/>
            <a:tileRect/>
          </a:gradFill>
        </p:spPr>
        <p:txBody>
          <a:bodyPr/>
          <a:lstStyle>
            <a:lvl1pPr algn="l" defTabSz="914400" rtl="0" eaLnBrk="1" latinLnBrk="0" hangingPunct="1">
              <a:lnSpc>
                <a:spcPct val="90000"/>
              </a:lnSpc>
              <a:spcBef>
                <a:spcPct val="0"/>
              </a:spcBef>
              <a:buNone/>
              <a:defRPr sz="3600" kern="1200">
                <a:solidFill>
                  <a:schemeClr val="accent4"/>
                </a:solidFill>
                <a:latin typeface="Muli ExtraLight" panose="00000300000000000000" pitchFamily="2" charset="0"/>
                <a:ea typeface="+mj-ea"/>
                <a:cs typeface="+mj-cs"/>
              </a:defRPr>
            </a:lvl1pPr>
          </a:lstStyle>
          <a:p>
            <a:pPr fontAlgn="auto">
              <a:spcAft>
                <a:spcPts val="0"/>
              </a:spcAft>
              <a:defRPr/>
            </a:pPr>
            <a:r>
              <a:rPr lang="nl-NL" sz="2800">
                <a:solidFill>
                  <a:schemeClr val="bg1">
                    <a:lumMod val="50000"/>
                  </a:schemeClr>
                </a:solidFill>
              </a:rPr>
              <a:t>Veranderende visie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Tijdelijke aanduiding voor inhoud 3">
            <a:extLst>
              <a:ext uri="{FF2B5EF4-FFF2-40B4-BE49-F238E27FC236}">
                <a16:creationId xmlns:a16="http://schemas.microsoft.com/office/drawing/2014/main" id="{926B45F4-33D5-F04B-B498-617205CC3A9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4200" y="5659438"/>
            <a:ext cx="15748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72EDB41B-6F4B-A04C-9314-A9CC0B5BFD13}"/>
              </a:ext>
            </a:extLst>
          </p:cNvPr>
          <p:cNvSpPr>
            <a:spLocks noGrp="1"/>
          </p:cNvSpPr>
          <p:nvPr>
            <p:ph type="title"/>
          </p:nvPr>
        </p:nvSpPr>
        <p:spPr>
          <a:xfrm>
            <a:off x="376238" y="411163"/>
            <a:ext cx="10896600" cy="501650"/>
          </a:xfrm>
          <a:gradFill flip="none" rotWithShape="1">
            <a:gsLst>
              <a:gs pos="78000">
                <a:schemeClr val="bg1"/>
              </a:gs>
              <a:gs pos="12000">
                <a:srgbClr val="DBF2F0"/>
              </a:gs>
              <a:gs pos="0">
                <a:schemeClr val="accent1">
                  <a:lumMod val="20000"/>
                  <a:lumOff val="80000"/>
                </a:schemeClr>
              </a:gs>
            </a:gsLst>
            <a:lin ang="0" scaled="1"/>
            <a:tileRect/>
          </a:gradFill>
        </p:spPr>
        <p:txBody>
          <a:bodyPr>
            <a:noAutofit/>
          </a:bodyPr>
          <a:lstStyle/>
          <a:p>
            <a:pPr eaLnBrk="1" fontAlgn="auto" hangingPunct="1">
              <a:spcAft>
                <a:spcPts val="0"/>
              </a:spcAft>
              <a:defRPr/>
            </a:pPr>
            <a:r>
              <a:rPr lang="nl-NL" sz="2800">
                <a:solidFill>
                  <a:schemeClr val="bg1">
                    <a:lumMod val="50000"/>
                  </a:schemeClr>
                </a:solidFill>
              </a:rPr>
              <a:t>Veranderende visie</a:t>
            </a:r>
          </a:p>
        </p:txBody>
      </p:sp>
      <p:graphicFrame>
        <p:nvGraphicFramePr>
          <p:cNvPr id="3" name="Tabel 2">
            <a:extLst>
              <a:ext uri="{FF2B5EF4-FFF2-40B4-BE49-F238E27FC236}">
                <a16:creationId xmlns:a16="http://schemas.microsoft.com/office/drawing/2014/main" id="{0CCD62C9-13F7-7C48-8CB9-EBBB0EE925DC}"/>
              </a:ext>
            </a:extLst>
          </p:cNvPr>
          <p:cNvGraphicFramePr>
            <a:graphicFrameLocks noGrp="1"/>
          </p:cNvGraphicFramePr>
          <p:nvPr/>
        </p:nvGraphicFramePr>
        <p:xfrm>
          <a:off x="485775" y="1281113"/>
          <a:ext cx="8712200" cy="4295774"/>
        </p:xfrm>
        <a:graphic>
          <a:graphicData uri="http://schemas.openxmlformats.org/drawingml/2006/table">
            <a:tbl>
              <a:tblPr firstCol="1" bandRow="1">
                <a:tableStyleId>{5C22544A-7EE6-4342-B048-85BDC9FD1C3A}</a:tableStyleId>
              </a:tblPr>
              <a:tblGrid>
                <a:gridCol w="2295301">
                  <a:extLst>
                    <a:ext uri="{9D8B030D-6E8A-4147-A177-3AD203B41FA5}">
                      <a16:colId xmlns:a16="http://schemas.microsoft.com/office/drawing/2014/main" val="20000"/>
                    </a:ext>
                  </a:extLst>
                </a:gridCol>
                <a:gridCol w="864841">
                  <a:extLst>
                    <a:ext uri="{9D8B030D-6E8A-4147-A177-3AD203B41FA5}">
                      <a16:colId xmlns:a16="http://schemas.microsoft.com/office/drawing/2014/main" val="20001"/>
                    </a:ext>
                  </a:extLst>
                </a:gridCol>
                <a:gridCol w="1861004">
                  <a:extLst>
                    <a:ext uri="{9D8B030D-6E8A-4147-A177-3AD203B41FA5}">
                      <a16:colId xmlns:a16="http://schemas.microsoft.com/office/drawing/2014/main" val="20002"/>
                    </a:ext>
                  </a:extLst>
                </a:gridCol>
                <a:gridCol w="3691054">
                  <a:extLst>
                    <a:ext uri="{9D8B030D-6E8A-4147-A177-3AD203B41FA5}">
                      <a16:colId xmlns:a16="http://schemas.microsoft.com/office/drawing/2014/main" val="20003"/>
                    </a:ext>
                  </a:extLst>
                </a:gridCol>
              </a:tblGrid>
              <a:tr h="468391">
                <a:tc>
                  <a:txBody>
                    <a:bodyPr/>
                    <a:lstStyle/>
                    <a:p>
                      <a:pPr algn="l"/>
                      <a:r>
                        <a:rPr lang="nl-NL" sz="1200" err="1">
                          <a:effectLst/>
                        </a:rPr>
                        <a:t>Theory</a:t>
                      </a:r>
                      <a:r>
                        <a:rPr lang="nl-NL" sz="1200">
                          <a:effectLst/>
                        </a:rPr>
                        <a:t> of Mind</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1985 </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Baron-Cohen</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Autisme als moeite met inleven</a:t>
                      </a:r>
                    </a:p>
                    <a:p>
                      <a:pPr algn="l"/>
                      <a:r>
                        <a:rPr lang="nl-NL" sz="1200">
                          <a:effectLst/>
                        </a:rPr>
                        <a:t> </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extLst>
                  <a:ext uri="{0D108BD9-81ED-4DB2-BD59-A6C34878D82A}">
                    <a16:rowId xmlns:a16="http://schemas.microsoft.com/office/drawing/2014/main" val="10000"/>
                  </a:ext>
                </a:extLst>
              </a:tr>
              <a:tr h="548640">
                <a:tc>
                  <a:txBody>
                    <a:bodyPr/>
                    <a:lstStyle/>
                    <a:p>
                      <a:pPr algn="l"/>
                      <a:r>
                        <a:rPr lang="nl-NL" sz="1200">
                          <a:effectLst/>
                        </a:rPr>
                        <a:t>Theorie van Centrale Coherentie</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1989</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Frith</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Autisme als het richten op details en de samenhang niet zien</a:t>
                      </a:r>
                    </a:p>
                    <a:p>
                      <a:pPr algn="l"/>
                      <a:r>
                        <a:rPr lang="nl-NL" sz="1200">
                          <a:effectLst/>
                        </a:rPr>
                        <a:t> </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extLst>
                  <a:ext uri="{0D108BD9-81ED-4DB2-BD59-A6C34878D82A}">
                    <a16:rowId xmlns:a16="http://schemas.microsoft.com/office/drawing/2014/main" val="10001"/>
                  </a:ext>
                </a:extLst>
              </a:tr>
              <a:tr h="468391">
                <a:tc>
                  <a:txBody>
                    <a:bodyPr/>
                    <a:lstStyle/>
                    <a:p>
                      <a:pPr algn="l"/>
                      <a:r>
                        <a:rPr lang="nl-NL" sz="1200">
                          <a:effectLst/>
                        </a:rPr>
                        <a:t>Theorie van Planning en Executieve Functies</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1991</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Ozonoff  </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Autisme als moeite met plannen en flexibel handelen</a:t>
                      </a:r>
                    </a:p>
                    <a:p>
                      <a:pPr algn="l"/>
                      <a:r>
                        <a:rPr lang="nl-NL" sz="1200">
                          <a:effectLst/>
                        </a:rPr>
                        <a:t> </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extLst>
                  <a:ext uri="{0D108BD9-81ED-4DB2-BD59-A6C34878D82A}">
                    <a16:rowId xmlns:a16="http://schemas.microsoft.com/office/drawing/2014/main" val="10002"/>
                  </a:ext>
                </a:extLst>
              </a:tr>
              <a:tr h="702588">
                <a:tc>
                  <a:txBody>
                    <a:bodyPr/>
                    <a:lstStyle/>
                    <a:p>
                      <a:pPr algn="l"/>
                      <a:r>
                        <a:rPr lang="nl-NL" sz="1200">
                          <a:effectLst/>
                        </a:rPr>
                        <a:t>Theorie van het socioschema en MAS1P (Mental Age Spectrum Within 1 Person)</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2002</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Delfos</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Autisme als grotere gerichtheid op uitdenken dan op sociale omgang  </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extLst>
                  <a:ext uri="{0D108BD9-81ED-4DB2-BD59-A6C34878D82A}">
                    <a16:rowId xmlns:a16="http://schemas.microsoft.com/office/drawing/2014/main" val="10003"/>
                  </a:ext>
                </a:extLst>
              </a:tr>
              <a:tr h="468391">
                <a:tc>
                  <a:txBody>
                    <a:bodyPr/>
                    <a:lstStyle/>
                    <a:p>
                      <a:pPr algn="l"/>
                      <a:r>
                        <a:rPr lang="en-US" sz="1200">
                          <a:effectLst/>
                        </a:rPr>
                        <a:t>Theory of Enhanced Perceptual Functioning (EPF)</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en-US" sz="1200">
                          <a:effectLst/>
                        </a:rPr>
                        <a:t>2006</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en-US" sz="1200">
                          <a:effectLst/>
                        </a:rPr>
                        <a:t>Mottron</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Autisme als versterkte auditieve en visuele waarneming</a:t>
                      </a:r>
                    </a:p>
                    <a:p>
                      <a:pPr algn="l"/>
                      <a:r>
                        <a:rPr lang="nl-NL" sz="1200">
                          <a:effectLst/>
                        </a:rPr>
                        <a:t> </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extLst>
                  <a:ext uri="{0D108BD9-81ED-4DB2-BD59-A6C34878D82A}">
                    <a16:rowId xmlns:a16="http://schemas.microsoft.com/office/drawing/2014/main" val="10004"/>
                  </a:ext>
                </a:extLst>
              </a:tr>
              <a:tr h="468391">
                <a:tc>
                  <a:txBody>
                    <a:bodyPr/>
                    <a:lstStyle/>
                    <a:p>
                      <a:pPr algn="l"/>
                      <a:r>
                        <a:rPr lang="en-US" sz="1200">
                          <a:effectLst/>
                        </a:rPr>
                        <a:t>Model Context-blindheid</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en-US" sz="1200">
                          <a:effectLst/>
                        </a:rPr>
                        <a:t>2007</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en-US" sz="1200">
                          <a:effectLst/>
                        </a:rPr>
                        <a:t>Vermeulen</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Autisme als contextblindheid en absoluut denken</a:t>
                      </a:r>
                    </a:p>
                    <a:p>
                      <a:pPr algn="l"/>
                      <a:r>
                        <a:rPr lang="nl-NL" sz="1200">
                          <a:effectLst/>
                        </a:rPr>
                        <a:t> </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extLst>
                  <a:ext uri="{0D108BD9-81ED-4DB2-BD59-A6C34878D82A}">
                    <a16:rowId xmlns:a16="http://schemas.microsoft.com/office/drawing/2014/main" val="10005"/>
                  </a:ext>
                </a:extLst>
              </a:tr>
              <a:tr h="234197">
                <a:tc>
                  <a:txBody>
                    <a:bodyPr/>
                    <a:lstStyle/>
                    <a:p>
                      <a:pPr algn="l"/>
                      <a:r>
                        <a:rPr lang="nl-NL" sz="1200">
                          <a:effectLst/>
                        </a:rPr>
                        <a:t>Theorie van Intense Wereld</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2007 </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Makram</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Autisme als overactief brein</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extLst>
                  <a:ext uri="{0D108BD9-81ED-4DB2-BD59-A6C34878D82A}">
                    <a16:rowId xmlns:a16="http://schemas.microsoft.com/office/drawing/2014/main" val="10006"/>
                  </a:ext>
                </a:extLst>
              </a:tr>
              <a:tr h="234197">
                <a:tc>
                  <a:txBody>
                    <a:bodyPr/>
                    <a:lstStyle/>
                    <a:p>
                      <a:pPr algn="l"/>
                      <a:r>
                        <a:rPr lang="nl-NL" sz="1200">
                          <a:effectLst/>
                        </a:rPr>
                        <a:t>Theory of Double Empathy</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2017</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Milton</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Autisme als effect van wederzijds onbegrip</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extLst>
                  <a:ext uri="{0D108BD9-81ED-4DB2-BD59-A6C34878D82A}">
                    <a16:rowId xmlns:a16="http://schemas.microsoft.com/office/drawing/2014/main" val="10007"/>
                  </a:ext>
                </a:extLst>
              </a:tr>
              <a:tr h="468391">
                <a:tc>
                  <a:txBody>
                    <a:bodyPr/>
                    <a:lstStyle/>
                    <a:p>
                      <a:pPr algn="l"/>
                      <a:r>
                        <a:rPr lang="nl-NL" sz="1200">
                          <a:effectLst/>
                        </a:rPr>
                        <a:t>Interactiemodel van deelnemend zin-geven</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2016</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De Jaeger</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Autisme als manier van betekenis verlenen</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extLst>
                  <a:ext uri="{0D108BD9-81ED-4DB2-BD59-A6C34878D82A}">
                    <a16:rowId xmlns:a16="http://schemas.microsoft.com/office/drawing/2014/main" val="10008"/>
                  </a:ext>
                </a:extLst>
              </a:tr>
              <a:tr h="234197">
                <a:tc>
                  <a:txBody>
                    <a:bodyPr/>
                    <a:lstStyle/>
                    <a:p>
                      <a:pPr algn="l"/>
                      <a:r>
                        <a:rPr lang="nl-NL" sz="1200">
                          <a:effectLst/>
                        </a:rPr>
                        <a:t>Model van Voorspellende brein</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2018</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Vermeulen</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tc>
                  <a:txBody>
                    <a:bodyPr/>
                    <a:lstStyle/>
                    <a:p>
                      <a:pPr algn="l"/>
                      <a:r>
                        <a:rPr lang="nl-NL" sz="1200">
                          <a:effectLst/>
                        </a:rPr>
                        <a:t>Autisme als verstoring van het voorspellend vermogen</a:t>
                      </a:r>
                      <a:endParaRPr lang="nl-NL" sz="1200">
                        <a:solidFill>
                          <a:srgbClr val="000000"/>
                        </a:solidFill>
                        <a:effectLst/>
                        <a:latin typeface="Calibri" panose="020F0502020204030204" pitchFamily="34" charset="0"/>
                        <a:ea typeface="Calibri" panose="020F0502020204030204" pitchFamily="34" charset="0"/>
                      </a:endParaRPr>
                    </a:p>
                  </a:txBody>
                  <a:tcPr marL="68574" marR="68574" marT="0" marB="0"/>
                </a:tc>
                <a:extLst>
                  <a:ext uri="{0D108BD9-81ED-4DB2-BD59-A6C34878D82A}">
                    <a16:rowId xmlns:a16="http://schemas.microsoft.com/office/drawing/2014/main" val="10009"/>
                  </a:ext>
                </a:extLst>
              </a:tr>
            </a:tbl>
          </a:graphicData>
        </a:graphic>
      </p:graphicFrame>
      <p:sp>
        <p:nvSpPr>
          <p:cNvPr id="6" name="Rectangle 8">
            <a:extLst>
              <a:ext uri="{FF2B5EF4-FFF2-40B4-BE49-F238E27FC236}">
                <a16:creationId xmlns:a16="http://schemas.microsoft.com/office/drawing/2014/main" id="{FD66DAAC-5BC6-8C46-8DB8-7FC3EB33BA8C}"/>
              </a:ext>
            </a:extLst>
          </p:cNvPr>
          <p:cNvSpPr>
            <a:spLocks noChangeArrowheads="1"/>
          </p:cNvSpPr>
          <p:nvPr/>
        </p:nvSpPr>
        <p:spPr bwMode="auto">
          <a:xfrm>
            <a:off x="3811588" y="5719763"/>
            <a:ext cx="53863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spcBef>
                <a:spcPts val="1000"/>
              </a:spcBef>
              <a:buFont typeface="Arial" panose="020B0604020202020204" pitchFamily="34" charset="0"/>
              <a:buChar char="•"/>
              <a:defRPr sz="2000">
                <a:solidFill>
                  <a:srgbClr val="7F7F7F"/>
                </a:solidFill>
                <a:latin typeface="Muli"/>
              </a:defRPr>
            </a:lvl1pPr>
            <a:lvl2pPr marL="742950" indent="-285750">
              <a:lnSpc>
                <a:spcPct val="110000"/>
              </a:lnSpc>
              <a:spcBef>
                <a:spcPts val="500"/>
              </a:spcBef>
              <a:buFont typeface="Arial" panose="020B0604020202020204" pitchFamily="34" charset="0"/>
              <a:buChar char="•"/>
              <a:defRPr>
                <a:solidFill>
                  <a:srgbClr val="7F7F7F"/>
                </a:solidFill>
                <a:latin typeface="Muli"/>
              </a:defRPr>
            </a:lvl2pPr>
            <a:lvl3pPr marL="1143000" indent="-228600">
              <a:lnSpc>
                <a:spcPct val="110000"/>
              </a:lnSpc>
              <a:spcBef>
                <a:spcPts val="500"/>
              </a:spcBef>
              <a:buFont typeface="Arial" panose="020B0604020202020204" pitchFamily="34" charset="0"/>
              <a:buChar char="•"/>
              <a:defRPr>
                <a:solidFill>
                  <a:srgbClr val="7F7F7F"/>
                </a:solidFill>
                <a:latin typeface="Muli"/>
              </a:defRPr>
            </a:lvl3pPr>
            <a:lvl4pPr marL="1600200" indent="-228600">
              <a:lnSpc>
                <a:spcPct val="110000"/>
              </a:lnSpc>
              <a:spcBef>
                <a:spcPts val="500"/>
              </a:spcBef>
              <a:buFont typeface="Arial" panose="020B0604020202020204" pitchFamily="34" charset="0"/>
              <a:buChar char="•"/>
              <a:defRPr>
                <a:solidFill>
                  <a:srgbClr val="7F7F7F"/>
                </a:solidFill>
                <a:latin typeface="Muli"/>
              </a:defRPr>
            </a:lvl4pPr>
            <a:lvl5pPr marL="2057400" indent="-228600">
              <a:lnSpc>
                <a:spcPct val="110000"/>
              </a:lnSpc>
              <a:spcBef>
                <a:spcPts val="500"/>
              </a:spcBef>
              <a:buFont typeface="Arial" panose="020B0604020202020204" pitchFamily="34" charset="0"/>
              <a:buChar char="•"/>
              <a:defRPr>
                <a:solidFill>
                  <a:srgbClr val="7F7F7F"/>
                </a:solidFill>
                <a:latin typeface="Muli"/>
              </a:defRPr>
            </a:lvl5pPr>
            <a:lvl6pPr marL="25146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6pPr>
            <a:lvl7pPr marL="29718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7pPr>
            <a:lvl8pPr marL="34290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8pPr>
            <a:lvl9pPr marL="3886200" indent="-228600" eaLnBrk="0" fontAlgn="base" hangingPunct="0">
              <a:lnSpc>
                <a:spcPct val="110000"/>
              </a:lnSpc>
              <a:spcBef>
                <a:spcPts val="500"/>
              </a:spcBef>
              <a:spcAft>
                <a:spcPct val="0"/>
              </a:spcAft>
              <a:buFont typeface="Arial" panose="020B0604020202020204" pitchFamily="34" charset="0"/>
              <a:buChar char="•"/>
              <a:defRPr>
                <a:solidFill>
                  <a:srgbClr val="7F7F7F"/>
                </a:solidFill>
                <a:latin typeface="Muli"/>
              </a:defRPr>
            </a:lvl9pPr>
          </a:lstStyle>
          <a:p>
            <a:pPr eaLnBrk="1" hangingPunct="1">
              <a:lnSpc>
                <a:spcPct val="100000"/>
              </a:lnSpc>
              <a:spcBef>
                <a:spcPct val="0"/>
              </a:spcBef>
              <a:buFontTx/>
              <a:buNone/>
            </a:pPr>
            <a:r>
              <a:rPr lang="nl-NL" altLang="nl-NL" sz="1800" i="1">
                <a:solidFill>
                  <a:schemeClr val="tx1"/>
                </a:solidFill>
                <a:latin typeface="Calibri" panose="020F0502020204030204" pitchFamily="34" charset="0"/>
              </a:rPr>
              <a:t> </a:t>
            </a:r>
            <a:r>
              <a:rPr lang="nl-NL" altLang="nl-NL" sz="1200" i="1">
                <a:solidFill>
                  <a:schemeClr val="tx1"/>
                </a:solidFill>
                <a:latin typeface="Calibri" panose="020F0502020204030204" pitchFamily="34" charset="0"/>
              </a:rPr>
              <a:t>*Overgenomen uit  ‘’Zoektocht naar jezelf: Ervaringsdeskundige professionals over </a:t>
            </a:r>
          </a:p>
          <a:p>
            <a:pPr eaLnBrk="1" hangingPunct="1">
              <a:lnSpc>
                <a:spcPct val="100000"/>
              </a:lnSpc>
              <a:spcBef>
                <a:spcPct val="0"/>
              </a:spcBef>
              <a:buFontTx/>
              <a:buNone/>
            </a:pPr>
            <a:r>
              <a:rPr lang="nl-NL" altLang="nl-NL" sz="1200" i="1">
                <a:solidFill>
                  <a:schemeClr val="tx1"/>
                </a:solidFill>
                <a:latin typeface="Calibri" panose="020F0502020204030204" pitchFamily="34" charset="0"/>
              </a:rPr>
              <a:t>zelfmanagement en autisme. – M. Beenackers en T. van der Rol’’</a:t>
            </a:r>
            <a:endParaRPr lang="en-US" altLang="nl-NL" sz="1200">
              <a:solidFill>
                <a:schemeClr val="tx1"/>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4F4E825A-6E37-4A19-891E-7DB14A00D73B}"/>
              </a:ext>
            </a:extLst>
          </p:cNvPr>
          <p:cNvSpPr/>
          <p:nvPr/>
        </p:nvSpPr>
        <p:spPr>
          <a:xfrm>
            <a:off x="533400" y="14585"/>
            <a:ext cx="2183921" cy="65193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Arial" panose="020B0604020202020204" pitchFamily="34" charset="0"/>
                <a:cs typeface="Arial" panose="020B0604020202020204" pitchFamily="34" charset="0"/>
              </a:rPr>
              <a:t>Neuro(fysio)</a:t>
            </a:r>
            <a:r>
              <a:rPr lang="nl-NL" dirty="0" err="1">
                <a:latin typeface="Arial" panose="020B0604020202020204" pitchFamily="34" charset="0"/>
                <a:cs typeface="Arial" panose="020B0604020202020204" pitchFamily="34" charset="0"/>
              </a:rPr>
              <a:t>logie</a:t>
            </a:r>
            <a:endParaRPr lang="nl-NL" dirty="0">
              <a:latin typeface="Arial" panose="020B0604020202020204" pitchFamily="34" charset="0"/>
              <a:cs typeface="Arial" panose="020B0604020202020204" pitchFamily="34" charset="0"/>
            </a:endParaRPr>
          </a:p>
        </p:txBody>
      </p:sp>
      <p:sp>
        <p:nvSpPr>
          <p:cNvPr id="5" name="Ovaal 4">
            <a:extLst>
              <a:ext uri="{FF2B5EF4-FFF2-40B4-BE49-F238E27FC236}">
                <a16:creationId xmlns:a16="http://schemas.microsoft.com/office/drawing/2014/main" id="{E9FB1CB3-D277-46A0-9BE3-854E25ACDA58}"/>
              </a:ext>
            </a:extLst>
          </p:cNvPr>
          <p:cNvSpPr/>
          <p:nvPr/>
        </p:nvSpPr>
        <p:spPr>
          <a:xfrm>
            <a:off x="677333" y="1404072"/>
            <a:ext cx="474133" cy="47413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4682"/>
              </a:solidFill>
              <a:latin typeface="Arial" panose="020B0604020202020204" pitchFamily="34" charset="0"/>
              <a:cs typeface="Arial" panose="020B0604020202020204" pitchFamily="34" charset="0"/>
            </a:endParaRPr>
          </a:p>
        </p:txBody>
      </p:sp>
      <p:sp>
        <p:nvSpPr>
          <p:cNvPr id="6" name="Ovaal 5">
            <a:extLst>
              <a:ext uri="{FF2B5EF4-FFF2-40B4-BE49-F238E27FC236}">
                <a16:creationId xmlns:a16="http://schemas.microsoft.com/office/drawing/2014/main" id="{26D45974-F76C-4632-B1C1-E3AE3686D6CE}"/>
              </a:ext>
            </a:extLst>
          </p:cNvPr>
          <p:cNvSpPr/>
          <p:nvPr/>
        </p:nvSpPr>
        <p:spPr>
          <a:xfrm>
            <a:off x="1849966" y="1237362"/>
            <a:ext cx="245534" cy="237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rial" panose="020B0604020202020204" pitchFamily="34" charset="0"/>
              <a:cs typeface="Arial" panose="020B0604020202020204" pitchFamily="34" charset="0"/>
            </a:endParaRPr>
          </a:p>
        </p:txBody>
      </p:sp>
      <p:sp>
        <p:nvSpPr>
          <p:cNvPr id="7" name="Ovaal 6">
            <a:extLst>
              <a:ext uri="{FF2B5EF4-FFF2-40B4-BE49-F238E27FC236}">
                <a16:creationId xmlns:a16="http://schemas.microsoft.com/office/drawing/2014/main" id="{1E00CA38-DBE8-4A6F-97A0-8FAE5D01F6F2}"/>
              </a:ext>
            </a:extLst>
          </p:cNvPr>
          <p:cNvSpPr/>
          <p:nvPr/>
        </p:nvSpPr>
        <p:spPr>
          <a:xfrm>
            <a:off x="1849966" y="1561476"/>
            <a:ext cx="245534" cy="237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4682"/>
              </a:solidFill>
              <a:latin typeface="Arial" panose="020B0604020202020204" pitchFamily="34" charset="0"/>
              <a:cs typeface="Arial" panose="020B0604020202020204" pitchFamily="34" charset="0"/>
            </a:endParaRPr>
          </a:p>
        </p:txBody>
      </p:sp>
      <p:sp>
        <p:nvSpPr>
          <p:cNvPr id="8" name="Ovaal 7">
            <a:extLst>
              <a:ext uri="{FF2B5EF4-FFF2-40B4-BE49-F238E27FC236}">
                <a16:creationId xmlns:a16="http://schemas.microsoft.com/office/drawing/2014/main" id="{050DD552-5D4F-4CC5-BF65-BC4FA46648BD}"/>
              </a:ext>
            </a:extLst>
          </p:cNvPr>
          <p:cNvSpPr/>
          <p:nvPr/>
        </p:nvSpPr>
        <p:spPr>
          <a:xfrm>
            <a:off x="1849966" y="898711"/>
            <a:ext cx="245534" cy="237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rial" panose="020B0604020202020204" pitchFamily="34" charset="0"/>
              <a:cs typeface="Arial" panose="020B0604020202020204" pitchFamily="34" charset="0"/>
            </a:endParaRPr>
          </a:p>
        </p:txBody>
      </p:sp>
      <p:sp>
        <p:nvSpPr>
          <p:cNvPr id="9" name="Ovaal 8">
            <a:extLst>
              <a:ext uri="{FF2B5EF4-FFF2-40B4-BE49-F238E27FC236}">
                <a16:creationId xmlns:a16="http://schemas.microsoft.com/office/drawing/2014/main" id="{9114681F-9C50-4FAF-8E72-5591846AA834}"/>
              </a:ext>
            </a:extLst>
          </p:cNvPr>
          <p:cNvSpPr/>
          <p:nvPr/>
        </p:nvSpPr>
        <p:spPr>
          <a:xfrm>
            <a:off x="1849966" y="2251781"/>
            <a:ext cx="245534" cy="237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4682"/>
              </a:solidFill>
              <a:latin typeface="Arial" panose="020B0604020202020204" pitchFamily="34" charset="0"/>
              <a:cs typeface="Arial" panose="020B0604020202020204" pitchFamily="34" charset="0"/>
            </a:endParaRPr>
          </a:p>
        </p:txBody>
      </p:sp>
      <p:sp>
        <p:nvSpPr>
          <p:cNvPr id="10" name="Ovaal 9">
            <a:extLst>
              <a:ext uri="{FF2B5EF4-FFF2-40B4-BE49-F238E27FC236}">
                <a16:creationId xmlns:a16="http://schemas.microsoft.com/office/drawing/2014/main" id="{455AB05C-3102-4006-8AB0-41EE5405AC0C}"/>
              </a:ext>
            </a:extLst>
          </p:cNvPr>
          <p:cNvSpPr/>
          <p:nvPr/>
        </p:nvSpPr>
        <p:spPr>
          <a:xfrm>
            <a:off x="1849966" y="1904514"/>
            <a:ext cx="245534" cy="237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4682"/>
              </a:solidFill>
              <a:latin typeface="Arial" panose="020B0604020202020204" pitchFamily="34" charset="0"/>
              <a:cs typeface="Arial" panose="020B0604020202020204" pitchFamily="34" charset="0"/>
            </a:endParaRPr>
          </a:p>
        </p:txBody>
      </p:sp>
      <p:sp>
        <p:nvSpPr>
          <p:cNvPr id="11" name="Ovaal 10">
            <a:extLst>
              <a:ext uri="{FF2B5EF4-FFF2-40B4-BE49-F238E27FC236}">
                <a16:creationId xmlns:a16="http://schemas.microsoft.com/office/drawing/2014/main" id="{58462870-2D99-493C-AFE5-90186912A36E}"/>
              </a:ext>
            </a:extLst>
          </p:cNvPr>
          <p:cNvSpPr/>
          <p:nvPr/>
        </p:nvSpPr>
        <p:spPr>
          <a:xfrm>
            <a:off x="1761067" y="4086652"/>
            <a:ext cx="474133" cy="47413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4682"/>
              </a:solidFill>
              <a:latin typeface="Arial" panose="020B0604020202020204" pitchFamily="34" charset="0"/>
              <a:cs typeface="Arial" panose="020B0604020202020204" pitchFamily="34" charset="0"/>
            </a:endParaRPr>
          </a:p>
        </p:txBody>
      </p:sp>
      <p:sp>
        <p:nvSpPr>
          <p:cNvPr id="12" name="Ovaal 11">
            <a:extLst>
              <a:ext uri="{FF2B5EF4-FFF2-40B4-BE49-F238E27FC236}">
                <a16:creationId xmlns:a16="http://schemas.microsoft.com/office/drawing/2014/main" id="{9486035F-120A-477D-9F97-06D000590187}"/>
              </a:ext>
            </a:extLst>
          </p:cNvPr>
          <p:cNvSpPr/>
          <p:nvPr/>
        </p:nvSpPr>
        <p:spPr>
          <a:xfrm>
            <a:off x="914399" y="3968119"/>
            <a:ext cx="245534" cy="23706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4682"/>
              </a:solidFill>
              <a:latin typeface="Arial" panose="020B0604020202020204" pitchFamily="34" charset="0"/>
              <a:cs typeface="Arial" panose="020B0604020202020204" pitchFamily="34" charset="0"/>
            </a:endParaRPr>
          </a:p>
        </p:txBody>
      </p:sp>
      <p:sp>
        <p:nvSpPr>
          <p:cNvPr id="13" name="Ovaal 12">
            <a:extLst>
              <a:ext uri="{FF2B5EF4-FFF2-40B4-BE49-F238E27FC236}">
                <a16:creationId xmlns:a16="http://schemas.microsoft.com/office/drawing/2014/main" id="{2D866DDA-3EF8-4747-B9B1-77B2D8862F42}"/>
              </a:ext>
            </a:extLst>
          </p:cNvPr>
          <p:cNvSpPr/>
          <p:nvPr/>
        </p:nvSpPr>
        <p:spPr>
          <a:xfrm>
            <a:off x="914399" y="4292233"/>
            <a:ext cx="245534" cy="23706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4682"/>
              </a:solidFill>
              <a:latin typeface="Arial" panose="020B0604020202020204" pitchFamily="34" charset="0"/>
              <a:cs typeface="Arial" panose="020B0604020202020204" pitchFamily="34" charset="0"/>
            </a:endParaRPr>
          </a:p>
        </p:txBody>
      </p:sp>
      <p:sp>
        <p:nvSpPr>
          <p:cNvPr id="14" name="Ovaal 13">
            <a:extLst>
              <a:ext uri="{FF2B5EF4-FFF2-40B4-BE49-F238E27FC236}">
                <a16:creationId xmlns:a16="http://schemas.microsoft.com/office/drawing/2014/main" id="{D722862D-CB7B-41CB-AD53-E8867906129F}"/>
              </a:ext>
            </a:extLst>
          </p:cNvPr>
          <p:cNvSpPr/>
          <p:nvPr/>
        </p:nvSpPr>
        <p:spPr>
          <a:xfrm>
            <a:off x="914399" y="3629468"/>
            <a:ext cx="245534" cy="23706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4682"/>
              </a:solidFill>
              <a:latin typeface="Arial" panose="020B0604020202020204" pitchFamily="34" charset="0"/>
              <a:cs typeface="Arial" panose="020B0604020202020204" pitchFamily="34" charset="0"/>
            </a:endParaRPr>
          </a:p>
        </p:txBody>
      </p:sp>
      <p:sp>
        <p:nvSpPr>
          <p:cNvPr id="15" name="Ovaal 14">
            <a:extLst>
              <a:ext uri="{FF2B5EF4-FFF2-40B4-BE49-F238E27FC236}">
                <a16:creationId xmlns:a16="http://schemas.microsoft.com/office/drawing/2014/main" id="{0B779745-6EEA-4766-8B84-79D8234358F2}"/>
              </a:ext>
            </a:extLst>
          </p:cNvPr>
          <p:cNvSpPr/>
          <p:nvPr/>
        </p:nvSpPr>
        <p:spPr>
          <a:xfrm>
            <a:off x="914399" y="4982538"/>
            <a:ext cx="245534" cy="23706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4682"/>
              </a:solidFill>
              <a:latin typeface="Arial" panose="020B0604020202020204" pitchFamily="34" charset="0"/>
              <a:cs typeface="Arial" panose="020B0604020202020204" pitchFamily="34" charset="0"/>
            </a:endParaRPr>
          </a:p>
        </p:txBody>
      </p:sp>
      <p:sp>
        <p:nvSpPr>
          <p:cNvPr id="16" name="Ovaal 15">
            <a:extLst>
              <a:ext uri="{FF2B5EF4-FFF2-40B4-BE49-F238E27FC236}">
                <a16:creationId xmlns:a16="http://schemas.microsoft.com/office/drawing/2014/main" id="{AAF0DBC0-C1A3-4305-B4E0-BC932CD2133B}"/>
              </a:ext>
            </a:extLst>
          </p:cNvPr>
          <p:cNvSpPr/>
          <p:nvPr/>
        </p:nvSpPr>
        <p:spPr>
          <a:xfrm>
            <a:off x="914399" y="4635271"/>
            <a:ext cx="245534" cy="23706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4682"/>
              </a:solidFill>
              <a:latin typeface="Arial" panose="020B0604020202020204" pitchFamily="34" charset="0"/>
              <a:cs typeface="Arial" panose="020B0604020202020204" pitchFamily="34" charset="0"/>
            </a:endParaRPr>
          </a:p>
        </p:txBody>
      </p:sp>
      <p:sp>
        <p:nvSpPr>
          <p:cNvPr id="17" name="Tekstvak 16">
            <a:extLst>
              <a:ext uri="{FF2B5EF4-FFF2-40B4-BE49-F238E27FC236}">
                <a16:creationId xmlns:a16="http://schemas.microsoft.com/office/drawing/2014/main" id="{7C6C752F-4702-4BD6-B205-D35F6B7CA22C}"/>
              </a:ext>
            </a:extLst>
          </p:cNvPr>
          <p:cNvSpPr txBox="1"/>
          <p:nvPr/>
        </p:nvSpPr>
        <p:spPr>
          <a:xfrm>
            <a:off x="478363" y="2632649"/>
            <a:ext cx="2238957" cy="738664"/>
          </a:xfrm>
          <a:prstGeom prst="rect">
            <a:avLst/>
          </a:prstGeom>
          <a:noFill/>
        </p:spPr>
        <p:txBody>
          <a:bodyPr wrap="square" rtlCol="0">
            <a:spAutoFit/>
          </a:bodyPr>
          <a:lstStyle/>
          <a:p>
            <a:r>
              <a:rPr lang="nl-NL" sz="1400" b="1" dirty="0">
                <a:solidFill>
                  <a:schemeClr val="bg2">
                    <a:lumMod val="50000"/>
                  </a:schemeClr>
                </a:solidFill>
                <a:latin typeface="Arial" panose="020B0604020202020204" pitchFamily="34" charset="0"/>
                <a:cs typeface="Arial" panose="020B0604020202020204" pitchFamily="34" charset="0"/>
              </a:rPr>
              <a:t>Focus aandacht meer op afzonderlijke waarnemingen</a:t>
            </a:r>
          </a:p>
        </p:txBody>
      </p:sp>
      <p:sp>
        <p:nvSpPr>
          <p:cNvPr id="18" name="Tekstvak 17">
            <a:extLst>
              <a:ext uri="{FF2B5EF4-FFF2-40B4-BE49-F238E27FC236}">
                <a16:creationId xmlns:a16="http://schemas.microsoft.com/office/drawing/2014/main" id="{CEEB2D3B-1BAE-42E2-BA3C-63A1DBFA7C29}"/>
              </a:ext>
            </a:extLst>
          </p:cNvPr>
          <p:cNvSpPr txBox="1"/>
          <p:nvPr/>
        </p:nvSpPr>
        <p:spPr>
          <a:xfrm>
            <a:off x="478363" y="5369090"/>
            <a:ext cx="2130725" cy="523220"/>
          </a:xfrm>
          <a:prstGeom prst="rect">
            <a:avLst/>
          </a:prstGeom>
          <a:noFill/>
        </p:spPr>
        <p:txBody>
          <a:bodyPr wrap="square" rtlCol="0">
            <a:spAutoFit/>
          </a:bodyPr>
          <a:lstStyle/>
          <a:p>
            <a:r>
              <a:rPr lang="nl-NL" sz="1400" b="1" dirty="0">
                <a:solidFill>
                  <a:schemeClr val="bg2">
                    <a:lumMod val="50000"/>
                  </a:schemeClr>
                </a:solidFill>
                <a:latin typeface="Arial" panose="020B0604020202020204" pitchFamily="34" charset="0"/>
                <a:cs typeface="Arial" panose="020B0604020202020204" pitchFamily="34" charset="0"/>
              </a:rPr>
              <a:t>Focus aandacht meer op betekenis / functie</a:t>
            </a:r>
          </a:p>
        </p:txBody>
      </p:sp>
      <p:sp>
        <p:nvSpPr>
          <p:cNvPr id="19" name="Tekstvak 18">
            <a:extLst>
              <a:ext uri="{FF2B5EF4-FFF2-40B4-BE49-F238E27FC236}">
                <a16:creationId xmlns:a16="http://schemas.microsoft.com/office/drawing/2014/main" id="{5C36F4C9-BC7F-404B-9BB1-632993901F5A}"/>
              </a:ext>
            </a:extLst>
          </p:cNvPr>
          <p:cNvSpPr txBox="1"/>
          <p:nvPr/>
        </p:nvSpPr>
        <p:spPr>
          <a:xfrm>
            <a:off x="3060113" y="1620504"/>
            <a:ext cx="2096349" cy="523220"/>
          </a:xfrm>
          <a:prstGeom prst="rect">
            <a:avLst/>
          </a:prstGeom>
          <a:noFill/>
        </p:spPr>
        <p:txBody>
          <a:bodyPr wrap="square" rtlCol="0">
            <a:spAutoFit/>
          </a:bodyPr>
          <a:lstStyle/>
          <a:p>
            <a:r>
              <a:rPr lang="nl-NL" sz="1400" b="1" dirty="0">
                <a:solidFill>
                  <a:schemeClr val="bg2">
                    <a:lumMod val="50000"/>
                  </a:schemeClr>
                </a:solidFill>
                <a:latin typeface="Arial" panose="020B0604020202020204" pitchFamily="34" charset="0"/>
                <a:cs typeface="Arial" panose="020B0604020202020204" pitchFamily="34" charset="0"/>
              </a:rPr>
              <a:t>woorden / beelden / letterlijke betekenis</a:t>
            </a:r>
            <a:endParaRPr lang="nl-NL" sz="1400" dirty="0">
              <a:solidFill>
                <a:schemeClr val="bg2">
                  <a:lumMod val="50000"/>
                </a:schemeClr>
              </a:solidFill>
              <a:latin typeface="Arial" panose="020B0604020202020204" pitchFamily="34" charset="0"/>
              <a:cs typeface="Arial" panose="020B0604020202020204" pitchFamily="34" charset="0"/>
            </a:endParaRPr>
          </a:p>
        </p:txBody>
      </p:sp>
      <p:sp>
        <p:nvSpPr>
          <p:cNvPr id="20" name="Tekstvak 19">
            <a:extLst>
              <a:ext uri="{FF2B5EF4-FFF2-40B4-BE49-F238E27FC236}">
                <a16:creationId xmlns:a16="http://schemas.microsoft.com/office/drawing/2014/main" id="{A962FE2C-542B-4186-8088-EAF2E7D65BEB}"/>
              </a:ext>
            </a:extLst>
          </p:cNvPr>
          <p:cNvSpPr txBox="1"/>
          <p:nvPr/>
        </p:nvSpPr>
        <p:spPr>
          <a:xfrm>
            <a:off x="3060113" y="3027777"/>
            <a:ext cx="652123" cy="307777"/>
          </a:xfrm>
          <a:prstGeom prst="rect">
            <a:avLst/>
          </a:prstGeom>
          <a:noFill/>
        </p:spPr>
        <p:txBody>
          <a:bodyPr wrap="square" rtlCol="0">
            <a:spAutoFit/>
          </a:bodyPr>
          <a:lstStyle/>
          <a:p>
            <a:r>
              <a:rPr lang="nl-NL" sz="1400" b="1" dirty="0">
                <a:solidFill>
                  <a:schemeClr val="bg2">
                    <a:lumMod val="50000"/>
                  </a:schemeClr>
                </a:solidFill>
                <a:latin typeface="Arial" panose="020B0604020202020204" pitchFamily="34" charset="0"/>
                <a:cs typeface="Arial" panose="020B0604020202020204" pitchFamily="34" charset="0"/>
              </a:rPr>
              <a:t>i.p.v. </a:t>
            </a:r>
            <a:endParaRPr lang="nl-NL" sz="1400" dirty="0">
              <a:solidFill>
                <a:schemeClr val="bg2">
                  <a:lumMod val="50000"/>
                </a:schemeClr>
              </a:solidFill>
              <a:latin typeface="Arial" panose="020B0604020202020204" pitchFamily="34" charset="0"/>
              <a:cs typeface="Arial" panose="020B0604020202020204" pitchFamily="34" charset="0"/>
            </a:endParaRPr>
          </a:p>
        </p:txBody>
      </p:sp>
      <p:sp>
        <p:nvSpPr>
          <p:cNvPr id="21" name="Tekstvak 20">
            <a:extLst>
              <a:ext uri="{FF2B5EF4-FFF2-40B4-BE49-F238E27FC236}">
                <a16:creationId xmlns:a16="http://schemas.microsoft.com/office/drawing/2014/main" id="{DC0C7C69-9B57-4766-A05E-89840312A134}"/>
              </a:ext>
            </a:extLst>
          </p:cNvPr>
          <p:cNvSpPr txBox="1"/>
          <p:nvPr/>
        </p:nvSpPr>
        <p:spPr>
          <a:xfrm>
            <a:off x="3060113" y="4346613"/>
            <a:ext cx="1976151" cy="738664"/>
          </a:xfrm>
          <a:prstGeom prst="rect">
            <a:avLst/>
          </a:prstGeom>
          <a:noFill/>
        </p:spPr>
        <p:txBody>
          <a:bodyPr wrap="square" rtlCol="0">
            <a:spAutoFit/>
          </a:bodyPr>
          <a:lstStyle/>
          <a:p>
            <a:r>
              <a:rPr lang="nl-NL" sz="1400" b="1" dirty="0">
                <a:solidFill>
                  <a:schemeClr val="bg2">
                    <a:lumMod val="50000"/>
                  </a:schemeClr>
                </a:solidFill>
                <a:latin typeface="Arial" panose="020B0604020202020204" pitchFamily="34" charset="0"/>
                <a:cs typeface="Arial" panose="020B0604020202020204" pitchFamily="34" charset="0"/>
              </a:rPr>
              <a:t>figuurlijke / </a:t>
            </a:r>
          </a:p>
          <a:p>
            <a:r>
              <a:rPr lang="nl-NL" sz="1400" b="1" dirty="0">
                <a:solidFill>
                  <a:schemeClr val="bg2">
                    <a:lumMod val="50000"/>
                  </a:schemeClr>
                </a:solidFill>
                <a:latin typeface="Arial" panose="020B0604020202020204" pitchFamily="34" charset="0"/>
                <a:cs typeface="Arial" panose="020B0604020202020204" pitchFamily="34" charset="0"/>
              </a:rPr>
              <a:t>context afhankelijke betekenis</a:t>
            </a:r>
            <a:endParaRPr lang="nl-NL" sz="1400" dirty="0">
              <a:solidFill>
                <a:schemeClr val="bg2">
                  <a:lumMod val="50000"/>
                </a:schemeClr>
              </a:solidFill>
              <a:latin typeface="Arial" panose="020B0604020202020204" pitchFamily="34" charset="0"/>
              <a:cs typeface="Arial" panose="020B0604020202020204" pitchFamily="34" charset="0"/>
            </a:endParaRPr>
          </a:p>
        </p:txBody>
      </p:sp>
      <p:sp>
        <p:nvSpPr>
          <p:cNvPr id="22" name="Tekstvak 21">
            <a:extLst>
              <a:ext uri="{FF2B5EF4-FFF2-40B4-BE49-F238E27FC236}">
                <a16:creationId xmlns:a16="http://schemas.microsoft.com/office/drawing/2014/main" id="{FFB59F8D-8E54-4D94-BEE1-B135FBC3DDED}"/>
              </a:ext>
            </a:extLst>
          </p:cNvPr>
          <p:cNvSpPr txBox="1"/>
          <p:nvPr/>
        </p:nvSpPr>
        <p:spPr>
          <a:xfrm>
            <a:off x="5701542" y="1570176"/>
            <a:ext cx="1971877" cy="738664"/>
          </a:xfrm>
          <a:prstGeom prst="rect">
            <a:avLst/>
          </a:prstGeom>
          <a:noFill/>
        </p:spPr>
        <p:txBody>
          <a:bodyPr wrap="square" rtlCol="0">
            <a:spAutoFit/>
          </a:bodyPr>
          <a:lstStyle/>
          <a:p>
            <a:r>
              <a:rPr lang="nl-NL" sz="1400" b="1" dirty="0">
                <a:solidFill>
                  <a:schemeClr val="bg2">
                    <a:lumMod val="50000"/>
                  </a:schemeClr>
                </a:solidFill>
                <a:latin typeface="Arial" panose="020B0604020202020204" pitchFamily="34" charset="0"/>
                <a:cs typeface="Arial" panose="020B0604020202020204" pitchFamily="34" charset="0"/>
              </a:rPr>
              <a:t>afzonderlijke </a:t>
            </a:r>
          </a:p>
          <a:p>
            <a:r>
              <a:rPr lang="nl-NL" sz="1400" b="1" dirty="0">
                <a:solidFill>
                  <a:schemeClr val="bg2">
                    <a:lumMod val="50000"/>
                  </a:schemeClr>
                </a:solidFill>
                <a:latin typeface="Arial" panose="020B0604020202020204" pitchFamily="34" charset="0"/>
                <a:cs typeface="Arial" panose="020B0604020202020204" pitchFamily="34" charset="0"/>
              </a:rPr>
              <a:t>(non-verbale) signalen</a:t>
            </a:r>
            <a:endParaRPr lang="nl-NL" sz="1400" dirty="0">
              <a:solidFill>
                <a:schemeClr val="bg2">
                  <a:lumMod val="50000"/>
                </a:schemeClr>
              </a:solidFill>
              <a:latin typeface="Arial" panose="020B0604020202020204" pitchFamily="34" charset="0"/>
              <a:cs typeface="Arial" panose="020B0604020202020204" pitchFamily="34" charset="0"/>
            </a:endParaRPr>
          </a:p>
        </p:txBody>
      </p:sp>
      <p:sp>
        <p:nvSpPr>
          <p:cNvPr id="23" name="Tekstvak 22">
            <a:extLst>
              <a:ext uri="{FF2B5EF4-FFF2-40B4-BE49-F238E27FC236}">
                <a16:creationId xmlns:a16="http://schemas.microsoft.com/office/drawing/2014/main" id="{A327AFEE-E75F-45DB-A8AE-F6BDC2DBCE69}"/>
              </a:ext>
            </a:extLst>
          </p:cNvPr>
          <p:cNvSpPr txBox="1"/>
          <p:nvPr/>
        </p:nvSpPr>
        <p:spPr>
          <a:xfrm>
            <a:off x="3063960" y="756827"/>
            <a:ext cx="2009584" cy="307777"/>
          </a:xfrm>
          <a:prstGeom prst="rect">
            <a:avLst/>
          </a:prstGeom>
          <a:noFill/>
        </p:spPr>
        <p:txBody>
          <a:bodyPr wrap="square" rtlCol="0">
            <a:spAutoFit/>
          </a:bodyPr>
          <a:lstStyle/>
          <a:p>
            <a:r>
              <a:rPr lang="nl-NL" sz="1400" b="1" u="sng" dirty="0">
                <a:solidFill>
                  <a:schemeClr val="bg2">
                    <a:lumMod val="50000"/>
                  </a:schemeClr>
                </a:solidFill>
                <a:latin typeface="Arial" panose="020B0604020202020204" pitchFamily="34" charset="0"/>
                <a:cs typeface="Arial" panose="020B0604020202020204" pitchFamily="34" charset="0"/>
              </a:rPr>
              <a:t>Aandacht meer op:</a:t>
            </a:r>
            <a:endParaRPr lang="nl-NL" sz="1400" u="sng" dirty="0">
              <a:solidFill>
                <a:schemeClr val="bg2">
                  <a:lumMod val="50000"/>
                </a:schemeClr>
              </a:solidFill>
              <a:latin typeface="Arial" panose="020B0604020202020204" pitchFamily="34" charset="0"/>
              <a:cs typeface="Arial" panose="020B0604020202020204" pitchFamily="34" charset="0"/>
            </a:endParaRPr>
          </a:p>
        </p:txBody>
      </p:sp>
      <p:sp>
        <p:nvSpPr>
          <p:cNvPr id="24" name="Tekstvak 23">
            <a:extLst>
              <a:ext uri="{FF2B5EF4-FFF2-40B4-BE49-F238E27FC236}">
                <a16:creationId xmlns:a16="http://schemas.microsoft.com/office/drawing/2014/main" id="{8CD646F3-0599-40E1-BC03-7610A115905C}"/>
              </a:ext>
            </a:extLst>
          </p:cNvPr>
          <p:cNvSpPr txBox="1"/>
          <p:nvPr/>
        </p:nvSpPr>
        <p:spPr>
          <a:xfrm>
            <a:off x="5685932" y="4313450"/>
            <a:ext cx="1472257" cy="523220"/>
          </a:xfrm>
          <a:prstGeom prst="rect">
            <a:avLst/>
          </a:prstGeom>
          <a:noFill/>
        </p:spPr>
        <p:txBody>
          <a:bodyPr wrap="square" rtlCol="0">
            <a:spAutoFit/>
          </a:bodyPr>
          <a:lstStyle/>
          <a:p>
            <a:r>
              <a:rPr lang="nl-NL" sz="1400" b="1" dirty="0">
                <a:solidFill>
                  <a:schemeClr val="bg2">
                    <a:lumMod val="50000"/>
                  </a:schemeClr>
                </a:solidFill>
                <a:latin typeface="Arial" panose="020B0604020202020204" pitchFamily="34" charset="0"/>
                <a:cs typeface="Arial" panose="020B0604020202020204" pitchFamily="34" charset="0"/>
              </a:rPr>
              <a:t>betekenis </a:t>
            </a:r>
          </a:p>
          <a:p>
            <a:r>
              <a:rPr lang="nl-NL" sz="1400" b="1" dirty="0">
                <a:solidFill>
                  <a:schemeClr val="bg2">
                    <a:lumMod val="50000"/>
                  </a:schemeClr>
                </a:solidFill>
                <a:latin typeface="Arial" panose="020B0604020202020204" pitchFamily="34" charset="0"/>
                <a:cs typeface="Arial" panose="020B0604020202020204" pitchFamily="34" charset="0"/>
              </a:rPr>
              <a:t>(de emotie)</a:t>
            </a:r>
            <a:endParaRPr lang="nl-NL" sz="1400" dirty="0">
              <a:solidFill>
                <a:schemeClr val="bg2">
                  <a:lumMod val="50000"/>
                </a:schemeClr>
              </a:solidFill>
              <a:latin typeface="Arial" panose="020B0604020202020204" pitchFamily="34" charset="0"/>
              <a:cs typeface="Arial" panose="020B0604020202020204" pitchFamily="34" charset="0"/>
            </a:endParaRPr>
          </a:p>
        </p:txBody>
      </p:sp>
      <p:sp>
        <p:nvSpPr>
          <p:cNvPr id="25" name="Tekstvak 24">
            <a:extLst>
              <a:ext uri="{FF2B5EF4-FFF2-40B4-BE49-F238E27FC236}">
                <a16:creationId xmlns:a16="http://schemas.microsoft.com/office/drawing/2014/main" id="{646736CB-A768-455F-85C8-81AC6ED867A8}"/>
              </a:ext>
            </a:extLst>
          </p:cNvPr>
          <p:cNvSpPr txBox="1"/>
          <p:nvPr/>
        </p:nvSpPr>
        <p:spPr>
          <a:xfrm>
            <a:off x="5769938" y="3042582"/>
            <a:ext cx="652123" cy="307777"/>
          </a:xfrm>
          <a:prstGeom prst="rect">
            <a:avLst/>
          </a:prstGeom>
          <a:noFill/>
        </p:spPr>
        <p:txBody>
          <a:bodyPr wrap="square" rtlCol="0">
            <a:spAutoFit/>
          </a:bodyPr>
          <a:lstStyle/>
          <a:p>
            <a:r>
              <a:rPr lang="nl-NL" sz="1400" b="1" dirty="0">
                <a:solidFill>
                  <a:schemeClr val="bg2">
                    <a:lumMod val="50000"/>
                  </a:schemeClr>
                </a:solidFill>
                <a:latin typeface="Arial" panose="020B0604020202020204" pitchFamily="34" charset="0"/>
                <a:cs typeface="Arial" panose="020B0604020202020204" pitchFamily="34" charset="0"/>
              </a:rPr>
              <a:t>i.p.v. </a:t>
            </a:r>
            <a:endParaRPr lang="nl-NL" sz="1400" dirty="0">
              <a:solidFill>
                <a:schemeClr val="bg2">
                  <a:lumMod val="50000"/>
                </a:schemeClr>
              </a:solidFill>
              <a:latin typeface="Arial" panose="020B0604020202020204" pitchFamily="34" charset="0"/>
              <a:cs typeface="Arial" panose="020B0604020202020204" pitchFamily="34" charset="0"/>
            </a:endParaRPr>
          </a:p>
        </p:txBody>
      </p:sp>
      <p:sp>
        <p:nvSpPr>
          <p:cNvPr id="26" name="Tekstvak 25">
            <a:extLst>
              <a:ext uri="{FF2B5EF4-FFF2-40B4-BE49-F238E27FC236}">
                <a16:creationId xmlns:a16="http://schemas.microsoft.com/office/drawing/2014/main" id="{1B740519-0134-4842-80EE-8F9DC0B83C05}"/>
              </a:ext>
            </a:extLst>
          </p:cNvPr>
          <p:cNvSpPr txBox="1"/>
          <p:nvPr/>
        </p:nvSpPr>
        <p:spPr>
          <a:xfrm>
            <a:off x="8155915" y="3033398"/>
            <a:ext cx="652123" cy="307777"/>
          </a:xfrm>
          <a:prstGeom prst="rect">
            <a:avLst/>
          </a:prstGeom>
          <a:noFill/>
        </p:spPr>
        <p:txBody>
          <a:bodyPr wrap="square" rtlCol="0">
            <a:spAutoFit/>
          </a:bodyPr>
          <a:lstStyle/>
          <a:p>
            <a:r>
              <a:rPr lang="nl-NL" sz="1400" b="1" dirty="0">
                <a:solidFill>
                  <a:schemeClr val="bg2">
                    <a:lumMod val="50000"/>
                  </a:schemeClr>
                </a:solidFill>
                <a:latin typeface="Arial" panose="020B0604020202020204" pitchFamily="34" charset="0"/>
                <a:cs typeface="Arial" panose="020B0604020202020204" pitchFamily="34" charset="0"/>
              </a:rPr>
              <a:t>i.p.v. </a:t>
            </a:r>
            <a:endParaRPr lang="nl-NL" sz="1400" dirty="0">
              <a:solidFill>
                <a:schemeClr val="bg2">
                  <a:lumMod val="50000"/>
                </a:schemeClr>
              </a:solidFill>
              <a:latin typeface="Arial" panose="020B0604020202020204" pitchFamily="34" charset="0"/>
              <a:cs typeface="Arial" panose="020B0604020202020204" pitchFamily="34" charset="0"/>
            </a:endParaRPr>
          </a:p>
        </p:txBody>
      </p:sp>
      <p:sp>
        <p:nvSpPr>
          <p:cNvPr id="27" name="Tekstvak 26">
            <a:extLst>
              <a:ext uri="{FF2B5EF4-FFF2-40B4-BE49-F238E27FC236}">
                <a16:creationId xmlns:a16="http://schemas.microsoft.com/office/drawing/2014/main" id="{1ACCCF9C-44AA-4F74-A753-62C700EEDE67}"/>
              </a:ext>
            </a:extLst>
          </p:cNvPr>
          <p:cNvSpPr txBox="1"/>
          <p:nvPr/>
        </p:nvSpPr>
        <p:spPr>
          <a:xfrm>
            <a:off x="8155915" y="1611319"/>
            <a:ext cx="1971877" cy="523220"/>
          </a:xfrm>
          <a:prstGeom prst="rect">
            <a:avLst/>
          </a:prstGeom>
          <a:noFill/>
        </p:spPr>
        <p:txBody>
          <a:bodyPr wrap="square" rtlCol="0">
            <a:spAutoFit/>
          </a:bodyPr>
          <a:lstStyle/>
          <a:p>
            <a:r>
              <a:rPr lang="nl-NL" sz="1400" b="1" dirty="0">
                <a:solidFill>
                  <a:schemeClr val="bg2">
                    <a:lumMod val="50000"/>
                  </a:schemeClr>
                </a:solidFill>
                <a:latin typeface="Arial" panose="020B0604020202020204" pitchFamily="34" charset="0"/>
                <a:cs typeface="Arial" panose="020B0604020202020204" pitchFamily="34" charset="0"/>
              </a:rPr>
              <a:t>afzonderlijke </a:t>
            </a:r>
          </a:p>
          <a:p>
            <a:r>
              <a:rPr lang="nl-NL" sz="1400" b="1" dirty="0">
                <a:solidFill>
                  <a:schemeClr val="bg2">
                    <a:lumMod val="50000"/>
                  </a:schemeClr>
                </a:solidFill>
                <a:latin typeface="Arial" panose="020B0604020202020204" pitchFamily="34" charset="0"/>
                <a:cs typeface="Arial" panose="020B0604020202020204" pitchFamily="34" charset="0"/>
              </a:rPr>
              <a:t>beelden (de bomen)</a:t>
            </a:r>
            <a:endParaRPr lang="nl-NL" sz="1400" dirty="0">
              <a:solidFill>
                <a:schemeClr val="bg2">
                  <a:lumMod val="50000"/>
                </a:schemeClr>
              </a:solidFill>
              <a:latin typeface="Arial" panose="020B0604020202020204" pitchFamily="34" charset="0"/>
              <a:cs typeface="Arial" panose="020B0604020202020204" pitchFamily="34" charset="0"/>
            </a:endParaRPr>
          </a:p>
        </p:txBody>
      </p:sp>
      <p:sp>
        <p:nvSpPr>
          <p:cNvPr id="28" name="Tekstvak 27">
            <a:extLst>
              <a:ext uri="{FF2B5EF4-FFF2-40B4-BE49-F238E27FC236}">
                <a16:creationId xmlns:a16="http://schemas.microsoft.com/office/drawing/2014/main" id="{D6FFFFF2-B248-4955-A059-D1332D6A2D34}"/>
              </a:ext>
            </a:extLst>
          </p:cNvPr>
          <p:cNvSpPr txBox="1"/>
          <p:nvPr/>
        </p:nvSpPr>
        <p:spPr>
          <a:xfrm>
            <a:off x="8155915" y="4275702"/>
            <a:ext cx="1577678" cy="523220"/>
          </a:xfrm>
          <a:prstGeom prst="rect">
            <a:avLst/>
          </a:prstGeom>
          <a:noFill/>
        </p:spPr>
        <p:txBody>
          <a:bodyPr wrap="square" rtlCol="0">
            <a:spAutoFit/>
          </a:bodyPr>
          <a:lstStyle/>
          <a:p>
            <a:r>
              <a:rPr lang="nl-NL" sz="1400" b="1" dirty="0">
                <a:solidFill>
                  <a:schemeClr val="bg2">
                    <a:lumMod val="50000"/>
                  </a:schemeClr>
                </a:solidFill>
                <a:latin typeface="Arial" panose="020B0604020202020204" pitchFamily="34" charset="0"/>
                <a:cs typeface="Arial" panose="020B0604020202020204" pitchFamily="34" charset="0"/>
              </a:rPr>
              <a:t>totale plaatje (het bos)</a:t>
            </a:r>
            <a:endParaRPr lang="nl-NL" sz="1400" dirty="0">
              <a:solidFill>
                <a:schemeClr val="bg2">
                  <a:lumMod val="50000"/>
                </a:schemeClr>
              </a:solidFill>
              <a:latin typeface="Arial" panose="020B0604020202020204" pitchFamily="34" charset="0"/>
              <a:cs typeface="Arial" panose="020B0604020202020204" pitchFamily="34" charset="0"/>
            </a:endParaRPr>
          </a:p>
        </p:txBody>
      </p:sp>
      <p:sp>
        <p:nvSpPr>
          <p:cNvPr id="29" name="Tekstvak 28">
            <a:extLst>
              <a:ext uri="{FF2B5EF4-FFF2-40B4-BE49-F238E27FC236}">
                <a16:creationId xmlns:a16="http://schemas.microsoft.com/office/drawing/2014/main" id="{0F1ED6C1-F2B1-46A9-819B-C9D16B3E20E5}"/>
              </a:ext>
            </a:extLst>
          </p:cNvPr>
          <p:cNvSpPr txBox="1"/>
          <p:nvPr/>
        </p:nvSpPr>
        <p:spPr>
          <a:xfrm>
            <a:off x="10555872" y="3033398"/>
            <a:ext cx="652123" cy="307777"/>
          </a:xfrm>
          <a:prstGeom prst="rect">
            <a:avLst/>
          </a:prstGeom>
          <a:noFill/>
        </p:spPr>
        <p:txBody>
          <a:bodyPr wrap="square" rtlCol="0">
            <a:spAutoFit/>
          </a:bodyPr>
          <a:lstStyle/>
          <a:p>
            <a:r>
              <a:rPr lang="nl-NL" sz="1400" b="1" dirty="0">
                <a:solidFill>
                  <a:schemeClr val="bg2">
                    <a:lumMod val="50000"/>
                  </a:schemeClr>
                </a:solidFill>
                <a:latin typeface="Arial" panose="020B0604020202020204" pitchFamily="34" charset="0"/>
                <a:cs typeface="Arial" panose="020B0604020202020204" pitchFamily="34" charset="0"/>
              </a:rPr>
              <a:t>…</a:t>
            </a:r>
            <a:endParaRPr lang="nl-NL" sz="14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64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7" grpId="0"/>
      <p:bldP spid="19" grpId="0"/>
      <p:bldP spid="20" grpId="0"/>
      <p:bldP spid="21" grpId="0"/>
      <p:bldP spid="22" grpId="0"/>
      <p:bldP spid="23" grpId="0"/>
      <p:bldP spid="24" grpId="0"/>
      <p:bldP spid="25"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4F4E825A-6E37-4A19-891E-7DB14A00D73B}"/>
              </a:ext>
            </a:extLst>
          </p:cNvPr>
          <p:cNvSpPr/>
          <p:nvPr/>
        </p:nvSpPr>
        <p:spPr>
          <a:xfrm>
            <a:off x="533400" y="228600"/>
            <a:ext cx="2183921" cy="65193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Neuro(-fysio)</a:t>
            </a:r>
            <a:r>
              <a:rPr lang="nl-NL" dirty="0" err="1"/>
              <a:t>logie</a:t>
            </a:r>
            <a:endParaRPr lang="nl-NL" dirty="0"/>
          </a:p>
        </p:txBody>
      </p:sp>
      <p:sp>
        <p:nvSpPr>
          <p:cNvPr id="6" name="Rechthoek 5">
            <a:extLst>
              <a:ext uri="{FF2B5EF4-FFF2-40B4-BE49-F238E27FC236}">
                <a16:creationId xmlns:a16="http://schemas.microsoft.com/office/drawing/2014/main" id="{B6C90B22-A522-4355-84A0-EF9617812B19}"/>
              </a:ext>
            </a:extLst>
          </p:cNvPr>
          <p:cNvSpPr/>
          <p:nvPr/>
        </p:nvSpPr>
        <p:spPr>
          <a:xfrm>
            <a:off x="2717321" y="228597"/>
            <a:ext cx="2506134" cy="65193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Verwerking</a:t>
            </a:r>
          </a:p>
        </p:txBody>
      </p:sp>
      <p:sp>
        <p:nvSpPr>
          <p:cNvPr id="8" name="Rechthoek 7">
            <a:extLst>
              <a:ext uri="{FF2B5EF4-FFF2-40B4-BE49-F238E27FC236}">
                <a16:creationId xmlns:a16="http://schemas.microsoft.com/office/drawing/2014/main" id="{AB03F0DC-09D5-438B-B0A0-946A718C4D60}"/>
              </a:ext>
            </a:extLst>
          </p:cNvPr>
          <p:cNvSpPr/>
          <p:nvPr/>
        </p:nvSpPr>
        <p:spPr>
          <a:xfrm flipV="1">
            <a:off x="2717322" y="891756"/>
            <a:ext cx="2506134" cy="1947192"/>
          </a:xfrm>
          <a:prstGeom prst="rect">
            <a:avLst/>
          </a:prstGeom>
          <a:gradFill>
            <a:gsLst>
              <a:gs pos="0">
                <a:srgbClr val="00FF00"/>
              </a:gs>
              <a:gs pos="44000">
                <a:srgbClr val="FFC000"/>
              </a:gs>
              <a:gs pos="24000">
                <a:srgbClr val="FFFF00"/>
              </a:gs>
              <a:gs pos="64000">
                <a:srgbClr val="FF0000"/>
              </a:gs>
              <a:gs pos="78000">
                <a:srgbClr val="C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dirty="0">
              <a:latin typeface="Candara" panose="020E0502030303020204" pitchFamily="34" charset="0"/>
            </a:endParaRPr>
          </a:p>
        </p:txBody>
      </p:sp>
      <p:sp>
        <p:nvSpPr>
          <p:cNvPr id="10" name="Ovaal 9">
            <a:extLst>
              <a:ext uri="{FF2B5EF4-FFF2-40B4-BE49-F238E27FC236}">
                <a16:creationId xmlns:a16="http://schemas.microsoft.com/office/drawing/2014/main" id="{E9FB1CB3-D277-46A0-9BE3-854E25ACDA58}"/>
              </a:ext>
            </a:extLst>
          </p:cNvPr>
          <p:cNvSpPr/>
          <p:nvPr/>
        </p:nvSpPr>
        <p:spPr>
          <a:xfrm>
            <a:off x="677333" y="1599144"/>
            <a:ext cx="474133" cy="474133"/>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id="{26D45974-F76C-4632-B1C1-E3AE3686D6CE}"/>
              </a:ext>
            </a:extLst>
          </p:cNvPr>
          <p:cNvSpPr/>
          <p:nvPr/>
        </p:nvSpPr>
        <p:spPr>
          <a:xfrm>
            <a:off x="1849966" y="1432434"/>
            <a:ext cx="245534" cy="237066"/>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a:extLst>
              <a:ext uri="{FF2B5EF4-FFF2-40B4-BE49-F238E27FC236}">
                <a16:creationId xmlns:a16="http://schemas.microsoft.com/office/drawing/2014/main" id="{1E00CA38-DBE8-4A6F-97A0-8FAE5D01F6F2}"/>
              </a:ext>
            </a:extLst>
          </p:cNvPr>
          <p:cNvSpPr/>
          <p:nvPr/>
        </p:nvSpPr>
        <p:spPr>
          <a:xfrm>
            <a:off x="1849966" y="1756548"/>
            <a:ext cx="245534" cy="237066"/>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al 12">
            <a:extLst>
              <a:ext uri="{FF2B5EF4-FFF2-40B4-BE49-F238E27FC236}">
                <a16:creationId xmlns:a16="http://schemas.microsoft.com/office/drawing/2014/main" id="{050DD552-5D4F-4CC5-BF65-BC4FA46648BD}"/>
              </a:ext>
            </a:extLst>
          </p:cNvPr>
          <p:cNvSpPr/>
          <p:nvPr/>
        </p:nvSpPr>
        <p:spPr>
          <a:xfrm>
            <a:off x="1849966" y="1093783"/>
            <a:ext cx="245534" cy="237066"/>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al 13">
            <a:extLst>
              <a:ext uri="{FF2B5EF4-FFF2-40B4-BE49-F238E27FC236}">
                <a16:creationId xmlns:a16="http://schemas.microsoft.com/office/drawing/2014/main" id="{9114681F-9C50-4FAF-8E72-5591846AA834}"/>
              </a:ext>
            </a:extLst>
          </p:cNvPr>
          <p:cNvSpPr/>
          <p:nvPr/>
        </p:nvSpPr>
        <p:spPr>
          <a:xfrm>
            <a:off x="1849966" y="2446853"/>
            <a:ext cx="245534" cy="237066"/>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al 14">
            <a:extLst>
              <a:ext uri="{FF2B5EF4-FFF2-40B4-BE49-F238E27FC236}">
                <a16:creationId xmlns:a16="http://schemas.microsoft.com/office/drawing/2014/main" id="{455AB05C-3102-4006-8AB0-41EE5405AC0C}"/>
              </a:ext>
            </a:extLst>
          </p:cNvPr>
          <p:cNvSpPr/>
          <p:nvPr/>
        </p:nvSpPr>
        <p:spPr>
          <a:xfrm>
            <a:off x="1849966" y="2099586"/>
            <a:ext cx="245534" cy="237066"/>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887F8C58-C887-4266-A716-5AF867875D35}"/>
              </a:ext>
            </a:extLst>
          </p:cNvPr>
          <p:cNvSpPr/>
          <p:nvPr/>
        </p:nvSpPr>
        <p:spPr>
          <a:xfrm flipV="1">
            <a:off x="2717322" y="3537897"/>
            <a:ext cx="2506134" cy="2040471"/>
          </a:xfrm>
          <a:prstGeom prst="rect">
            <a:avLst/>
          </a:prstGeom>
          <a:gradFill>
            <a:gsLst>
              <a:gs pos="0">
                <a:srgbClr val="00FF00"/>
              </a:gs>
              <a:gs pos="74000">
                <a:srgbClr val="FFC000"/>
              </a:gs>
              <a:gs pos="55000">
                <a:srgbClr val="FFFF00"/>
              </a:gs>
              <a:gs pos="91500">
                <a:srgbClr val="FF0000"/>
              </a:gs>
              <a:gs pos="100000">
                <a:srgbClr val="C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dirty="0">
              <a:latin typeface="Candara" panose="020E0502030303020204" pitchFamily="34" charset="0"/>
            </a:endParaRPr>
          </a:p>
        </p:txBody>
      </p:sp>
      <p:sp>
        <p:nvSpPr>
          <p:cNvPr id="17" name="Ovaal 16">
            <a:extLst>
              <a:ext uri="{FF2B5EF4-FFF2-40B4-BE49-F238E27FC236}">
                <a16:creationId xmlns:a16="http://schemas.microsoft.com/office/drawing/2014/main" id="{58462870-2D99-493C-AFE5-90186912A36E}"/>
              </a:ext>
            </a:extLst>
          </p:cNvPr>
          <p:cNvSpPr/>
          <p:nvPr/>
        </p:nvSpPr>
        <p:spPr>
          <a:xfrm>
            <a:off x="1761067" y="4281724"/>
            <a:ext cx="474133" cy="474133"/>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al 17">
            <a:extLst>
              <a:ext uri="{FF2B5EF4-FFF2-40B4-BE49-F238E27FC236}">
                <a16:creationId xmlns:a16="http://schemas.microsoft.com/office/drawing/2014/main" id="{9486035F-120A-477D-9F97-06D000590187}"/>
              </a:ext>
            </a:extLst>
          </p:cNvPr>
          <p:cNvSpPr/>
          <p:nvPr/>
        </p:nvSpPr>
        <p:spPr>
          <a:xfrm>
            <a:off x="914399" y="4163191"/>
            <a:ext cx="245534" cy="237066"/>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al 18">
            <a:extLst>
              <a:ext uri="{FF2B5EF4-FFF2-40B4-BE49-F238E27FC236}">
                <a16:creationId xmlns:a16="http://schemas.microsoft.com/office/drawing/2014/main" id="{2D866DDA-3EF8-4747-B9B1-77B2D8862F42}"/>
              </a:ext>
            </a:extLst>
          </p:cNvPr>
          <p:cNvSpPr/>
          <p:nvPr/>
        </p:nvSpPr>
        <p:spPr>
          <a:xfrm>
            <a:off x="914399" y="4487305"/>
            <a:ext cx="245534" cy="237066"/>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al 19">
            <a:extLst>
              <a:ext uri="{FF2B5EF4-FFF2-40B4-BE49-F238E27FC236}">
                <a16:creationId xmlns:a16="http://schemas.microsoft.com/office/drawing/2014/main" id="{D722862D-CB7B-41CB-AD53-E8867906129F}"/>
              </a:ext>
            </a:extLst>
          </p:cNvPr>
          <p:cNvSpPr/>
          <p:nvPr/>
        </p:nvSpPr>
        <p:spPr>
          <a:xfrm>
            <a:off x="914399" y="3824540"/>
            <a:ext cx="245534" cy="237066"/>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al 20">
            <a:extLst>
              <a:ext uri="{FF2B5EF4-FFF2-40B4-BE49-F238E27FC236}">
                <a16:creationId xmlns:a16="http://schemas.microsoft.com/office/drawing/2014/main" id="{0B779745-6EEA-4766-8B84-79D8234358F2}"/>
              </a:ext>
            </a:extLst>
          </p:cNvPr>
          <p:cNvSpPr/>
          <p:nvPr/>
        </p:nvSpPr>
        <p:spPr>
          <a:xfrm>
            <a:off x="914399" y="5177610"/>
            <a:ext cx="245534" cy="237066"/>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al 21">
            <a:extLst>
              <a:ext uri="{FF2B5EF4-FFF2-40B4-BE49-F238E27FC236}">
                <a16:creationId xmlns:a16="http://schemas.microsoft.com/office/drawing/2014/main" id="{AAF0DBC0-C1A3-4305-B4E0-BC932CD2133B}"/>
              </a:ext>
            </a:extLst>
          </p:cNvPr>
          <p:cNvSpPr/>
          <p:nvPr/>
        </p:nvSpPr>
        <p:spPr>
          <a:xfrm>
            <a:off x="914399" y="4830343"/>
            <a:ext cx="245534" cy="237066"/>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ekstvak 22">
            <a:extLst>
              <a:ext uri="{FF2B5EF4-FFF2-40B4-BE49-F238E27FC236}">
                <a16:creationId xmlns:a16="http://schemas.microsoft.com/office/drawing/2014/main" id="{D956F78C-611E-40F1-A72C-1363F1CD4591}"/>
              </a:ext>
            </a:extLst>
          </p:cNvPr>
          <p:cNvSpPr txBox="1"/>
          <p:nvPr/>
        </p:nvSpPr>
        <p:spPr>
          <a:xfrm>
            <a:off x="364066" y="5561259"/>
            <a:ext cx="2025452" cy="553998"/>
          </a:xfrm>
          <a:prstGeom prst="rect">
            <a:avLst/>
          </a:prstGeom>
          <a:noFill/>
        </p:spPr>
        <p:txBody>
          <a:bodyPr wrap="square" rtlCol="0">
            <a:spAutoFit/>
          </a:bodyPr>
          <a:lstStyle/>
          <a:p>
            <a:r>
              <a:rPr lang="nl-NL" sz="1000" dirty="0">
                <a:solidFill>
                  <a:schemeClr val="bg1">
                    <a:lumMod val="85000"/>
                  </a:schemeClr>
                </a:solidFill>
              </a:rPr>
              <a:t>Verwerking /  zenuwstelsel = grover afgesteld, aandacht op hoofdlijnen</a:t>
            </a:r>
          </a:p>
        </p:txBody>
      </p:sp>
      <p:sp>
        <p:nvSpPr>
          <p:cNvPr id="24" name="Tekstvak 23">
            <a:extLst>
              <a:ext uri="{FF2B5EF4-FFF2-40B4-BE49-F238E27FC236}">
                <a16:creationId xmlns:a16="http://schemas.microsoft.com/office/drawing/2014/main" id="{590AE27F-20BE-4A74-9C34-4B37C9357287}"/>
              </a:ext>
            </a:extLst>
          </p:cNvPr>
          <p:cNvSpPr txBox="1"/>
          <p:nvPr/>
        </p:nvSpPr>
        <p:spPr>
          <a:xfrm>
            <a:off x="478364" y="2827722"/>
            <a:ext cx="2183921" cy="553998"/>
          </a:xfrm>
          <a:prstGeom prst="rect">
            <a:avLst/>
          </a:prstGeom>
          <a:noFill/>
        </p:spPr>
        <p:txBody>
          <a:bodyPr wrap="square" rtlCol="0">
            <a:spAutoFit/>
          </a:bodyPr>
          <a:lstStyle/>
          <a:p>
            <a:r>
              <a:rPr lang="nl-NL" sz="1000" dirty="0">
                <a:solidFill>
                  <a:schemeClr val="bg1">
                    <a:lumMod val="85000"/>
                  </a:schemeClr>
                </a:solidFill>
              </a:rPr>
              <a:t>Verwerking /  zenuwstelsel = fijner afgesteld, aandacht op afzonderlijke waarnemingen</a:t>
            </a:r>
          </a:p>
        </p:txBody>
      </p:sp>
      <p:sp>
        <p:nvSpPr>
          <p:cNvPr id="25" name="Tekstvak 24">
            <a:extLst>
              <a:ext uri="{FF2B5EF4-FFF2-40B4-BE49-F238E27FC236}">
                <a16:creationId xmlns:a16="http://schemas.microsoft.com/office/drawing/2014/main" id="{5F3C5DD8-1F25-4377-B530-AAE7029E8931}"/>
              </a:ext>
            </a:extLst>
          </p:cNvPr>
          <p:cNvSpPr txBox="1"/>
          <p:nvPr/>
        </p:nvSpPr>
        <p:spPr>
          <a:xfrm>
            <a:off x="2662285" y="2848429"/>
            <a:ext cx="2497668" cy="400110"/>
          </a:xfrm>
          <a:prstGeom prst="rect">
            <a:avLst/>
          </a:prstGeom>
          <a:noFill/>
        </p:spPr>
        <p:txBody>
          <a:bodyPr wrap="square" rtlCol="0">
            <a:spAutoFit/>
          </a:bodyPr>
          <a:lstStyle/>
          <a:p>
            <a:r>
              <a:rPr lang="nl-NL" sz="1000" dirty="0"/>
              <a:t>Méér waarnemingen te verwerken, éérder overprikkeld</a:t>
            </a:r>
          </a:p>
        </p:txBody>
      </p:sp>
      <p:sp>
        <p:nvSpPr>
          <p:cNvPr id="26" name="Tekstvak 25">
            <a:extLst>
              <a:ext uri="{FF2B5EF4-FFF2-40B4-BE49-F238E27FC236}">
                <a16:creationId xmlns:a16="http://schemas.microsoft.com/office/drawing/2014/main" id="{3253D69E-82A9-4DF7-9867-FB664635F9CE}"/>
              </a:ext>
            </a:extLst>
          </p:cNvPr>
          <p:cNvSpPr txBox="1"/>
          <p:nvPr/>
        </p:nvSpPr>
        <p:spPr>
          <a:xfrm>
            <a:off x="2662285" y="5653591"/>
            <a:ext cx="2497668" cy="400110"/>
          </a:xfrm>
          <a:prstGeom prst="rect">
            <a:avLst/>
          </a:prstGeom>
          <a:noFill/>
        </p:spPr>
        <p:txBody>
          <a:bodyPr wrap="square" rtlCol="0">
            <a:spAutoFit/>
          </a:bodyPr>
          <a:lstStyle/>
          <a:p>
            <a:r>
              <a:rPr lang="nl-NL" sz="1000" dirty="0"/>
              <a:t>Beperkte waarnemingen te verwerken, incidenteel overprikkeld</a:t>
            </a:r>
          </a:p>
        </p:txBody>
      </p:sp>
      <p:sp>
        <p:nvSpPr>
          <p:cNvPr id="28" name="Tekstvak 27">
            <a:extLst>
              <a:ext uri="{FF2B5EF4-FFF2-40B4-BE49-F238E27FC236}">
                <a16:creationId xmlns:a16="http://schemas.microsoft.com/office/drawing/2014/main" id="{740569E2-10C9-4006-924F-322750D0A5F3}"/>
              </a:ext>
            </a:extLst>
          </p:cNvPr>
          <p:cNvSpPr txBox="1"/>
          <p:nvPr/>
        </p:nvSpPr>
        <p:spPr>
          <a:xfrm>
            <a:off x="2794001" y="1474971"/>
            <a:ext cx="2429454" cy="553998"/>
          </a:xfrm>
          <a:prstGeom prst="rect">
            <a:avLst/>
          </a:prstGeom>
          <a:noFill/>
        </p:spPr>
        <p:txBody>
          <a:bodyPr wrap="square" rtlCol="0">
            <a:spAutoFit/>
          </a:bodyPr>
          <a:lstStyle/>
          <a:p>
            <a:r>
              <a:rPr lang="nl-NL" sz="1000" dirty="0">
                <a:solidFill>
                  <a:schemeClr val="bg1"/>
                </a:solidFill>
              </a:rPr>
              <a:t>Prikkels dempen, vermijden, opgaan in sommige om af te sluiten voor andere. O.a. door coping, camouflage, aanpassen.</a:t>
            </a:r>
          </a:p>
        </p:txBody>
      </p:sp>
      <p:sp>
        <p:nvSpPr>
          <p:cNvPr id="27" name="Tekstvak 26">
            <a:extLst>
              <a:ext uri="{FF2B5EF4-FFF2-40B4-BE49-F238E27FC236}">
                <a16:creationId xmlns:a16="http://schemas.microsoft.com/office/drawing/2014/main" id="{987E5205-C08F-EE41-841D-0E2D9D89A570}"/>
              </a:ext>
            </a:extLst>
          </p:cNvPr>
          <p:cNvSpPr txBox="1"/>
          <p:nvPr/>
        </p:nvSpPr>
        <p:spPr>
          <a:xfrm>
            <a:off x="6052193" y="1292691"/>
            <a:ext cx="5462474" cy="2308324"/>
          </a:xfrm>
          <a:prstGeom prst="rect">
            <a:avLst/>
          </a:prstGeom>
          <a:noFill/>
        </p:spPr>
        <p:txBody>
          <a:bodyPr wrap="square" rtlCol="0">
            <a:spAutoFit/>
          </a:bodyPr>
          <a:lstStyle/>
          <a:p>
            <a:r>
              <a:rPr lang="nl-NL" sz="1600" b="1" dirty="0">
                <a:solidFill>
                  <a:schemeClr val="bg2">
                    <a:lumMod val="50000"/>
                  </a:schemeClr>
                </a:solidFill>
                <a:latin typeface="Arial" panose="020B0604020202020204" pitchFamily="34" charset="0"/>
                <a:cs typeface="Arial" panose="020B0604020202020204" pitchFamily="34" charset="0"/>
              </a:rPr>
              <a:t>Grotere (prikkel)gevoeligheid:</a:t>
            </a:r>
          </a:p>
          <a:p>
            <a:pPr marL="285750" indent="-285750">
              <a:buFont typeface="Arial" panose="020B0604020202020204" pitchFamily="34" charset="0"/>
              <a:buChar char="•"/>
            </a:pPr>
            <a:r>
              <a:rPr lang="nl-NL" sz="1600" dirty="0">
                <a:solidFill>
                  <a:schemeClr val="bg2">
                    <a:lumMod val="50000"/>
                  </a:schemeClr>
                </a:solidFill>
                <a:latin typeface="Arial" panose="020B0604020202020204" pitchFamily="34" charset="0"/>
                <a:cs typeface="Arial" panose="020B0604020202020204" pitchFamily="34" charset="0"/>
              </a:rPr>
              <a:t>Geluid / licht / aanraken / verandering / gedachten / …</a:t>
            </a:r>
          </a:p>
          <a:p>
            <a:pPr marL="285750" indent="-285750">
              <a:buFont typeface="Arial" panose="020B0604020202020204" pitchFamily="34" charset="0"/>
              <a:buChar char="•"/>
            </a:pPr>
            <a:r>
              <a:rPr lang="nl-NL" sz="1600" dirty="0">
                <a:solidFill>
                  <a:schemeClr val="bg2">
                    <a:lumMod val="50000"/>
                  </a:schemeClr>
                </a:solidFill>
                <a:latin typeface="Arial" panose="020B0604020202020204" pitchFamily="34" charset="0"/>
                <a:cs typeface="Arial" panose="020B0604020202020204" pitchFamily="34" charset="0"/>
              </a:rPr>
              <a:t>Verwerkingstijd</a:t>
            </a:r>
          </a:p>
          <a:p>
            <a:pPr marL="285750" indent="-285750">
              <a:buFont typeface="Arial" panose="020B0604020202020204" pitchFamily="34" charset="0"/>
              <a:buChar char="•"/>
            </a:pPr>
            <a:r>
              <a:rPr lang="nl-NL" sz="1600" dirty="0">
                <a:solidFill>
                  <a:schemeClr val="bg2">
                    <a:lumMod val="50000"/>
                  </a:schemeClr>
                </a:solidFill>
                <a:latin typeface="Arial" panose="020B0604020202020204" pitchFamily="34" charset="0"/>
                <a:cs typeface="Arial" panose="020B0604020202020204" pitchFamily="34" charset="0"/>
              </a:rPr>
              <a:t>Primaire reacties</a:t>
            </a:r>
          </a:p>
          <a:p>
            <a:pPr marL="285750" indent="-285750">
              <a:buFont typeface="Arial" panose="020B0604020202020204" pitchFamily="34" charset="0"/>
              <a:buChar char="•"/>
            </a:pPr>
            <a:endParaRPr lang="nl-NL" sz="1600" dirty="0">
              <a:solidFill>
                <a:schemeClr val="bg2">
                  <a:lumMod val="50000"/>
                </a:schemeClr>
              </a:solidFill>
              <a:latin typeface="Arial" panose="020B0604020202020204" pitchFamily="34" charset="0"/>
              <a:cs typeface="Arial" panose="020B0604020202020204" pitchFamily="34" charset="0"/>
            </a:endParaRPr>
          </a:p>
          <a:p>
            <a:r>
              <a:rPr lang="nl-NL" sz="1600" b="1" dirty="0">
                <a:solidFill>
                  <a:schemeClr val="bg2">
                    <a:lumMod val="50000"/>
                  </a:schemeClr>
                </a:solidFill>
                <a:latin typeface="Arial" panose="020B0604020202020204" pitchFamily="34" charset="0"/>
                <a:cs typeface="Arial" panose="020B0604020202020204" pitchFamily="34" charset="0"/>
              </a:rPr>
              <a:t>Coping (omgaan met teveel aan prikkels):</a:t>
            </a:r>
          </a:p>
          <a:p>
            <a:pPr marL="285750" indent="-285750">
              <a:buFont typeface="Arial" panose="020B0604020202020204" pitchFamily="34" charset="0"/>
              <a:buChar char="•"/>
            </a:pPr>
            <a:r>
              <a:rPr lang="nl-NL" sz="1600" dirty="0">
                <a:solidFill>
                  <a:schemeClr val="bg2">
                    <a:lumMod val="50000"/>
                  </a:schemeClr>
                </a:solidFill>
                <a:latin typeface="Arial" panose="020B0604020202020204" pitchFamily="34" charset="0"/>
                <a:cs typeface="Arial" panose="020B0604020202020204" pitchFamily="34" charset="0"/>
              </a:rPr>
              <a:t>Structuur</a:t>
            </a:r>
          </a:p>
          <a:p>
            <a:pPr marL="285750" indent="-285750">
              <a:buFont typeface="Arial" panose="020B0604020202020204" pitchFamily="34" charset="0"/>
              <a:buChar char="•"/>
            </a:pPr>
            <a:r>
              <a:rPr lang="nl-NL" sz="1600" dirty="0">
                <a:solidFill>
                  <a:schemeClr val="bg2">
                    <a:lumMod val="50000"/>
                  </a:schemeClr>
                </a:solidFill>
                <a:latin typeface="Arial" panose="020B0604020202020204" pitchFamily="34" charset="0"/>
                <a:cs typeface="Arial" panose="020B0604020202020204" pitchFamily="34" charset="0"/>
              </a:rPr>
              <a:t>Afsluiten voor / op gaan in (</a:t>
            </a:r>
            <a:r>
              <a:rPr lang="nl-NL" sz="1600" dirty="0" err="1">
                <a:solidFill>
                  <a:schemeClr val="bg2">
                    <a:lumMod val="50000"/>
                  </a:schemeClr>
                </a:solidFill>
                <a:latin typeface="Arial" panose="020B0604020202020204" pitchFamily="34" charset="0"/>
                <a:cs typeface="Arial" panose="020B0604020202020204" pitchFamily="34" charset="0"/>
              </a:rPr>
              <a:t>stimmen</a:t>
            </a:r>
            <a:r>
              <a:rPr lang="nl-NL" sz="1600" dirty="0">
                <a:solidFill>
                  <a:schemeClr val="bg2">
                    <a:lumMod val="50000"/>
                  </a:schemeClr>
                </a:solidFill>
                <a:latin typeface="Arial" panose="020B0604020202020204" pitchFamily="34" charset="0"/>
                <a:cs typeface="Arial" panose="020B0604020202020204" pitchFamily="34" charset="0"/>
              </a:rPr>
              <a:t> / hyperfocus)</a:t>
            </a:r>
          </a:p>
          <a:p>
            <a:pPr marL="285750" indent="-285750">
              <a:buFont typeface="Arial" panose="020B0604020202020204" pitchFamily="34" charset="0"/>
              <a:buChar char="•"/>
            </a:pPr>
            <a:r>
              <a:rPr lang="nl-NL" sz="1600" dirty="0">
                <a:solidFill>
                  <a:schemeClr val="bg2">
                    <a:lumMod val="50000"/>
                  </a:schemeClr>
                </a:solidFill>
                <a:latin typeface="Arial" panose="020B0604020202020204" pitchFamily="34" charset="0"/>
                <a:cs typeface="Arial" panose="020B0604020202020204" pitchFamily="34" charset="0"/>
              </a:rPr>
              <a:t>Aanpassen / camoufleren / vermijden</a:t>
            </a:r>
          </a:p>
        </p:txBody>
      </p:sp>
    </p:spTree>
    <p:extLst>
      <p:ext uri="{BB962C8B-B14F-4D97-AF65-F5344CB8AC3E}">
        <p14:creationId xmlns:p14="http://schemas.microsoft.com/office/powerpoint/2010/main" val="211369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7">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7">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7">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2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4F4E825A-6E37-4A19-891E-7DB14A00D73B}"/>
              </a:ext>
            </a:extLst>
          </p:cNvPr>
          <p:cNvSpPr/>
          <p:nvPr/>
        </p:nvSpPr>
        <p:spPr>
          <a:xfrm>
            <a:off x="533400" y="14588"/>
            <a:ext cx="2183921" cy="65193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Arial" panose="020B0604020202020204" pitchFamily="34" charset="0"/>
                <a:cs typeface="Arial" panose="020B0604020202020204" pitchFamily="34" charset="0"/>
              </a:rPr>
              <a:t>Neuro(fysio)</a:t>
            </a:r>
            <a:r>
              <a:rPr lang="nl-NL" dirty="0" err="1">
                <a:latin typeface="Arial" panose="020B0604020202020204" pitchFamily="34" charset="0"/>
                <a:cs typeface="Arial" panose="020B0604020202020204" pitchFamily="34" charset="0"/>
              </a:rPr>
              <a:t>logie</a:t>
            </a:r>
            <a:endParaRPr lang="nl-NL" dirty="0">
              <a:latin typeface="Arial" panose="020B0604020202020204" pitchFamily="34" charset="0"/>
              <a:cs typeface="Arial" panose="020B0604020202020204" pitchFamily="34" charset="0"/>
            </a:endParaRPr>
          </a:p>
        </p:txBody>
      </p:sp>
      <p:sp>
        <p:nvSpPr>
          <p:cNvPr id="14" name="Rechthoek 13">
            <a:extLst>
              <a:ext uri="{FF2B5EF4-FFF2-40B4-BE49-F238E27FC236}">
                <a16:creationId xmlns:a16="http://schemas.microsoft.com/office/drawing/2014/main" id="{B6C90B22-A522-4355-84A0-EF9617812B19}"/>
              </a:ext>
            </a:extLst>
          </p:cNvPr>
          <p:cNvSpPr/>
          <p:nvPr/>
        </p:nvSpPr>
        <p:spPr>
          <a:xfrm>
            <a:off x="2717320" y="14585"/>
            <a:ext cx="2506134" cy="65193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Arial" panose="020B0604020202020204" pitchFamily="34" charset="0"/>
                <a:cs typeface="Arial" panose="020B0604020202020204" pitchFamily="34" charset="0"/>
              </a:rPr>
              <a:t>Verwerking</a:t>
            </a:r>
          </a:p>
        </p:txBody>
      </p:sp>
      <p:sp>
        <p:nvSpPr>
          <p:cNvPr id="15" name="Rechthoek 14">
            <a:extLst>
              <a:ext uri="{FF2B5EF4-FFF2-40B4-BE49-F238E27FC236}">
                <a16:creationId xmlns:a16="http://schemas.microsoft.com/office/drawing/2014/main" id="{5C8117E4-955E-47D0-9ACE-90EBD5EA87C5}"/>
              </a:ext>
            </a:extLst>
          </p:cNvPr>
          <p:cNvSpPr/>
          <p:nvPr/>
        </p:nvSpPr>
        <p:spPr>
          <a:xfrm>
            <a:off x="5219699" y="14585"/>
            <a:ext cx="2187677" cy="65193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Arial" panose="020B0604020202020204" pitchFamily="34" charset="0"/>
                <a:cs typeface="Arial" panose="020B0604020202020204" pitchFamily="34" charset="0"/>
              </a:rPr>
              <a:t>Eigenschappen &amp; </a:t>
            </a:r>
          </a:p>
          <a:p>
            <a:pPr algn="ctr"/>
            <a:r>
              <a:rPr lang="nl-NL" dirty="0">
                <a:latin typeface="Arial" panose="020B0604020202020204" pitchFamily="34" charset="0"/>
                <a:cs typeface="Arial" panose="020B0604020202020204" pitchFamily="34" charset="0"/>
              </a:rPr>
              <a:t>ontwikkeling</a:t>
            </a:r>
          </a:p>
        </p:txBody>
      </p:sp>
      <p:sp>
        <p:nvSpPr>
          <p:cNvPr id="17" name="Tekstvak 16">
            <a:extLst>
              <a:ext uri="{FF2B5EF4-FFF2-40B4-BE49-F238E27FC236}">
                <a16:creationId xmlns:a16="http://schemas.microsoft.com/office/drawing/2014/main" id="{740569E2-10C9-4006-924F-322750D0A5F3}"/>
              </a:ext>
            </a:extLst>
          </p:cNvPr>
          <p:cNvSpPr txBox="1"/>
          <p:nvPr/>
        </p:nvSpPr>
        <p:spPr>
          <a:xfrm>
            <a:off x="3040213" y="1474971"/>
            <a:ext cx="2497668" cy="400110"/>
          </a:xfrm>
          <a:prstGeom prst="rect">
            <a:avLst/>
          </a:prstGeom>
          <a:noFill/>
        </p:spPr>
        <p:txBody>
          <a:bodyPr wrap="square" rtlCol="0">
            <a:spAutoFit/>
          </a:bodyPr>
          <a:lstStyle/>
          <a:p>
            <a:r>
              <a:rPr lang="nl-NL" sz="1000" dirty="0">
                <a:solidFill>
                  <a:schemeClr val="bg1"/>
                </a:solidFill>
                <a:latin typeface="Arial" panose="020B0604020202020204" pitchFamily="34" charset="0"/>
                <a:cs typeface="Arial" panose="020B0604020202020204" pitchFamily="34" charset="0"/>
              </a:rPr>
              <a:t>Prikkels dempen, vermijden, opgaan in sommige om af te sluiten voor andere.</a:t>
            </a:r>
          </a:p>
        </p:txBody>
      </p:sp>
      <p:sp>
        <p:nvSpPr>
          <p:cNvPr id="18" name="Gelijkbenige driehoek 17">
            <a:extLst>
              <a:ext uri="{FF2B5EF4-FFF2-40B4-BE49-F238E27FC236}">
                <a16:creationId xmlns:a16="http://schemas.microsoft.com/office/drawing/2014/main" id="{2E2F1223-CEFC-477B-B4C0-EE78243F054A}"/>
              </a:ext>
            </a:extLst>
          </p:cNvPr>
          <p:cNvSpPr/>
          <p:nvPr/>
        </p:nvSpPr>
        <p:spPr>
          <a:xfrm>
            <a:off x="5261237" y="1582278"/>
            <a:ext cx="2120864" cy="15454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4682"/>
              </a:solidFill>
              <a:latin typeface="Arial" panose="020B0604020202020204" pitchFamily="34" charset="0"/>
              <a:cs typeface="Arial" panose="020B0604020202020204" pitchFamily="34" charset="0"/>
            </a:endParaRPr>
          </a:p>
        </p:txBody>
      </p:sp>
      <p:sp>
        <p:nvSpPr>
          <p:cNvPr id="19" name="Tekstvak 18">
            <a:extLst>
              <a:ext uri="{FF2B5EF4-FFF2-40B4-BE49-F238E27FC236}">
                <a16:creationId xmlns:a16="http://schemas.microsoft.com/office/drawing/2014/main" id="{0E2C387B-C466-4A61-A5A5-62EBEA8899FC}"/>
              </a:ext>
            </a:extLst>
          </p:cNvPr>
          <p:cNvSpPr txBox="1"/>
          <p:nvPr/>
        </p:nvSpPr>
        <p:spPr>
          <a:xfrm>
            <a:off x="4886985" y="3128550"/>
            <a:ext cx="748503" cy="215444"/>
          </a:xfrm>
          <a:prstGeom prst="rect">
            <a:avLst/>
          </a:prstGeom>
          <a:noFill/>
        </p:spPr>
        <p:txBody>
          <a:bodyPr wrap="square" rtlCol="0">
            <a:spAutoFit/>
          </a:bodyPr>
          <a:lstStyle/>
          <a:p>
            <a:r>
              <a:rPr lang="nl-NL" sz="800" dirty="0">
                <a:solidFill>
                  <a:srgbClr val="004682"/>
                </a:solidFill>
                <a:latin typeface="Arial" panose="020B0604020202020204" pitchFamily="34" charset="0"/>
                <a:cs typeface="Arial" panose="020B0604020202020204" pitchFamily="34" charset="0"/>
              </a:rPr>
              <a:t>VOELEN</a:t>
            </a:r>
          </a:p>
        </p:txBody>
      </p:sp>
      <p:sp>
        <p:nvSpPr>
          <p:cNvPr id="20" name="Tekstvak 19">
            <a:extLst>
              <a:ext uri="{FF2B5EF4-FFF2-40B4-BE49-F238E27FC236}">
                <a16:creationId xmlns:a16="http://schemas.microsoft.com/office/drawing/2014/main" id="{5DEC1FC5-6FEB-4F82-9561-A292FDC7CAF3}"/>
              </a:ext>
            </a:extLst>
          </p:cNvPr>
          <p:cNvSpPr txBox="1"/>
          <p:nvPr/>
        </p:nvSpPr>
        <p:spPr>
          <a:xfrm>
            <a:off x="7220804" y="3120856"/>
            <a:ext cx="748503" cy="230832"/>
          </a:xfrm>
          <a:prstGeom prst="rect">
            <a:avLst/>
          </a:prstGeom>
          <a:noFill/>
        </p:spPr>
        <p:txBody>
          <a:bodyPr wrap="square" rtlCol="0">
            <a:spAutoFit/>
          </a:bodyPr>
          <a:lstStyle/>
          <a:p>
            <a:r>
              <a:rPr lang="nl-NL" sz="900" dirty="0">
                <a:solidFill>
                  <a:srgbClr val="004682"/>
                </a:solidFill>
                <a:latin typeface="Arial" panose="020B0604020202020204" pitchFamily="34" charset="0"/>
                <a:cs typeface="Arial" panose="020B0604020202020204" pitchFamily="34" charset="0"/>
              </a:rPr>
              <a:t>DOEN</a:t>
            </a:r>
          </a:p>
        </p:txBody>
      </p:sp>
      <p:sp>
        <p:nvSpPr>
          <p:cNvPr id="21" name="Tekstvak 20">
            <a:extLst>
              <a:ext uri="{FF2B5EF4-FFF2-40B4-BE49-F238E27FC236}">
                <a16:creationId xmlns:a16="http://schemas.microsoft.com/office/drawing/2014/main" id="{2956FB01-E4BD-4EDA-8A47-52526A8F6390}"/>
              </a:ext>
            </a:extLst>
          </p:cNvPr>
          <p:cNvSpPr txBox="1"/>
          <p:nvPr/>
        </p:nvSpPr>
        <p:spPr>
          <a:xfrm>
            <a:off x="5530784" y="1055497"/>
            <a:ext cx="2040448" cy="584775"/>
          </a:xfrm>
          <a:prstGeom prst="rect">
            <a:avLst/>
          </a:prstGeom>
          <a:noFill/>
        </p:spPr>
        <p:txBody>
          <a:bodyPr wrap="square" rtlCol="0">
            <a:spAutoFit/>
          </a:bodyPr>
          <a:lstStyle/>
          <a:p>
            <a:r>
              <a:rPr lang="nl-NL" sz="3200" b="1" dirty="0">
                <a:solidFill>
                  <a:srgbClr val="004682"/>
                </a:solidFill>
                <a:latin typeface="Arial" panose="020B0604020202020204" pitchFamily="34" charset="0"/>
                <a:cs typeface="Arial" panose="020B0604020202020204" pitchFamily="34" charset="0"/>
              </a:rPr>
              <a:t>DENKEN</a:t>
            </a:r>
          </a:p>
        </p:txBody>
      </p:sp>
      <p:sp>
        <p:nvSpPr>
          <p:cNvPr id="22" name="Tekstvak 21">
            <a:extLst>
              <a:ext uri="{FF2B5EF4-FFF2-40B4-BE49-F238E27FC236}">
                <a16:creationId xmlns:a16="http://schemas.microsoft.com/office/drawing/2014/main" id="{0B27D48F-2608-4C32-90FE-06EB8C69FBCC}"/>
              </a:ext>
            </a:extLst>
          </p:cNvPr>
          <p:cNvSpPr txBox="1"/>
          <p:nvPr/>
        </p:nvSpPr>
        <p:spPr>
          <a:xfrm>
            <a:off x="6029550" y="3803218"/>
            <a:ext cx="1075431" cy="276999"/>
          </a:xfrm>
          <a:prstGeom prst="rect">
            <a:avLst/>
          </a:prstGeom>
          <a:noFill/>
        </p:spPr>
        <p:txBody>
          <a:bodyPr wrap="square" rtlCol="0">
            <a:spAutoFit/>
          </a:bodyPr>
          <a:lstStyle/>
          <a:p>
            <a:r>
              <a:rPr lang="nl-NL" sz="1200" dirty="0">
                <a:solidFill>
                  <a:srgbClr val="004682"/>
                </a:solidFill>
                <a:latin typeface="Arial" panose="020B0604020202020204" pitchFamily="34" charset="0"/>
                <a:cs typeface="Arial" panose="020B0604020202020204" pitchFamily="34" charset="0"/>
              </a:rPr>
              <a:t>DENKEN</a:t>
            </a:r>
          </a:p>
        </p:txBody>
      </p:sp>
      <p:sp>
        <p:nvSpPr>
          <p:cNvPr id="23" name="Tekstvak 22">
            <a:extLst>
              <a:ext uri="{FF2B5EF4-FFF2-40B4-BE49-F238E27FC236}">
                <a16:creationId xmlns:a16="http://schemas.microsoft.com/office/drawing/2014/main" id="{A29D5CE5-286A-4BEC-A898-7B0D664EA449}"/>
              </a:ext>
            </a:extLst>
          </p:cNvPr>
          <p:cNvSpPr txBox="1"/>
          <p:nvPr/>
        </p:nvSpPr>
        <p:spPr>
          <a:xfrm>
            <a:off x="7334064" y="5681425"/>
            <a:ext cx="1075431" cy="276999"/>
          </a:xfrm>
          <a:prstGeom prst="rect">
            <a:avLst/>
          </a:prstGeom>
          <a:noFill/>
        </p:spPr>
        <p:txBody>
          <a:bodyPr wrap="square" rtlCol="0">
            <a:spAutoFit/>
          </a:bodyPr>
          <a:lstStyle/>
          <a:p>
            <a:r>
              <a:rPr lang="nl-NL" sz="1200" dirty="0">
                <a:solidFill>
                  <a:srgbClr val="004682"/>
                </a:solidFill>
                <a:latin typeface="Arial" panose="020B0604020202020204" pitchFamily="34" charset="0"/>
                <a:cs typeface="Arial" panose="020B0604020202020204" pitchFamily="34" charset="0"/>
              </a:rPr>
              <a:t>DOEN</a:t>
            </a:r>
          </a:p>
        </p:txBody>
      </p:sp>
      <p:sp>
        <p:nvSpPr>
          <p:cNvPr id="24" name="Tekstvak 23">
            <a:extLst>
              <a:ext uri="{FF2B5EF4-FFF2-40B4-BE49-F238E27FC236}">
                <a16:creationId xmlns:a16="http://schemas.microsoft.com/office/drawing/2014/main" id="{E2636C7B-717C-45B9-851A-BC3C7428E36B}"/>
              </a:ext>
            </a:extLst>
          </p:cNvPr>
          <p:cNvSpPr txBox="1"/>
          <p:nvPr/>
        </p:nvSpPr>
        <p:spPr>
          <a:xfrm>
            <a:off x="4639700" y="5669003"/>
            <a:ext cx="812837" cy="276999"/>
          </a:xfrm>
          <a:prstGeom prst="rect">
            <a:avLst/>
          </a:prstGeom>
          <a:noFill/>
        </p:spPr>
        <p:txBody>
          <a:bodyPr wrap="square" rtlCol="0">
            <a:spAutoFit/>
          </a:bodyPr>
          <a:lstStyle/>
          <a:p>
            <a:r>
              <a:rPr lang="nl-NL" sz="1200" dirty="0">
                <a:solidFill>
                  <a:srgbClr val="004682"/>
                </a:solidFill>
                <a:latin typeface="Arial" panose="020B0604020202020204" pitchFamily="34" charset="0"/>
                <a:cs typeface="Arial" panose="020B0604020202020204" pitchFamily="34" charset="0"/>
              </a:rPr>
              <a:t>VOELEN</a:t>
            </a:r>
          </a:p>
        </p:txBody>
      </p:sp>
      <p:sp>
        <p:nvSpPr>
          <p:cNvPr id="25" name="Ovaal 24">
            <a:extLst>
              <a:ext uri="{FF2B5EF4-FFF2-40B4-BE49-F238E27FC236}">
                <a16:creationId xmlns:a16="http://schemas.microsoft.com/office/drawing/2014/main" id="{0F8526A1-5742-41A6-897D-F6AFC0D559C8}"/>
              </a:ext>
            </a:extLst>
          </p:cNvPr>
          <p:cNvSpPr/>
          <p:nvPr/>
        </p:nvSpPr>
        <p:spPr>
          <a:xfrm>
            <a:off x="5406644" y="1090986"/>
            <a:ext cx="2075013" cy="528498"/>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4682"/>
              </a:solidFill>
              <a:latin typeface="Arial" panose="020B0604020202020204" pitchFamily="34" charset="0"/>
              <a:cs typeface="Arial" panose="020B0604020202020204" pitchFamily="34" charset="0"/>
            </a:endParaRPr>
          </a:p>
        </p:txBody>
      </p:sp>
      <p:sp>
        <p:nvSpPr>
          <p:cNvPr id="26" name="Gelijkbenige driehoek 25">
            <a:extLst>
              <a:ext uri="{FF2B5EF4-FFF2-40B4-BE49-F238E27FC236}">
                <a16:creationId xmlns:a16="http://schemas.microsoft.com/office/drawing/2014/main" id="{26E97F4A-0107-4735-AF52-3B8E87FA0CDF}"/>
              </a:ext>
            </a:extLst>
          </p:cNvPr>
          <p:cNvSpPr/>
          <p:nvPr/>
        </p:nvSpPr>
        <p:spPr>
          <a:xfrm>
            <a:off x="5283710" y="4117532"/>
            <a:ext cx="2120864" cy="15454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468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037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1" grpId="0"/>
      <p:bldP spid="22" grpId="0"/>
      <p:bldP spid="23" grpId="0"/>
      <p:bldP spid="24" grpId="0"/>
      <p:bldP spid="25" grpId="0" animBg="1"/>
      <p:bldP spid="26" grpId="0" animBg="1"/>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vab">
      <a:dk1>
        <a:srgbClr val="989898"/>
      </a:dk1>
      <a:lt1>
        <a:sysClr val="window" lastClr="FFFFFF"/>
      </a:lt1>
      <a:dk2>
        <a:srgbClr val="989898"/>
      </a:dk2>
      <a:lt2>
        <a:srgbClr val="FFFFFF"/>
      </a:lt2>
      <a:accent1>
        <a:srgbClr val="4ABDB4"/>
      </a:accent1>
      <a:accent2>
        <a:srgbClr val="F0719D"/>
      </a:accent2>
      <a:accent3>
        <a:srgbClr val="FFCC66"/>
      </a:accent3>
      <a:accent4>
        <a:srgbClr val="F6945A"/>
      </a:accent4>
      <a:accent5>
        <a:srgbClr val="4ABDB4"/>
      </a:accent5>
      <a:accent6>
        <a:srgbClr val="F6945A"/>
      </a:accent6>
      <a:hlink>
        <a:srgbClr val="F0719D"/>
      </a:hlink>
      <a:folHlink>
        <a:srgbClr val="FFCC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t presentatie VAB.potx" id="{DC18F8FF-70F6-44B9-AD9D-41EE7AC55213}" vid="{4A570B24-8D91-4124-B4ED-2BA1A34D3575}"/>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f8694b0-3e9e-4da7-948f-b9d919e5864a">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FA210180ABD6441937E15229B2BEB5E" ma:contentTypeVersion="12" ma:contentTypeDescription="Een nieuw document maken." ma:contentTypeScope="" ma:versionID="0fa0864ea8982bede42b59424d2e03e1">
  <xsd:schema xmlns:xsd="http://www.w3.org/2001/XMLSchema" xmlns:xs="http://www.w3.org/2001/XMLSchema" xmlns:p="http://schemas.microsoft.com/office/2006/metadata/properties" xmlns:ns2="27979d1c-88f5-45b2-9aa7-ddf551f97a52" xmlns:ns3="3f8694b0-3e9e-4da7-948f-b9d919e5864a" targetNamespace="http://schemas.microsoft.com/office/2006/metadata/properties" ma:root="true" ma:fieldsID="e866e418d5439c7ee08cda3b27822bb6" ns2:_="" ns3:_="">
    <xsd:import namespace="27979d1c-88f5-45b2-9aa7-ddf551f97a52"/>
    <xsd:import namespace="3f8694b0-3e9e-4da7-948f-b9d919e5864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979d1c-88f5-45b2-9aa7-ddf551f97a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8694b0-3e9e-4da7-948f-b9d919e5864a"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8658BB-D1F9-4E3E-876E-621B25353A7D}">
  <ds:schemaRefs>
    <ds:schemaRef ds:uri="http://schemas.microsoft.com/sharepoint/v3/contenttype/forms"/>
  </ds:schemaRefs>
</ds:datastoreItem>
</file>

<file path=customXml/itemProps2.xml><?xml version="1.0" encoding="utf-8"?>
<ds:datastoreItem xmlns:ds="http://schemas.openxmlformats.org/officeDocument/2006/customXml" ds:itemID="{BC2B27B7-5F41-4E1F-BE2C-6145B22CA959}">
  <ds:schemaRefs>
    <ds:schemaRef ds:uri="http://schemas.microsoft.com/office/2006/metadata/properties"/>
    <ds:schemaRef ds:uri="http://schemas.microsoft.com/office/infopath/2007/PartnerControls"/>
    <ds:schemaRef ds:uri="3f8694b0-3e9e-4da7-948f-b9d919e5864a"/>
  </ds:schemaRefs>
</ds:datastoreItem>
</file>

<file path=customXml/itemProps3.xml><?xml version="1.0" encoding="utf-8"?>
<ds:datastoreItem xmlns:ds="http://schemas.openxmlformats.org/officeDocument/2006/customXml" ds:itemID="{2D463309-60CB-458B-8FCE-F45A40BDDC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979d1c-88f5-45b2-9aa7-ddf551f97a52"/>
    <ds:schemaRef ds:uri="3f8694b0-3e9e-4da7-948f-b9d919e586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2192</TotalTime>
  <Words>4761</Words>
  <Application>Microsoft Macintosh PowerPoint</Application>
  <PresentationFormat>Breedbeeld</PresentationFormat>
  <Paragraphs>362</Paragraphs>
  <Slides>22</Slides>
  <Notes>20</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22</vt:i4>
      </vt:variant>
    </vt:vector>
  </HeadingPairs>
  <TitlesOfParts>
    <vt:vector size="32" baseType="lpstr">
      <vt:lpstr>Arial</vt:lpstr>
      <vt:lpstr>Calibri</vt:lpstr>
      <vt:lpstr>Calibri Light</vt:lpstr>
      <vt:lpstr>Candara</vt:lpstr>
      <vt:lpstr>Muli</vt:lpstr>
      <vt:lpstr>Muli ExtraLight</vt:lpstr>
      <vt:lpstr>Trebuchet MS</vt:lpstr>
      <vt:lpstr>Wingdings</vt:lpstr>
      <vt:lpstr>Kantoorthema</vt:lpstr>
      <vt:lpstr>1_Kantoorthema</vt:lpstr>
      <vt:lpstr>Autisme  </vt:lpstr>
      <vt:lpstr>(Voor)oordelen</vt:lpstr>
      <vt:lpstr>Frequentie diagnose binnen het spectrum</vt:lpstr>
      <vt:lpstr>Veranderende diagnostiek</vt:lpstr>
      <vt:lpstr>PowerPoint-presentatie</vt:lpstr>
      <vt:lpstr>Veranderende visie</vt:lpstr>
      <vt:lpstr>PowerPoint-presentatie</vt:lpstr>
      <vt:lpstr>PowerPoint-presentatie</vt:lpstr>
      <vt:lpstr>PowerPoint-presentatie</vt:lpstr>
      <vt:lpstr>PowerPoint-presentatie</vt:lpstr>
      <vt:lpstr>Anders aankijken tegen aanpassingen</vt:lpstr>
      <vt:lpstr>Maatschappelijke praktijk</vt:lpstr>
      <vt:lpstr>Gelijkheid vs. gelijkwaardigheid</vt:lpstr>
      <vt:lpstr>PowerPoint-presentatie</vt:lpstr>
      <vt:lpstr>Dilemma in break-out:   (Hele) persoonlijke ervaringen delen met je collega’s  ja / nee</vt:lpstr>
      <vt:lpstr>Dilemma:   Als persoon met autisme ben je voor bepaalde taken minder geschikt  ja / nee</vt:lpstr>
      <vt:lpstr>Dilemma:   Aanpassen werktijden als een collega met een autisme diagnose dat nodig heeft  ja / nee</vt:lpstr>
      <vt:lpstr>Dilemma:   Aanpassen werktijden als een collega zonder officiële autisme diagnose dat nodig heeft  ja / nee</vt:lpstr>
      <vt:lpstr>Dilemma:   standaard voorzieningen voor autisme  ja / nee</vt:lpstr>
      <vt:lpstr>Casus: De werkplek</vt:lpstr>
      <vt:lpstr>Casus: De werkplek</vt:lpstr>
      <vt:lpstr>Casus: De werkplek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Autisme Ambassadeurs Politie  Dag 4:Plan van aanpak &amp; persoonlijke eindopdrachten  </dc:title>
  <dc:creator>Thijs van der Rol</dc:creator>
  <cp:lastModifiedBy>Anniek Stoutjesdijk</cp:lastModifiedBy>
  <cp:revision>46</cp:revision>
  <cp:lastPrinted>2020-11-23T07:54:29Z</cp:lastPrinted>
  <dcterms:created xsi:type="dcterms:W3CDTF">2020-02-03T15:54:45Z</dcterms:created>
  <dcterms:modified xsi:type="dcterms:W3CDTF">2021-09-01T13:13:13Z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0x010100BFA210180ABD6441937E15229B2BEB5E</vt:lpwstr>
  </property>
  <property fmtid="{D5CDD505-2E9C-101B-9397-08002B2CF9AE}" pid="3" name="ComplianceAssetId">
    <vt:lpwstr/>
  </property>
</Properties>
</file>