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Ex2.xml" ContentType="application/vnd.ms-office.chartex+xml"/>
  <Override PartName="/ppt/charts/style2.xml" ContentType="application/vnd.ms-office.chartstyle+xml"/>
  <Override PartName="/ppt/charts/colors2.xml" ContentType="application/vnd.ms-office.chartcolorstyle+xml"/>
  <Override PartName="/ppt/charts/chartEx3.xml" ContentType="application/vnd.ms-office.chartex+xml"/>
  <Override PartName="/ppt/charts/style3.xml" ContentType="application/vnd.ms-office.chartstyle+xml"/>
  <Override PartName="/ppt/charts/colors3.xml" ContentType="application/vnd.ms-office.chartcolorstyle+xml"/>
  <Override PartName="/ppt/charts/chartEx4.xml" ContentType="application/vnd.ms-office.chartex+xml"/>
  <Override PartName="/ppt/charts/style4.xml" ContentType="application/vnd.ms-office.chartstyle+xml"/>
  <Override PartName="/ppt/charts/colors4.xml" ContentType="application/vnd.ms-office.chartcolorstyle+xml"/>
  <Override PartName="/ppt/charts/chartEx5.xml" ContentType="application/vnd.ms-office.chartex+xml"/>
  <Override PartName="/ppt/charts/style5.xml" ContentType="application/vnd.ms-office.chartstyle+xml"/>
  <Override PartName="/ppt/charts/colors5.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256" r:id="rId5"/>
    <p:sldId id="264" r:id="rId6"/>
    <p:sldId id="899" r:id="rId7"/>
    <p:sldId id="929" r:id="rId8"/>
    <p:sldId id="959" r:id="rId9"/>
    <p:sldId id="932" r:id="rId10"/>
    <p:sldId id="966" r:id="rId11"/>
    <p:sldId id="827" r:id="rId12"/>
    <p:sldId id="944" r:id="rId13"/>
    <p:sldId id="950" r:id="rId14"/>
    <p:sldId id="951" r:id="rId15"/>
    <p:sldId id="952" r:id="rId16"/>
    <p:sldId id="925" r:id="rId17"/>
    <p:sldId id="965" r:id="rId18"/>
    <p:sldId id="928" r:id="rId19"/>
    <p:sldId id="960" r:id="rId20"/>
    <p:sldId id="927" r:id="rId21"/>
    <p:sldId id="898" r:id="rId22"/>
    <p:sldId id="926" r:id="rId23"/>
    <p:sldId id="964" r:id="rId24"/>
    <p:sldId id="967" r:id="rId25"/>
    <p:sldId id="956" r:id="rId26"/>
    <p:sldId id="968" r:id="rId27"/>
    <p:sldId id="774" r:id="rId28"/>
    <p:sldId id="938" r:id="rId29"/>
    <p:sldId id="937" r:id="rId30"/>
    <p:sldId id="776" r:id="rId3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Stijl, thema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3"/>
    <p:restoredTop sz="77023"/>
  </p:normalViewPr>
  <p:slideViewPr>
    <p:cSldViewPr snapToGrid="0" snapToObjects="1">
      <p:cViewPr varScale="1">
        <p:scale>
          <a:sx n="85" d="100"/>
          <a:sy n="85" d="100"/>
        </p:scale>
        <p:origin x="148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werkblad.xlsx"/></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werkblad1.xlsx"/></Relationships>
</file>

<file path=ppt/charts/_rels/chartEx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Microsoft_Excel-werkblad2.xlsx"/></Relationships>
</file>

<file path=ppt/charts/_rels/chartEx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Microsoft_Excel-werkblad3.xlsx"/></Relationships>
</file>

<file path=ppt/charts/_rels/chartEx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Microsoft_Excel-werkblad4.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Blad1!$A$2:$A$5</cx:f>
        <cx:lvl ptCount="4">
          <cx:pt idx="0">Randstad</cx:pt>
          <cx:pt idx="1">Oosten</cx:pt>
          <cx:pt idx="2">Zuiden</cx:pt>
          <cx:pt idx="3">Noorden</cx:pt>
        </cx:lvl>
      </cx:strDim>
      <cx:numDim type="size">
        <cx:f>Blad1!$B$2:$B$5</cx:f>
        <cx:lvl ptCount="4" formatCode="Standaard">
          <cx:pt idx="0">8.1999999999999993</cx:pt>
          <cx:pt idx="1">3.2000000000000002</cx:pt>
          <cx:pt idx="2">1.3999999999999999</cx:pt>
          <cx:pt idx="3">1.2</cx:pt>
        </cx:lvl>
      </cx:numDim>
    </cx:data>
  </cx:chartData>
  <cx:chart>
    <cx:title pos="t" align="ctr" overlay="0">
      <cx:tx>
        <cx:txData>
          <cx:v>Landelijke trend</cx:v>
        </cx:txData>
      </cx:tx>
      <cx:txPr>
        <a:bodyPr spcFirstLastPara="1" vertOverflow="ellipsis" horzOverflow="overflow" wrap="square" lIns="0" tIns="0" rIns="0" bIns="0" anchor="ctr" anchorCtr="1"/>
        <a:lstStyle/>
        <a:p>
          <a:pPr algn="ctr" rtl="0">
            <a:defRPr/>
          </a:pPr>
          <a:r>
            <a:rPr lang="nl-NL" sz="1862" b="0" i="0" u="none" strike="noStrike" kern="1200" spc="0" baseline="0">
              <a:solidFill>
                <a:srgbClr val="989898">
                  <a:lumMod val="65000"/>
                  <a:lumOff val="35000"/>
                </a:srgbClr>
              </a:solidFill>
              <a:latin typeface="Calibri" panose="020F0502020204030204"/>
            </a:rPr>
            <a:t>Landelijke trend</a:t>
          </a:r>
        </a:p>
      </cx:txPr>
    </cx:title>
    <cx:plotArea>
      <cx:plotAreaRegion>
        <cx:series layoutId="sunburst" uniqueId="{659BD835-3F72-4E65-847E-575F3D19488B}">
          <cx:tx>
            <cx:txData>
              <cx:f>Blad1!$B$1</cx:f>
              <cx:v>% hulp scholen</cx:v>
            </cx:txData>
          </cx:tx>
          <cx:dataId val="0"/>
        </cx:series>
      </cx:plotAreaRegion>
    </cx:plotArea>
    <cx:legend pos="b" align="ctr" overlay="0"/>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Blad1!$A$2:$A$7</cx:f>
        <cx:lvl ptCount="6">
          <cx:pt idx="0">Vertakking 1</cx:pt>
          <cx:pt idx="1">0</cx:pt>
        </cx:lvl>
        <cx:lvl ptCount="0"/>
        <cx:lvl ptCount="0"/>
      </cx:strDim>
      <cx:numDim type="size">
        <cx:f>Blad1!$B$2:$B$7</cx:f>
        <cx:lvl ptCount="6" formatCode="Standaard">
          <cx:pt idx="0">80</cx:pt>
          <cx:pt idx="1">20</cx:pt>
        </cx:lvl>
      </cx:numDim>
    </cx:data>
  </cx:chartData>
  <cx:chart>
    <cx:plotArea>
      <cx:plotAreaRegion>
        <cx:series layoutId="sunburst" uniqueId="{FD2B2EE7-40D5-46C7-9AE0-9BCA369B6414}">
          <cx:tx>
            <cx:txData>
              <cx:f>Blad1!$B$1</cx:f>
              <cx:v>Reeks1</cx:v>
            </cx:txData>
          </cx:tx>
          <cx:dataPt idx="1">
            <cx:spPr>
              <a:solidFill>
                <a:prstClr val="white"/>
              </a:solidFill>
            </cx:spPr>
          </cx:dataPt>
          <cx:dataPt idx="2">
            <cx:spPr>
              <a:solidFill>
                <a:prstClr val="white"/>
              </a:solidFill>
            </cx:spPr>
          </cx:dataPt>
          <cx:dataId val="0"/>
        </cx:series>
      </cx:plotAreaRegion>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Blad1!$A$2:$A$7</cx:f>
        <cx:lvl ptCount="6">
          <cx:pt idx="0">Vertakking 1</cx:pt>
          <cx:pt idx="1">0</cx:pt>
        </cx:lvl>
        <cx:lvl ptCount="0"/>
        <cx:lvl ptCount="0"/>
      </cx:strDim>
      <cx:numDim type="size">
        <cx:f>Blad1!$B$2:$B$7</cx:f>
        <cx:lvl ptCount="6" formatCode="Standaard">
          <cx:pt idx="0">70</cx:pt>
          <cx:pt idx="1">30</cx:pt>
        </cx:lvl>
      </cx:numDim>
    </cx:data>
  </cx:chartData>
  <cx:chart>
    <cx:plotArea>
      <cx:plotAreaRegion>
        <cx:series layoutId="sunburst" uniqueId="{FD2B2EE7-40D5-46C7-9AE0-9BCA369B6414}">
          <cx:tx>
            <cx:txData>
              <cx:f>Blad1!$B$1</cx:f>
              <cx:v>Reeks1</cx:v>
            </cx:txData>
          </cx:tx>
          <cx:spPr>
            <a:ln>
              <a:noFill/>
            </a:ln>
          </cx:spPr>
          <cx:dataPt idx="1">
            <cx:spPr>
              <a:solidFill>
                <a:prstClr val="white"/>
              </a:solidFill>
            </cx:spPr>
          </cx:dataPt>
          <cx:dataPt idx="2">
            <cx:spPr>
              <a:solidFill>
                <a:prstClr val="white"/>
              </a:solidFill>
            </cx:spPr>
          </cx:dataPt>
          <cx:dataId val="0"/>
        </cx:series>
      </cx:plotAreaRegion>
    </cx:plotArea>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Blad1!$A$2:$A$7</cx:f>
        <cx:lvl ptCount="6">
          <cx:pt idx="0">Vertakking 1</cx:pt>
          <cx:pt idx="1">0</cx:pt>
        </cx:lvl>
        <cx:lvl ptCount="0"/>
        <cx:lvl ptCount="0"/>
      </cx:strDim>
      <cx:numDim type="size">
        <cx:f>Blad1!$B$2:$B$7</cx:f>
        <cx:lvl ptCount="6" formatCode="Standaard">
          <cx:pt idx="0">80</cx:pt>
          <cx:pt idx="1">20</cx:pt>
        </cx:lvl>
      </cx:numDim>
    </cx:data>
  </cx:chartData>
  <cx:chart>
    <cx:plotArea>
      <cx:plotAreaRegion>
        <cx:series layoutId="sunburst" uniqueId="{FD2B2EE7-40D5-46C7-9AE0-9BCA369B6414}">
          <cx:tx>
            <cx:txData>
              <cx:f>Blad1!$B$1</cx:f>
              <cx:v>Reeks1</cx:v>
            </cx:txData>
          </cx:tx>
          <cx:dataPt idx="1">
            <cx:spPr>
              <a:solidFill>
                <a:prstClr val="white"/>
              </a:solidFill>
            </cx:spPr>
          </cx:dataPt>
          <cx:dataPt idx="2">
            <cx:spPr>
              <a:solidFill>
                <a:prstClr val="white"/>
              </a:solidFill>
            </cx:spPr>
          </cx:dataPt>
          <cx:dataId val="0"/>
        </cx:series>
      </cx:plotAreaRegion>
    </cx:plotArea>
  </cx:chart>
</cx:chartSpace>
</file>

<file path=ppt/charts/chartEx5.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Blad1!$A$2:$A$7</cx:f>
        <cx:lvl ptCount="6">
          <cx:pt idx="0">Vertakking 1</cx:pt>
          <cx:pt idx="1">0</cx:pt>
        </cx:lvl>
        <cx:lvl ptCount="0"/>
        <cx:lvl ptCount="0"/>
      </cx:strDim>
      <cx:numDim type="size">
        <cx:f>Blad1!$B$2:$B$7</cx:f>
        <cx:lvl ptCount="6" formatCode="Standaard">
          <cx:pt idx="0">80</cx:pt>
          <cx:pt idx="1">20</cx:pt>
        </cx:lvl>
      </cx:numDim>
    </cx:data>
  </cx:chartData>
  <cx:chart>
    <cx:plotArea>
      <cx:plotAreaRegion>
        <cx:series layoutId="sunburst" uniqueId="{FD2B2EE7-40D5-46C7-9AE0-9BCA369B6414}">
          <cx:tx>
            <cx:txData>
              <cx:f>Blad1!$B$1</cx:f>
              <cx:v>Reeks1</cx:v>
            </cx:txData>
          </cx:tx>
          <cx:dataPt idx="1">
            <cx:spPr>
              <a:solidFill>
                <a:prstClr val="white"/>
              </a:solidFill>
            </cx:spPr>
          </cx:dataPt>
          <cx:dataPt idx="2">
            <cx:spPr>
              <a:solidFill>
                <a:prstClr val="white"/>
              </a:solidFill>
            </cx:spPr>
          </cx:dataPt>
          <cx:dataId val="0"/>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41109B-8BCF-C745-BA76-FB55256F3ED7}" type="datetimeFigureOut">
              <a:rPr lang="nl-NL" smtClean="0"/>
              <a:t>28-08-2021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E84D6E-930D-A944-A81A-047E6B4763EC}" type="slidenum">
              <a:rPr lang="nl-NL" smtClean="0"/>
              <a:t>‹nr.›</a:t>
            </a:fld>
            <a:endParaRPr lang="nl-NL"/>
          </a:p>
        </p:txBody>
      </p:sp>
    </p:spTree>
    <p:extLst>
      <p:ext uri="{BB962C8B-B14F-4D97-AF65-F5344CB8AC3E}">
        <p14:creationId xmlns:p14="http://schemas.microsoft.com/office/powerpoint/2010/main" val="4034319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Start met deze 4 vragen aan elke deelnemer. Deze vragen dienen als een check-in en helpen de deelnemers om even te landen. </a:t>
            </a:r>
          </a:p>
          <a:p>
            <a:r>
              <a:rPr lang="nl-NL" dirty="0"/>
              <a:t>Mogelijk is er iets wat een deelnemer bezig houdt (bijv. een deadline of een </a:t>
            </a:r>
            <a:r>
              <a:rPr lang="nl-NL" dirty="0" err="1"/>
              <a:t>privé-omstandigheid</a:t>
            </a:r>
            <a:r>
              <a:rPr lang="nl-NL" dirty="0"/>
              <a:t>) waardoor de spanningsboog minder groot is. Mogelijk moet iemand tussendoor iets doen etc. </a:t>
            </a:r>
          </a:p>
        </p:txBody>
      </p:sp>
      <p:sp>
        <p:nvSpPr>
          <p:cNvPr id="4" name="Tijdelijke aanduiding voor dianummer 3"/>
          <p:cNvSpPr>
            <a:spLocks noGrp="1"/>
          </p:cNvSpPr>
          <p:nvPr>
            <p:ph type="sldNum" sz="quarter" idx="5"/>
          </p:nvPr>
        </p:nvSpPr>
        <p:spPr/>
        <p:txBody>
          <a:bodyPr/>
          <a:lstStyle/>
          <a:p>
            <a:fld id="{D6E84D6E-930D-A944-A81A-047E6B4763EC}" type="slidenum">
              <a:rPr lang="nl-NL" smtClean="0"/>
              <a:t>2</a:t>
            </a:fld>
            <a:endParaRPr lang="nl-NL"/>
          </a:p>
        </p:txBody>
      </p:sp>
    </p:spTree>
    <p:extLst>
      <p:ext uri="{BB962C8B-B14F-4D97-AF65-F5344CB8AC3E}">
        <p14:creationId xmlns:p14="http://schemas.microsoft.com/office/powerpoint/2010/main" val="1793099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jdelijke aanduiding voor dia-afbeelding 1">
            <a:extLst>
              <a:ext uri="{FF2B5EF4-FFF2-40B4-BE49-F238E27FC236}">
                <a16:creationId xmlns:a16="http://schemas.microsoft.com/office/drawing/2014/main" id="{9D46E967-708B-6842-9DF6-1A38E3E111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Tijdelijke aanduiding voor notities 2">
            <a:extLst>
              <a:ext uri="{FF2B5EF4-FFF2-40B4-BE49-F238E27FC236}">
                <a16:creationId xmlns:a16="http://schemas.microsoft.com/office/drawing/2014/main" id="{08A34B46-0894-EA49-9029-EBC51963CE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Gedurende </a:t>
            </a:r>
            <a:r>
              <a:rPr lang="nl-NL" altLang="nl-NL" dirty="0" err="1"/>
              <a:t>trainingsdag</a:t>
            </a:r>
            <a:r>
              <a:rPr lang="nl-NL" altLang="nl-NL" dirty="0"/>
              <a:t> 1 is een start gemaakt met de stakeholderanalyse </a:t>
            </a:r>
          </a:p>
          <a:p>
            <a:pPr eaLnBrk="1" hangingPunct="1">
              <a:spcBef>
                <a:spcPct val="0"/>
              </a:spcBef>
            </a:pPr>
            <a:r>
              <a:rPr lang="nl-NL" altLang="nl-NL" dirty="0"/>
              <a:t>Spreek deze nog even kort door:</a:t>
            </a:r>
          </a:p>
          <a:p>
            <a:pPr eaLnBrk="1" hangingPunct="1">
              <a:spcBef>
                <a:spcPct val="0"/>
              </a:spcBef>
            </a:pPr>
            <a:endParaRPr lang="nl-NL" altLang="nl-NL" dirty="0"/>
          </a:p>
          <a:p>
            <a:pPr marL="0" marR="0" lvl="0" indent="0" algn="l" defTabSz="914400" rtl="0" eaLnBrk="1" fontAlgn="base" latinLnBrk="0" hangingPunct="1">
              <a:lnSpc>
                <a:spcPct val="100000"/>
              </a:lnSpc>
              <a:spcBef>
                <a:spcPct val="0"/>
              </a:spcBef>
              <a:spcAft>
                <a:spcPct val="0"/>
              </a:spcAft>
              <a:buClrTx/>
              <a:buSzTx/>
              <a:buFontTx/>
              <a:buNone/>
              <a:tabLst/>
              <a:defRPr/>
            </a:pPr>
            <a:r>
              <a:rPr lang="nl-NL" altLang="nl-NL" u="sng" dirty="0"/>
              <a:t>Invloed</a:t>
            </a:r>
            <a:r>
              <a:rPr lang="nl-NL" altLang="nl-NL" dirty="0"/>
              <a:t>: </a:t>
            </a:r>
            <a:r>
              <a:rPr lang="nl-NL" sz="1200" dirty="0">
                <a:solidFill>
                  <a:srgbClr val="4D4D4D"/>
                </a:solidFill>
                <a:latin typeface="Muli"/>
              </a:rPr>
              <a:t>machtspositie van de stakeholder, in welke mate kan de stakeholder invloed uitoefenen op de besluitvorming.</a:t>
            </a:r>
            <a:endParaRPr lang="nl-NL" altLang="nl-NL" dirty="0"/>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nl-NL" altLang="nl-NL" dirty="0"/>
              <a:t>Veel invloed: </a:t>
            </a:r>
            <a:r>
              <a:rPr lang="nl-NL" sz="1200" dirty="0">
                <a:solidFill>
                  <a:srgbClr val="4D4D4D"/>
                </a:solidFill>
                <a:latin typeface="Muli"/>
              </a:rPr>
              <a:t> </a:t>
            </a:r>
            <a:r>
              <a:rPr lang="nl-NL" altLang="nl-NL" dirty="0"/>
              <a:t>Dit zijn mensen in jouw organisatie die invloed kunnen uitoefenen op anderen om het belang van de autisme ambassade te benadrukken, en bijv. ruimte kunnen creëren voor activiteiten, medewerkers kunnen stimuleren om deel te nemen, invloed hebben op het beleid, beslissingen kunnen nemen over budgetten, managers stimuleren om meer aandacht te hebben voor psychische diversiteit etc. </a:t>
            </a:r>
          </a:p>
          <a:p>
            <a:pPr marL="171450" indent="-171450" eaLnBrk="1" hangingPunct="1">
              <a:spcBef>
                <a:spcPct val="0"/>
              </a:spcBef>
              <a:buFont typeface="Arial" panose="020B0604020202020204" pitchFamily="34" charset="0"/>
              <a:buChar char="•"/>
            </a:pPr>
            <a:r>
              <a:rPr lang="nl-NL" altLang="nl-NL" dirty="0"/>
              <a:t>Weinig invloed: Hebben deze invloed weinig tot niet</a:t>
            </a:r>
          </a:p>
          <a:p>
            <a:pPr marL="0" marR="0" lvl="0" indent="0" algn="l" defTabSz="914400" rtl="0" eaLnBrk="1" fontAlgn="base" latinLnBrk="0" hangingPunct="1">
              <a:lnSpc>
                <a:spcPct val="100000"/>
              </a:lnSpc>
              <a:spcBef>
                <a:spcPct val="0"/>
              </a:spcBef>
              <a:spcAft>
                <a:spcPct val="0"/>
              </a:spcAft>
              <a:buClrTx/>
              <a:buSzTx/>
              <a:buFontTx/>
              <a:buNone/>
              <a:tabLst/>
              <a:defRPr/>
            </a:pPr>
            <a:r>
              <a:rPr lang="nl-NL" altLang="nl-NL" u="sng" dirty="0"/>
              <a:t>Belang</a:t>
            </a:r>
            <a:r>
              <a:rPr lang="nl-NL" altLang="nl-NL" dirty="0"/>
              <a:t>: </a:t>
            </a:r>
            <a:r>
              <a:rPr lang="nl-NL" sz="1200" dirty="0">
                <a:solidFill>
                  <a:srgbClr val="4D4D4D"/>
                </a:solidFill>
                <a:latin typeface="Muli"/>
              </a:rPr>
              <a:t>niveau van betrokkenheid, hoe groot is het belang van de stakeholder bij de uitkomsten.</a:t>
            </a:r>
            <a:endParaRPr lang="nl-NL" altLang="nl-NL" dirty="0"/>
          </a:p>
          <a:p>
            <a:pPr marL="171450" indent="-171450" eaLnBrk="1" hangingPunct="1">
              <a:spcBef>
                <a:spcPct val="0"/>
              </a:spcBef>
              <a:buFont typeface="Arial" panose="020B0604020202020204" pitchFamily="34" charset="0"/>
              <a:buChar char="•"/>
            </a:pPr>
            <a:r>
              <a:rPr lang="nl-NL" altLang="nl-NL" dirty="0"/>
              <a:t>Weinig belang: voor hen is er geen of weinig belang of er een autisme ambassade is. </a:t>
            </a:r>
          </a:p>
          <a:p>
            <a:pPr marL="171450" indent="-171450" eaLnBrk="1" hangingPunct="1">
              <a:spcBef>
                <a:spcPct val="0"/>
              </a:spcBef>
              <a:buFont typeface="Arial" panose="020B0604020202020204" pitchFamily="34" charset="0"/>
              <a:buChar char="•"/>
            </a:pPr>
            <a:r>
              <a:rPr lang="nl-NL" altLang="nl-NL" dirty="0"/>
              <a:t>Veel belang: Voor hen draagt de autisme ambassade bij aan een beter resultaat (is niet alleen financieel, maar kan ook betere samenwerking in het team, minder verzuim </a:t>
            </a:r>
            <a:r>
              <a:rPr lang="nl-NL" altLang="nl-NL" dirty="0" err="1"/>
              <a:t>etc</a:t>
            </a:r>
            <a:r>
              <a:rPr lang="nl-NL" altLang="nl-NL" dirty="0"/>
              <a:t> zijn)</a:t>
            </a:r>
          </a:p>
          <a:p>
            <a:pPr eaLnBrk="1" hangingPunct="1">
              <a:spcBef>
                <a:spcPct val="0"/>
              </a:spcBef>
            </a:pPr>
            <a:endParaRPr lang="nl-NL" altLang="nl-NL" dirty="0"/>
          </a:p>
        </p:txBody>
      </p:sp>
      <p:sp>
        <p:nvSpPr>
          <p:cNvPr id="70659" name="Tijdelijke aanduiding voor dianummer 3">
            <a:extLst>
              <a:ext uri="{FF2B5EF4-FFF2-40B4-BE49-F238E27FC236}">
                <a16:creationId xmlns:a16="http://schemas.microsoft.com/office/drawing/2014/main" id="{53B6096C-04AB-BF48-BEF7-32827D8022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BE82E7A-C291-EC48-97EA-E36C05BD6487}" type="slidenum">
              <a:rPr lang="nl-NL" altLang="nl-NL" smtClean="0"/>
              <a:pPr fontAlgn="base">
                <a:spcBef>
                  <a:spcPct val="0"/>
                </a:spcBef>
                <a:spcAft>
                  <a:spcPct val="0"/>
                </a:spcAft>
              </a:pPr>
              <a:t>18</a:t>
            </a:fld>
            <a:endParaRPr lang="nl-NL" altLang="nl-NL"/>
          </a:p>
        </p:txBody>
      </p:sp>
    </p:spTree>
    <p:extLst>
      <p:ext uri="{BB962C8B-B14F-4D97-AF65-F5344CB8AC3E}">
        <p14:creationId xmlns:p14="http://schemas.microsoft.com/office/powerpoint/2010/main" val="332321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Voeg hier de stakeholderanalyse in die tot nu toe is samengesteld. </a:t>
            </a:r>
          </a:p>
          <a:p>
            <a:r>
              <a:rPr lang="nl-NL" dirty="0"/>
              <a:t>Spreek deze door met de groep en vul deze aan met de inspiratie en inzichten die zijn opgedaan gedurende de trainingsdagen. </a:t>
            </a:r>
          </a:p>
          <a:p>
            <a:r>
              <a:rPr lang="nl-NL" dirty="0"/>
              <a:t>Spreek daarna met de groep door welke stakeholders als eerste betrokken zouden moeten worden en op welke manier je dat wil gaan doen, en wie dit kan oppakken. </a:t>
            </a:r>
          </a:p>
          <a:p>
            <a:r>
              <a:rPr lang="nl-NL" dirty="0"/>
              <a:t>Gebruik deze input voor het plan van aanpak. </a:t>
            </a:r>
          </a:p>
          <a:p>
            <a:endParaRPr lang="nl-NL" dirty="0"/>
          </a:p>
          <a:p>
            <a:r>
              <a:rPr lang="nl-NL" dirty="0" err="1"/>
              <a:t>Note</a:t>
            </a:r>
            <a:r>
              <a:rPr lang="nl-NL" dirty="0"/>
              <a:t>: het kan zijn dat er al een volledige stakeholderanalyse is ontstaan tijdens de eerste trainingsdag. Dan kan deze exercitie worden overgeslagen. </a:t>
            </a:r>
          </a:p>
        </p:txBody>
      </p:sp>
      <p:sp>
        <p:nvSpPr>
          <p:cNvPr id="4" name="Tijdelijke aanduiding voor dianummer 3"/>
          <p:cNvSpPr>
            <a:spLocks noGrp="1"/>
          </p:cNvSpPr>
          <p:nvPr>
            <p:ph type="sldNum" sz="quarter" idx="5"/>
          </p:nvPr>
        </p:nvSpPr>
        <p:spPr/>
        <p:txBody>
          <a:bodyPr/>
          <a:lstStyle/>
          <a:p>
            <a:fld id="{D6E84D6E-930D-A944-A81A-047E6B4763EC}" type="slidenum">
              <a:rPr lang="nl-NL" smtClean="0"/>
              <a:t>19</a:t>
            </a:fld>
            <a:endParaRPr lang="nl-NL"/>
          </a:p>
        </p:txBody>
      </p:sp>
    </p:spTree>
    <p:extLst>
      <p:ext uri="{BB962C8B-B14F-4D97-AF65-F5344CB8AC3E}">
        <p14:creationId xmlns:p14="http://schemas.microsoft.com/office/powerpoint/2010/main" val="4028251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Voeg hier slides in die kunnen ondersteunen om het plan van aanpak wat tot nu toe is opgesteld te bespreken. </a:t>
            </a:r>
          </a:p>
          <a:p>
            <a:r>
              <a:rPr lang="nl-NL" dirty="0"/>
              <a:t>Voeg ook een slide in met vragen die besproken moeten worden met de groep om daarna te kunnen opnemen in het plan van aanpak. </a:t>
            </a:r>
          </a:p>
          <a:p>
            <a:r>
              <a:rPr lang="nl-NL" dirty="0"/>
              <a:t>Spreek door welke eerste activiteiten gaan worden ondernomen en wie deze activiteiten zou kunnen oppakken. Het overzicht met de rollen per deelnemer kan daarbij ondersteunen, door gericht bepaalde ambassadeurs te vragen voor een bepaalde activiteit. </a:t>
            </a:r>
          </a:p>
          <a:p>
            <a:endParaRPr lang="nl-NL" dirty="0"/>
          </a:p>
          <a:p>
            <a:r>
              <a:rPr lang="nl-NL" dirty="0"/>
              <a:t>Het plan van aanpak is een levend document. Het is mooi als het in grote lijnen gereed is en de eerste activiteiten kunnen worden ingepland. Zoals een lanceringsevent of een workshop. Neem ook één of enkele activiteiten op die gezamenlijk worden opgepakt (bijv. introductie van alle ambassadeurs op het intranet, e-mailhandtekening)</a:t>
            </a:r>
          </a:p>
        </p:txBody>
      </p:sp>
      <p:sp>
        <p:nvSpPr>
          <p:cNvPr id="4" name="Tijdelijke aanduiding voor dianummer 3"/>
          <p:cNvSpPr>
            <a:spLocks noGrp="1"/>
          </p:cNvSpPr>
          <p:nvPr>
            <p:ph type="sldNum" sz="quarter" idx="5"/>
          </p:nvPr>
        </p:nvSpPr>
        <p:spPr/>
        <p:txBody>
          <a:bodyPr/>
          <a:lstStyle/>
          <a:p>
            <a:fld id="{D6E84D6E-930D-A944-A81A-047E6B4763EC}" type="slidenum">
              <a:rPr lang="nl-NL" smtClean="0"/>
              <a:t>22</a:t>
            </a:fld>
            <a:endParaRPr lang="nl-NL"/>
          </a:p>
        </p:txBody>
      </p:sp>
    </p:spTree>
    <p:extLst>
      <p:ext uri="{BB962C8B-B14F-4D97-AF65-F5344CB8AC3E}">
        <p14:creationId xmlns:p14="http://schemas.microsoft.com/office/powerpoint/2010/main" val="2092858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jdelijke aanduiding voor dia-afbeelding 1">
            <a:extLst>
              <a:ext uri="{FF2B5EF4-FFF2-40B4-BE49-F238E27FC236}">
                <a16:creationId xmlns:a16="http://schemas.microsoft.com/office/drawing/2014/main" id="{B10E6752-7D48-9548-80EB-DAFA53961C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Tijdelijke aanduiding voor notities 2">
            <a:extLst>
              <a:ext uri="{FF2B5EF4-FFF2-40B4-BE49-F238E27FC236}">
                <a16:creationId xmlns:a16="http://schemas.microsoft.com/office/drawing/2014/main" id="{493FAC6B-1D05-084C-A0E9-C9405879DD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dirty="0"/>
          </a:p>
          <a:p>
            <a:pPr eaLnBrk="1" hangingPunct="1">
              <a:spcBef>
                <a:spcPct val="0"/>
              </a:spcBef>
            </a:pPr>
            <a:endParaRPr lang="nl-NL" altLang="nl-NL" dirty="0"/>
          </a:p>
        </p:txBody>
      </p:sp>
      <p:sp>
        <p:nvSpPr>
          <p:cNvPr id="79875" name="Tijdelijke aanduiding voor dianummer 3">
            <a:extLst>
              <a:ext uri="{FF2B5EF4-FFF2-40B4-BE49-F238E27FC236}">
                <a16:creationId xmlns:a16="http://schemas.microsoft.com/office/drawing/2014/main" id="{A103058D-923D-9C4C-ABE1-FDF43F4847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9607A55-3D9A-6749-815A-C8BD082653C7}" type="slidenum">
              <a:rPr lang="nl-NL" altLang="nl-NL" smtClean="0"/>
              <a:pPr fontAlgn="base">
                <a:spcBef>
                  <a:spcPct val="0"/>
                </a:spcBef>
                <a:spcAft>
                  <a:spcPct val="0"/>
                </a:spcAft>
              </a:pPr>
              <a:t>24</a:t>
            </a:fld>
            <a:endParaRPr lang="nl-NL" altLang="nl-NL"/>
          </a:p>
        </p:txBody>
      </p:sp>
    </p:spTree>
    <p:extLst>
      <p:ext uri="{BB962C8B-B14F-4D97-AF65-F5344CB8AC3E}">
        <p14:creationId xmlns:p14="http://schemas.microsoft.com/office/powerpoint/2010/main" val="1627423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Laat elke deelnemer kort delen waar hij/zij tot nu toe staat in de uitwerking van zijn/haar eindopdracht. Geef ieder daarbij ook de gelegenheid om vragen te stellen die de deelnemer heeft om de eindpresentatie af te ronden. </a:t>
            </a:r>
          </a:p>
          <a:p>
            <a:endParaRPr lang="nl-NL" dirty="0"/>
          </a:p>
          <a:p>
            <a:r>
              <a:rPr lang="nl-NL" dirty="0"/>
              <a:t>Biedt de deelnemers aan om de eindpresentatie te delen met de trainers die voor de laatste </a:t>
            </a:r>
            <a:r>
              <a:rPr lang="nl-NL" dirty="0" err="1"/>
              <a:t>trainingsdag</a:t>
            </a:r>
            <a:r>
              <a:rPr lang="nl-NL" dirty="0"/>
              <a:t> nog feedback kunnen geven op de eindpresentatie. Dit is uiteraard geen verplichting, maar veel ambassadeurs vinden het prettig om feedback (per mail) te ontvangen. </a:t>
            </a:r>
          </a:p>
        </p:txBody>
      </p:sp>
      <p:sp>
        <p:nvSpPr>
          <p:cNvPr id="4" name="Tijdelijke aanduiding voor dianummer 3"/>
          <p:cNvSpPr>
            <a:spLocks noGrp="1"/>
          </p:cNvSpPr>
          <p:nvPr>
            <p:ph type="sldNum" sz="quarter" idx="5"/>
          </p:nvPr>
        </p:nvSpPr>
        <p:spPr/>
        <p:txBody>
          <a:bodyPr/>
          <a:lstStyle/>
          <a:p>
            <a:fld id="{D6E84D6E-930D-A944-A81A-047E6B4763EC}" type="slidenum">
              <a:rPr lang="nl-NL" smtClean="0"/>
              <a:t>25</a:t>
            </a:fld>
            <a:endParaRPr lang="nl-NL"/>
          </a:p>
        </p:txBody>
      </p:sp>
    </p:spTree>
    <p:extLst>
      <p:ext uri="{BB962C8B-B14F-4D97-AF65-F5344CB8AC3E}">
        <p14:creationId xmlns:p14="http://schemas.microsoft.com/office/powerpoint/2010/main" val="1076847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Verzamel de namen en mailadressen van de genodigden voor de laatste bijeenkomst. Dit kunnen leidinggevenden, collega’s, een HR afgevaardigde, een directielid zijn. </a:t>
            </a:r>
          </a:p>
          <a:p>
            <a:r>
              <a:rPr lang="nl-NL" dirty="0"/>
              <a:t>De genodigden zullen in het ochtendprogramma aansluiten wat start om 10:00 uur tot 12:30. </a:t>
            </a:r>
          </a:p>
          <a:p>
            <a:r>
              <a:rPr lang="nl-NL" dirty="0"/>
              <a:t>De trainers en de deelnemers starten het eerste half uur die dag gezamenlijk op. </a:t>
            </a:r>
          </a:p>
          <a:p>
            <a:r>
              <a:rPr lang="nl-NL" dirty="0"/>
              <a:t>Vraag ook wie je kan helpen. </a:t>
            </a:r>
          </a:p>
          <a:p>
            <a:r>
              <a:rPr lang="nl-NL" dirty="0"/>
              <a:t>Soms vindt een deelnemer het erg lastig om te presenteren. Dan kan je hem/haar bijv. helpen door een vraaggesprek te houden (bereid dit dan wel vooraf voor), waarbij je als trainer vragen stelt waarbij het voor de deelnemer fijner is om antwoorden te geven en niet het verhaal helemaal zelf hoeft te vertellen. </a:t>
            </a:r>
          </a:p>
          <a:p>
            <a:endParaRPr lang="nl-NL" dirty="0"/>
          </a:p>
        </p:txBody>
      </p:sp>
      <p:sp>
        <p:nvSpPr>
          <p:cNvPr id="4" name="Tijdelijke aanduiding voor dianummer 3"/>
          <p:cNvSpPr>
            <a:spLocks noGrp="1"/>
          </p:cNvSpPr>
          <p:nvPr>
            <p:ph type="sldNum" sz="quarter" idx="5"/>
          </p:nvPr>
        </p:nvSpPr>
        <p:spPr/>
        <p:txBody>
          <a:bodyPr/>
          <a:lstStyle/>
          <a:p>
            <a:fld id="{D6E84D6E-930D-A944-A81A-047E6B4763EC}" type="slidenum">
              <a:rPr lang="nl-NL" smtClean="0"/>
              <a:t>26</a:t>
            </a:fld>
            <a:endParaRPr lang="nl-NL"/>
          </a:p>
        </p:txBody>
      </p:sp>
    </p:spTree>
    <p:extLst>
      <p:ext uri="{BB962C8B-B14F-4D97-AF65-F5344CB8AC3E}">
        <p14:creationId xmlns:p14="http://schemas.microsoft.com/office/powerpoint/2010/main" val="284124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Vraag elke deelnemer kort deze 3 vragen te beantwoorden. Het zijn 3 rondes. Eén vraag per ronde. </a:t>
            </a:r>
          </a:p>
          <a:p>
            <a:r>
              <a:rPr lang="nl-NL" dirty="0"/>
              <a:t>Verzamel de reacties, op basis hiervan zijn er wellicht zaken waarmee je de volgende </a:t>
            </a:r>
            <a:r>
              <a:rPr lang="nl-NL" dirty="0" err="1"/>
              <a:t>trainingsdag</a:t>
            </a:r>
            <a:r>
              <a:rPr lang="nl-NL" dirty="0"/>
              <a:t> mogelijk rekening kan houden. </a:t>
            </a:r>
          </a:p>
        </p:txBody>
      </p:sp>
      <p:sp>
        <p:nvSpPr>
          <p:cNvPr id="4" name="Tijdelijke aanduiding voor dianummer 3"/>
          <p:cNvSpPr>
            <a:spLocks noGrp="1"/>
          </p:cNvSpPr>
          <p:nvPr>
            <p:ph type="sldNum" sz="quarter" idx="5"/>
          </p:nvPr>
        </p:nvSpPr>
        <p:spPr/>
        <p:txBody>
          <a:bodyPr/>
          <a:lstStyle/>
          <a:p>
            <a:fld id="{D6E84D6E-930D-A944-A81A-047E6B4763EC}" type="slidenum">
              <a:rPr lang="nl-NL" smtClean="0"/>
              <a:t>27</a:t>
            </a:fld>
            <a:endParaRPr lang="nl-NL"/>
          </a:p>
        </p:txBody>
      </p:sp>
    </p:spTree>
    <p:extLst>
      <p:ext uri="{BB962C8B-B14F-4D97-AF65-F5344CB8AC3E}">
        <p14:creationId xmlns:p14="http://schemas.microsoft.com/office/powerpoint/2010/main" val="3996167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Afhankelijk van de grootte van de groep wordt deze vraag plenair of in groepen/</a:t>
            </a:r>
            <a:r>
              <a:rPr lang="nl-NL" dirty="0" err="1"/>
              <a:t>breakoutrooms</a:t>
            </a:r>
            <a:r>
              <a:rPr lang="nl-NL" dirty="0"/>
              <a:t> behandeld. Indien de groep groter is dan 5, ga dan uiteen in groepen. Maximaal 2 groepen zodat elke groep begeleid kan worden door een trainer. Vraag daarbij ook of de deelnemers hebben nagedacht over hoe ze dit kunnen toepassen in hun rol. Mogelijk hebben ze al iets uit de trainingsdagen gebruikt. Vraag hen dan die ervaring te delen. </a:t>
            </a:r>
          </a:p>
        </p:txBody>
      </p:sp>
      <p:sp>
        <p:nvSpPr>
          <p:cNvPr id="4" name="Tijdelijke aanduiding voor dianummer 3"/>
          <p:cNvSpPr>
            <a:spLocks noGrp="1"/>
          </p:cNvSpPr>
          <p:nvPr>
            <p:ph type="sldNum" sz="quarter" idx="5"/>
          </p:nvPr>
        </p:nvSpPr>
        <p:spPr/>
        <p:txBody>
          <a:bodyPr/>
          <a:lstStyle/>
          <a:p>
            <a:fld id="{17550129-17B6-BA48-BB9F-5EB40887AE53}" type="slidenum">
              <a:rPr lang="nl-NL" smtClean="0"/>
              <a:t>4</a:t>
            </a:fld>
            <a:endParaRPr lang="nl-NL"/>
          </a:p>
        </p:txBody>
      </p:sp>
    </p:spTree>
    <p:extLst>
      <p:ext uri="{BB962C8B-B14F-4D97-AF65-F5344CB8AC3E}">
        <p14:creationId xmlns:p14="http://schemas.microsoft.com/office/powerpoint/2010/main" val="4022186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Stel de volgende vraag: wat is ervaringsdeskundigheid eigenlijk?</a:t>
            </a:r>
          </a:p>
          <a:p>
            <a:r>
              <a:rPr lang="nl-NL" sz="1200" kern="1200" dirty="0">
                <a:solidFill>
                  <a:schemeClr val="tx1"/>
                </a:solidFill>
                <a:effectLst/>
                <a:latin typeface="+mn-lt"/>
                <a:ea typeface="+mn-ea"/>
                <a:cs typeface="+mn-cs"/>
              </a:rPr>
              <a:t>Laat deelnemers hierop reageren</a:t>
            </a:r>
          </a:p>
          <a:p>
            <a:r>
              <a:rPr lang="nl-NL" sz="1200" kern="1200" dirty="0">
                <a:solidFill>
                  <a:schemeClr val="tx1"/>
                </a:solidFill>
                <a:effectLst/>
                <a:latin typeface="+mn-lt"/>
                <a:ea typeface="+mn-ea"/>
                <a:cs typeface="+mn-cs"/>
              </a:rPr>
              <a:t>Voorbeelden van reacties kunnen zijn: levenservaring, wat je allemaal hebt meegemaakt, en dat je daarover praat met bijv. je collega’s. Hierdoor begrijp je elkaar beter, maar ook in begrip wat je nodig hebt.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Bij ervaringsdeskundigheid is sprake van Inzet van je eigen ervaringen. Bij veel mensen worden adviezen en ervaringen van een ervaringsdeskundige beter aangenomen dan bijv. van een psychiater. Het lukt soms ook om sneller door te breken. </a:t>
            </a:r>
          </a:p>
          <a:p>
            <a:r>
              <a:rPr lang="nl-NL" sz="1200" kern="1200" dirty="0">
                <a:solidFill>
                  <a:schemeClr val="tx1"/>
                </a:solidFill>
                <a:effectLst/>
                <a:latin typeface="+mn-lt"/>
                <a:ea typeface="+mn-ea"/>
                <a:cs typeface="+mn-cs"/>
              </a:rPr>
              <a:t>De essentiële vraag hier is: wat heb je nodig? De kracht (van nabijheid) wordt ingezet.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Dit model met 4 stadia van Wilco Timmer kan helpen om inzicht te krijgen in ervaringsdeskundigheid. Er is sprake van onderscheid tussen 4 niveaus. </a:t>
            </a:r>
          </a:p>
          <a:p>
            <a:r>
              <a:rPr lang="nl-NL" sz="1200" kern="1200" dirty="0">
                <a:solidFill>
                  <a:schemeClr val="tx1"/>
                </a:solidFill>
                <a:effectLst/>
                <a:latin typeface="+mn-lt"/>
                <a:ea typeface="+mn-ea"/>
                <a:cs typeface="+mn-cs"/>
              </a:rPr>
              <a:t> </a:t>
            </a:r>
          </a:p>
          <a:p>
            <a:pPr lvl="0"/>
            <a:r>
              <a:rPr lang="nl-NL" sz="1200" u="sng" kern="1200" dirty="0">
                <a:solidFill>
                  <a:schemeClr val="tx1"/>
                </a:solidFill>
                <a:effectLst/>
                <a:latin typeface="+mn-lt"/>
                <a:ea typeface="+mn-ea"/>
                <a:cs typeface="+mn-cs"/>
              </a:rPr>
              <a:t>Ervaring.</a:t>
            </a:r>
            <a:r>
              <a:rPr lang="nl-NL" sz="1200" kern="1200" dirty="0">
                <a:solidFill>
                  <a:schemeClr val="tx1"/>
                </a:solidFill>
                <a:effectLst/>
                <a:latin typeface="+mn-lt"/>
                <a:ea typeface="+mn-ea"/>
                <a:cs typeface="+mn-cs"/>
              </a:rPr>
              <a:t> Het hebben van ervaring. Iedereen met (en zonder) eigen ervaring heeft dit. </a:t>
            </a:r>
          </a:p>
          <a:p>
            <a:r>
              <a:rPr lang="nl-NL" sz="1200" kern="1200" dirty="0">
                <a:solidFill>
                  <a:schemeClr val="tx1"/>
                </a:solidFill>
                <a:effectLst/>
                <a:latin typeface="+mn-lt"/>
                <a:ea typeface="+mn-ea"/>
                <a:cs typeface="+mn-cs"/>
              </a:rPr>
              <a:t>Hier gaat het over herstel en over ontwikkeling</a:t>
            </a:r>
          </a:p>
          <a:p>
            <a:pPr lvl="0"/>
            <a:r>
              <a:rPr lang="nl-NL" sz="1200" u="sng" kern="1200" dirty="0">
                <a:solidFill>
                  <a:schemeClr val="tx1"/>
                </a:solidFill>
                <a:effectLst/>
                <a:latin typeface="+mn-lt"/>
                <a:ea typeface="+mn-ea"/>
                <a:cs typeface="+mn-cs"/>
              </a:rPr>
              <a:t>Kennis</a:t>
            </a:r>
            <a:r>
              <a:rPr lang="nl-NL" sz="1200" kern="1200" dirty="0">
                <a:solidFill>
                  <a:schemeClr val="tx1"/>
                </a:solidFill>
                <a:effectLst/>
                <a:latin typeface="+mn-lt"/>
                <a:ea typeface="+mn-ea"/>
                <a:cs typeface="+mn-cs"/>
              </a:rPr>
              <a:t>: je hebt je eigen ervaring en je hebt er ook afstand van kunnen nemen. Je kan reflecteren op je ervaring, en je hebt je eigen ervaring als het ware geanalyseerd.</a:t>
            </a:r>
          </a:p>
          <a:p>
            <a:pPr lvl="0"/>
            <a:r>
              <a:rPr lang="nl-NL" sz="1200" u="sng" kern="1200" dirty="0">
                <a:solidFill>
                  <a:schemeClr val="tx1"/>
                </a:solidFill>
                <a:effectLst/>
                <a:latin typeface="+mn-lt"/>
                <a:ea typeface="+mn-ea"/>
                <a:cs typeface="+mn-cs"/>
              </a:rPr>
              <a:t>Collectief</a:t>
            </a:r>
            <a:r>
              <a:rPr lang="nl-NL" sz="1200" kern="1200" dirty="0">
                <a:solidFill>
                  <a:schemeClr val="tx1"/>
                </a:solidFill>
                <a:effectLst/>
                <a:latin typeface="+mn-lt"/>
                <a:ea typeface="+mn-ea"/>
                <a:cs typeface="+mn-cs"/>
              </a:rPr>
              <a:t>: naast je eigen ervaring heb je ook kennisgenomen van herstelervaringen van anderen. En ben je in staat ook te spreken over de verschillen in ervaringsverhalen. Bijv. door lotgenotencontact</a:t>
            </a:r>
          </a:p>
          <a:p>
            <a:pPr lvl="0"/>
            <a:r>
              <a:rPr lang="nl-NL" sz="1200" u="sng" kern="1200" dirty="0">
                <a:solidFill>
                  <a:schemeClr val="tx1"/>
                </a:solidFill>
                <a:effectLst/>
                <a:latin typeface="+mn-lt"/>
                <a:ea typeface="+mn-ea"/>
                <a:cs typeface="+mn-cs"/>
              </a:rPr>
              <a:t>Deskundigheid</a:t>
            </a:r>
            <a:r>
              <a:rPr lang="nl-NL" sz="1200" kern="1200" dirty="0">
                <a:solidFill>
                  <a:schemeClr val="tx1"/>
                </a:solidFill>
                <a:effectLst/>
                <a:latin typeface="+mn-lt"/>
                <a:ea typeface="+mn-ea"/>
                <a:cs typeface="+mn-cs"/>
              </a:rPr>
              <a:t>: naast ervaringskennis beschik je ook over vaardigheden om deze professioneel in te kunnen zetten. Hulpverlenersvaardigheden, schrijfvaardigheden etc.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Stel de vraag: Op welk niveau zit je als autisme ambassadeur in ieder geval altijd. Vanaf welk niveau werk je dan?</a:t>
            </a:r>
          </a:p>
          <a:p>
            <a:r>
              <a:rPr lang="nl-NL" sz="1200" kern="1200" dirty="0">
                <a:solidFill>
                  <a:schemeClr val="tx1"/>
                </a:solidFill>
                <a:effectLst/>
                <a:latin typeface="+mn-lt"/>
                <a:ea typeface="+mn-ea"/>
                <a:cs typeface="+mn-cs"/>
              </a:rPr>
              <a:t>Voorbeeld reacties kunnen zijn: persoonlijke en collectieve ervaringskennis</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Stel vervolgens de vraag: Is er iemand die zegt: dat moet ervaringsdeskundigheid zijn?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Als ambassadeur zit je in ieder geval op het stukje persoonlijke ervaringskennis. Je hebt een beetje afstand genomen van je eigen proces en daarop gereflecteerd. </a:t>
            </a:r>
          </a:p>
          <a:p>
            <a:r>
              <a:rPr lang="nl-NL" sz="1200" kern="1200" dirty="0">
                <a:solidFill>
                  <a:schemeClr val="tx1"/>
                </a:solidFill>
                <a:effectLst/>
                <a:latin typeface="+mn-lt"/>
                <a:ea typeface="+mn-ea"/>
                <a:cs typeface="+mn-cs"/>
              </a:rPr>
              <a:t>De collectieve kennis kan per persoon verschillen. De ene heeft heel veel kennis opgedaan door veel te lezen. De andere persoon kan heel goed ondersteunen door hun eigen verhaal te vertellen. Bijv. tijdens een spreekuur, of als klankbord tijdens een persoonlijk gesprek. Niet iedere ambassadeur hoeft in staat te zijn om een klinische les over autisme te kunnen geven. </a:t>
            </a:r>
          </a:p>
          <a:p>
            <a:r>
              <a:rPr lang="nl-NL" sz="1200" kern="1200" dirty="0">
                <a:solidFill>
                  <a:schemeClr val="tx1"/>
                </a:solidFill>
                <a:effectLst/>
                <a:latin typeface="+mn-lt"/>
                <a:ea typeface="+mn-ea"/>
                <a:cs typeface="+mn-cs"/>
              </a:rPr>
              <a:t>Dat geldt ook voor ervaringsdeskundigheid. Ambassadeurs hoeven niet allemaal in dezelfde mate hierover te beschikken. Je kan je ervaringskennis inzetten zonder dat je professioneel ervaringsdeskundig bent. </a:t>
            </a:r>
          </a:p>
          <a:p>
            <a:endParaRPr lang="nl-NL" dirty="0"/>
          </a:p>
        </p:txBody>
      </p:sp>
      <p:sp>
        <p:nvSpPr>
          <p:cNvPr id="4" name="Tijdelijke aanduiding voor dianummer 3"/>
          <p:cNvSpPr>
            <a:spLocks noGrp="1"/>
          </p:cNvSpPr>
          <p:nvPr>
            <p:ph type="sldNum" sz="quarter" idx="5"/>
          </p:nvPr>
        </p:nvSpPr>
        <p:spPr/>
        <p:txBody>
          <a:bodyPr/>
          <a:lstStyle/>
          <a:p>
            <a:fld id="{D6E84D6E-930D-A944-A81A-047E6B4763EC}" type="slidenum">
              <a:rPr lang="nl-NL" smtClean="0"/>
              <a:t>8</a:t>
            </a:fld>
            <a:endParaRPr lang="nl-NL"/>
          </a:p>
        </p:txBody>
      </p:sp>
    </p:spTree>
    <p:extLst>
      <p:ext uri="{BB962C8B-B14F-4D97-AF65-F5344CB8AC3E}">
        <p14:creationId xmlns:p14="http://schemas.microsoft.com/office/powerpoint/2010/main" val="1362839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Dit is nog een andere weergave</a:t>
            </a:r>
          </a:p>
          <a:p>
            <a:r>
              <a:rPr lang="nl-NL" sz="1200" kern="1200" dirty="0">
                <a:solidFill>
                  <a:schemeClr val="tx1"/>
                </a:solidFill>
                <a:effectLst/>
                <a:latin typeface="+mn-lt"/>
                <a:ea typeface="+mn-ea"/>
                <a:cs typeface="+mn-cs"/>
              </a:rPr>
              <a:t>Het is uitgebeeld als een soort wandeling. Aan het begin van de wandeling heb je ervaring. In de blokjes wordt aangegeven wat je eraan hebt, en hoe dit bijv. ingezet gaat worden.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Als je verder gaat in de wandeling en je gaat reflecteren. Dan kom je op kennis uit en weet je wat jou geholpen heeft. Welke inzichten heb jij eruit gehaald zodat je dit de wereld in kan sturen.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Wandeling naar collectieve ervaringskennis: stukje theorie of deelnemen aan een debat. </a:t>
            </a:r>
          </a:p>
          <a:p>
            <a:r>
              <a:rPr lang="nl-NL" sz="1200" kern="1200" dirty="0">
                <a:solidFill>
                  <a:schemeClr val="tx1"/>
                </a:solidFill>
                <a:effectLst/>
                <a:latin typeface="+mn-lt"/>
                <a:ea typeface="+mn-ea"/>
                <a:cs typeface="+mn-cs"/>
              </a:rPr>
              <a:t>Je kan nog verder doorgaan naar ervaringsdeskundigheid en daar horen weer andere vormen van ervaringsdeskundigheid bij. Je hoeft geen professionele ervaringsdeskundigheid te hebben om ambassadeur te zijn. Je hoeft ook geen diepgaande kennis te hebben over autisme. Wat wel helpt zijn reflecties op je eigen ervaringen. </a:t>
            </a:r>
          </a:p>
          <a:p>
            <a:endParaRPr lang="nl-NL" dirty="0"/>
          </a:p>
        </p:txBody>
      </p:sp>
      <p:sp>
        <p:nvSpPr>
          <p:cNvPr id="4" name="Tijdelijke aanduiding voor dianummer 3"/>
          <p:cNvSpPr>
            <a:spLocks noGrp="1"/>
          </p:cNvSpPr>
          <p:nvPr>
            <p:ph type="sldNum" sz="quarter" idx="5"/>
          </p:nvPr>
        </p:nvSpPr>
        <p:spPr/>
        <p:txBody>
          <a:bodyPr/>
          <a:lstStyle/>
          <a:p>
            <a:fld id="{D6E84D6E-930D-A944-A81A-047E6B4763EC}" type="slidenum">
              <a:rPr lang="nl-NL" smtClean="0"/>
              <a:t>9</a:t>
            </a:fld>
            <a:endParaRPr lang="nl-NL"/>
          </a:p>
        </p:txBody>
      </p:sp>
    </p:spTree>
    <p:extLst>
      <p:ext uri="{BB962C8B-B14F-4D97-AF65-F5344CB8AC3E}">
        <p14:creationId xmlns:p14="http://schemas.microsoft.com/office/powerpoint/2010/main" val="164952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Persoonlijke ervaringskennis is echt je basis. Daarop heb je gereflecteerd, geanalyseerd, en dat kan je gaan inzetten. </a:t>
            </a:r>
          </a:p>
          <a:p>
            <a:r>
              <a:rPr lang="nl-NL" sz="1200" kern="1200" dirty="0">
                <a:solidFill>
                  <a:schemeClr val="tx1"/>
                </a:solidFill>
                <a:effectLst/>
                <a:latin typeface="+mn-lt"/>
                <a:ea typeface="+mn-ea"/>
                <a:cs typeface="+mn-cs"/>
              </a:rPr>
              <a:t>Maar waarop heb je gereflecteerd? Dat hoeft niet specifiek je autisme te zijn. Heel veel collega’s herkennen zich niet persé in autisme. Er zijn veel collega’s die misschien wel heel veel kenmerken hebben, maar geen officiële diagnose hebben en dit ook niet willen onderzoeken. </a:t>
            </a:r>
          </a:p>
          <a:p>
            <a:endParaRPr lang="nl-NL" dirty="0"/>
          </a:p>
        </p:txBody>
      </p:sp>
      <p:sp>
        <p:nvSpPr>
          <p:cNvPr id="4" name="Tijdelijke aanduiding voor dianummer 3"/>
          <p:cNvSpPr>
            <a:spLocks noGrp="1"/>
          </p:cNvSpPr>
          <p:nvPr>
            <p:ph type="sldNum" sz="quarter" idx="5"/>
          </p:nvPr>
        </p:nvSpPr>
        <p:spPr/>
        <p:txBody>
          <a:bodyPr/>
          <a:lstStyle/>
          <a:p>
            <a:fld id="{D6E84D6E-930D-A944-A81A-047E6B4763EC}" type="slidenum">
              <a:rPr lang="nl-NL" smtClean="0"/>
              <a:t>10</a:t>
            </a:fld>
            <a:endParaRPr lang="nl-NL"/>
          </a:p>
        </p:txBody>
      </p:sp>
    </p:spTree>
    <p:extLst>
      <p:ext uri="{BB962C8B-B14F-4D97-AF65-F5344CB8AC3E}">
        <p14:creationId xmlns:p14="http://schemas.microsoft.com/office/powerpoint/2010/main" val="1587232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Herstelervaring is niet: je bent hersteld en je hebt er geen last meer van. Je hebt confrontatie meegemaakt, en je bent je daar bewust van. Bijv. burn-out, aanvaring met collega etc. en dat je daar wat mee hebt gedaan. Bij herstelervaring bij autisme bedoelen we het eens, of vaker, doorlopen hebben van dit proces. Bij herstelervaring heb je gereflecteerd en dingen gedaan die je hebben geholpen. En je weet ook wat je niet heeft geholpen. Je hebt gezien wat jouw ervaringen hebben opgeleverd en dat het delen van deze ervaringen ook anderen kan helpen.</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Soms kan je helemaal opgaan in het proces. Het gaat ook om organiseren van dingen op organisatorisch niveau. Komt ook stukje organiseren bij, coördineren. Het is belangrijk om bij jezelf te blijven als autisme ambassadeur.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Acceptatie heb je allemaal meegemaakt. Er is geen begin en geen einde. Het is niet alleen de acceptatie van de confrontatie maar ook de inzichten die je hebt gekregen. Het herhaalt zich. Niet alleen de acceptatie van de diagnose, maar ook van steeds andere dingen waar je tegenaan loopt. Het stukje acceptatie komt dus ook steeds terug.</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Ervaringskennis zit in al deze verschillende fases. Hoe zet je dit constructief in, in je ambassadeurschap? Een valkuil kan zijn dat je het te weinig inzet. Maar het kan ook teveel zijn, dat je bijv. je hele levensverhaal gaat vertellen. Hier geldt een beetje de gulden binnenweg.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Inzicht heb je bij inzicht in je eigen proces, maar ook inzicht in hoe dit proces is verlopen bij anderen. En dat je daarover kan vertellen of schrijven.</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Bij participatie ben je in staat om deze inzichten te hanteren en te gebruiken.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De stadia volgen elkaar op, maar het is ook een voortdurend proces. Je kan al goed in staat zijn om je inzichten te gebruiken en daarbij kan je ook nog regelmatig geconfronteerd worden met andere aspecten van je diagnose, die je weer moet leren accepteren etc. </a:t>
            </a:r>
          </a:p>
          <a:p>
            <a:endParaRPr lang="nl-NL" dirty="0"/>
          </a:p>
        </p:txBody>
      </p:sp>
      <p:sp>
        <p:nvSpPr>
          <p:cNvPr id="4" name="Tijdelijke aanduiding voor dianummer 3"/>
          <p:cNvSpPr>
            <a:spLocks noGrp="1"/>
          </p:cNvSpPr>
          <p:nvPr>
            <p:ph type="sldNum" sz="quarter" idx="5"/>
          </p:nvPr>
        </p:nvSpPr>
        <p:spPr/>
        <p:txBody>
          <a:bodyPr/>
          <a:lstStyle/>
          <a:p>
            <a:fld id="{D6E84D6E-930D-A944-A81A-047E6B4763EC}" type="slidenum">
              <a:rPr lang="nl-NL" smtClean="0"/>
              <a:t>11</a:t>
            </a:fld>
            <a:endParaRPr lang="nl-NL"/>
          </a:p>
        </p:txBody>
      </p:sp>
    </p:spTree>
    <p:extLst>
      <p:ext uri="{BB962C8B-B14F-4D97-AF65-F5344CB8AC3E}">
        <p14:creationId xmlns:p14="http://schemas.microsoft.com/office/powerpoint/2010/main" val="3549699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Persoonlijke ervaringskennis is je Unique </a:t>
            </a:r>
            <a:r>
              <a:rPr lang="nl-NL" dirty="0" err="1"/>
              <a:t>selling</a:t>
            </a:r>
            <a:r>
              <a:rPr lang="nl-NL" dirty="0"/>
              <a:t> point als ambassadeur, een presentatie over autisme geven kan een externe trainer of een bedrijfsarts ook…</a:t>
            </a:r>
          </a:p>
          <a:p>
            <a:r>
              <a:rPr lang="nl-NL" sz="1200" kern="1200" dirty="0">
                <a:solidFill>
                  <a:schemeClr val="tx1"/>
                </a:solidFill>
                <a:effectLst/>
                <a:latin typeface="+mn-lt"/>
                <a:ea typeface="+mn-ea"/>
                <a:cs typeface="+mn-cs"/>
              </a:rPr>
              <a:t>De fase waar je in zit kan je als ambassadeur kan dus per moment verschillen. Wat was bijv. voor jou confronterend? En wat heeft jou daarin geraakt? En welk proces heeft dat bij jou in gang gebracht?</a:t>
            </a:r>
          </a:p>
          <a:p>
            <a:r>
              <a:rPr lang="nl-NL" sz="1200" kern="1200" dirty="0">
                <a:solidFill>
                  <a:schemeClr val="tx1"/>
                </a:solidFill>
                <a:effectLst/>
                <a:latin typeface="+mn-lt"/>
                <a:ea typeface="+mn-ea"/>
                <a:cs typeface="+mn-cs"/>
              </a:rPr>
              <a:t>In de acceptatiefase: wat heeft jou bijv. geholpen bij acceptatie. Of tegen welke vooroordelen loop ik aan. Of Welke knop heb ik aangezet om dit niet op mezelf te betrekken. </a:t>
            </a:r>
          </a:p>
          <a:p>
            <a:r>
              <a:rPr lang="nl-NL" sz="1200" kern="1200" dirty="0">
                <a:solidFill>
                  <a:schemeClr val="tx1"/>
                </a:solidFill>
                <a:effectLst/>
                <a:latin typeface="+mn-lt"/>
                <a:ea typeface="+mn-ea"/>
                <a:cs typeface="+mn-cs"/>
              </a:rPr>
              <a:t>Wat heeft mij echt tot een nieuw inzicht gebracht. Bijv. een boek, een moment, een cursus, een gesprek... </a:t>
            </a:r>
          </a:p>
          <a:p>
            <a:r>
              <a:rPr lang="nl-NL" sz="1200" kern="1200" dirty="0">
                <a:solidFill>
                  <a:schemeClr val="tx1"/>
                </a:solidFill>
                <a:effectLst/>
                <a:latin typeface="+mn-lt"/>
                <a:ea typeface="+mn-ea"/>
                <a:cs typeface="+mn-cs"/>
              </a:rPr>
              <a:t>Participatie: waar zit ik nu?</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Kijk per fase vooral naar: wat heeft mij geholpen, wat heeft mij verder gebracht. Dit kan ook helpen in jouw persoonlijk verhaal. </a:t>
            </a:r>
          </a:p>
          <a:p>
            <a:r>
              <a:rPr lang="nl-NL" sz="1200" kern="1200" dirty="0">
                <a:solidFill>
                  <a:schemeClr val="tx1"/>
                </a:solidFill>
                <a:effectLst/>
                <a:latin typeface="+mn-lt"/>
                <a:ea typeface="+mn-ea"/>
                <a:cs typeface="+mn-cs"/>
              </a:rPr>
              <a:t>Op welke van deze vragen, geeft mijn eindpresentatie antwoord?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Stel de vragen:</a:t>
            </a:r>
          </a:p>
          <a:p>
            <a:r>
              <a:rPr lang="nl-NL" sz="1200" kern="1200" dirty="0">
                <a:solidFill>
                  <a:schemeClr val="tx1"/>
                </a:solidFill>
                <a:effectLst/>
                <a:latin typeface="+mn-lt"/>
                <a:ea typeface="+mn-ea"/>
                <a:cs typeface="+mn-cs"/>
              </a:rPr>
              <a:t>Hoe kijken jullie naar deze vragen? </a:t>
            </a:r>
          </a:p>
          <a:p>
            <a:r>
              <a:rPr lang="nl-NL" sz="1200" kern="1200" dirty="0">
                <a:solidFill>
                  <a:schemeClr val="tx1"/>
                </a:solidFill>
                <a:effectLst/>
                <a:latin typeface="+mn-lt"/>
                <a:ea typeface="+mn-ea"/>
                <a:cs typeface="+mn-cs"/>
              </a:rPr>
              <a:t>Is dit moeilijk om dit te beschrijven. </a:t>
            </a:r>
          </a:p>
          <a:p>
            <a:r>
              <a:rPr lang="nl-NL" sz="1200" kern="1200" dirty="0">
                <a:solidFill>
                  <a:schemeClr val="tx1"/>
                </a:solidFill>
                <a:effectLst/>
                <a:latin typeface="+mn-lt"/>
                <a:ea typeface="+mn-ea"/>
                <a:cs typeface="+mn-cs"/>
              </a:rPr>
              <a:t>Of is het heel veel en is het lastig om tot de kern te komen? </a:t>
            </a:r>
          </a:p>
          <a:p>
            <a:endParaRPr lang="nl-NL" dirty="0"/>
          </a:p>
        </p:txBody>
      </p:sp>
      <p:sp>
        <p:nvSpPr>
          <p:cNvPr id="4" name="Tijdelijke aanduiding voor dianummer 3"/>
          <p:cNvSpPr>
            <a:spLocks noGrp="1"/>
          </p:cNvSpPr>
          <p:nvPr>
            <p:ph type="sldNum" sz="quarter" idx="5"/>
          </p:nvPr>
        </p:nvSpPr>
        <p:spPr/>
        <p:txBody>
          <a:bodyPr/>
          <a:lstStyle/>
          <a:p>
            <a:fld id="{D6E84D6E-930D-A944-A81A-047E6B4763EC}" type="slidenum">
              <a:rPr lang="nl-NL" smtClean="0"/>
              <a:t>12</a:t>
            </a:fld>
            <a:endParaRPr lang="nl-NL"/>
          </a:p>
        </p:txBody>
      </p:sp>
    </p:spTree>
    <p:extLst>
      <p:ext uri="{BB962C8B-B14F-4D97-AF65-F5344CB8AC3E}">
        <p14:creationId xmlns:p14="http://schemas.microsoft.com/office/powerpoint/2010/main" val="900542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br>
              <a:rPr lang="nl-NL" sz="1400" dirty="0"/>
            </a:br>
            <a:br>
              <a:rPr lang="nl-NL" sz="1400" dirty="0"/>
            </a:br>
            <a:r>
              <a:rPr lang="nl-NL" sz="1400" dirty="0"/>
              <a:t>Het doel van een rollendiscussie is niet om één specifieke rol te kiezen of vast te stellen, maar om de verschillende relationele aspecten van ervaringsdeskundigheid in beeld te brengen. De verschillende 'partijen' verkennen hun wederzijdse verwachtingen. Er wordt gepeild hoe zij aankijken tegen de inzet van ervaringsdeskundigen en in welke rol zij het meest herkennen. Mogelijke relationele rollen zijn:</a:t>
            </a:r>
            <a:br>
              <a:rPr lang="nl-NL" sz="1400" dirty="0"/>
            </a:br>
            <a:endParaRPr lang="nl-NL" sz="1400" dirty="0"/>
          </a:p>
          <a:p>
            <a:r>
              <a:rPr lang="nl-NL" sz="1400" i="1" dirty="0"/>
              <a:t>Bruggenbouwer</a:t>
            </a:r>
            <a:r>
              <a:rPr lang="nl-NL" sz="1400" dirty="0"/>
              <a:t> - De ervaringsdeskundige kan bijv. een brug slaan tussen cliënt en hulpverlener, in twee richtingen. Het kan gaan om mensen te verleiden tot zorg, maar ook om de zorgverlener te verleiden tot overleg over keuzemogelijkheden in de behandeling. Maar een bruggenbouwer kan ook een brug slaan naar bijv. leidinggevenden in een organisatie en hen verleiden om in overleg te gaan met collega’s met (vermoeden van) autisme en te vragen wat hen het beste kan helpen om hun werk goed en plezierig te kunnen doen. </a:t>
            </a:r>
          </a:p>
          <a:p>
            <a:r>
              <a:rPr lang="nl-NL" sz="1400" i="1" dirty="0"/>
              <a:t>Bondgenoot</a:t>
            </a:r>
            <a:r>
              <a:rPr lang="nl-NL" sz="1400" dirty="0"/>
              <a:t> - De ervaringsdeskundige is vooral een bondgenoot van collega’s, een soort belangenbehartiger en vertrouwenspersoon. Het delen van vergelijkbare ervaringen biedt begrip, herkenning en erkenning voor dat wat moeilijk te verwoorden, uit te leggen en te verdragen is.</a:t>
            </a:r>
          </a:p>
          <a:p>
            <a:r>
              <a:rPr lang="nl-NL" sz="1400" i="1" dirty="0"/>
              <a:t>Veranderaar</a:t>
            </a:r>
            <a:r>
              <a:rPr lang="nl-NL" sz="1400" dirty="0"/>
              <a:t> - De nadruk ligt hier op de verandering van opvattingen over en cultuur rondom psychische kwetsbaarheid. De ervaringsdeskundige verkent met collega’s nieuwe opvattingen en mogelijkheden bijv. omtrent beleid. </a:t>
            </a:r>
          </a:p>
          <a:p>
            <a:r>
              <a:rPr lang="nl-NL" sz="1400" i="1" dirty="0"/>
              <a:t>Luis in de pels</a:t>
            </a:r>
            <a:r>
              <a:rPr lang="nl-NL" sz="1400" dirty="0"/>
              <a:t> - De ervaringsdeskundige heeft de rol om kritisch en spiegelend de werkomstandigheden voor collega’s (met (vermoeden van) autisme) te verbeteren. Zijn kennis van binnenuit van belemmerende en stigmatiserende aspecten is een onmisbaar element. In deze rol waak je </a:t>
            </a:r>
            <a:r>
              <a:rPr lang="nl-NL" sz="1400" dirty="0" err="1"/>
              <a:t>bijv</a:t>
            </a:r>
            <a:r>
              <a:rPr lang="nl-NL" sz="1400" dirty="0"/>
              <a:t> dat er “gesproken wordt met” in plaats van dat “er bepaald wordt voor” wat goed is voor collega’s met een psychische kwetsbaarheid. </a:t>
            </a:r>
          </a:p>
          <a:p>
            <a:r>
              <a:rPr lang="nl-NL" sz="1400" i="1" dirty="0"/>
              <a:t>Rolmodel</a:t>
            </a:r>
            <a:r>
              <a:rPr lang="nl-NL" sz="1400" dirty="0"/>
              <a:t> - De ervaringsdeskundige is ook een voorbeeld van hoe gewoon autisme is. Hij/zij laat zien dat autisme niet allesbepalend is voor iemands identiteit. In deze rol kan de ervaringsdeskundige ook bijdragen aan het normaliseren van autisme</a:t>
            </a:r>
          </a:p>
          <a:p>
            <a:r>
              <a:rPr lang="nl-NL" sz="1400" i="1" dirty="0"/>
              <a:t>Stille kracht</a:t>
            </a:r>
            <a:r>
              <a:rPr lang="nl-NL" sz="1400" i="0" dirty="0"/>
              <a:t> – Er zijn ervaringsdeskundigen die niet graag op de voorgrond treden maar wel graag 1 of 1 in gesprek gaan, of op de achtergrond input bieden voor beleid. In deze rol ben je minder zichtbaar, maar kan je wel veel betekenen voor collega’s</a:t>
            </a:r>
          </a:p>
          <a:p>
            <a:r>
              <a:rPr lang="nl-NL" sz="1400" i="1" dirty="0"/>
              <a:t>Voorlichter – </a:t>
            </a:r>
            <a:r>
              <a:rPr lang="nl-NL" sz="1400" i="0" dirty="0"/>
              <a:t>Als voorlichter vindt je het prettig om groepen te informeren over autisme in het algemeen en vertel je bijv. wat de ambassade doet, wat het hebben van autisme kan betekenen op het dagelijkse werk, en geef je tips aan leidinggevenden en collega’s </a:t>
            </a:r>
          </a:p>
          <a:p>
            <a:r>
              <a:rPr lang="nl-NL" sz="1400" i="1" dirty="0"/>
              <a:t>Schriftelijke </a:t>
            </a:r>
            <a:r>
              <a:rPr lang="nl-NL" sz="1400" i="1" dirty="0" err="1"/>
              <a:t>communicator</a:t>
            </a:r>
            <a:r>
              <a:rPr lang="nl-NL" sz="1400" i="1" dirty="0"/>
              <a:t> – </a:t>
            </a:r>
            <a:r>
              <a:rPr lang="nl-NL" sz="1400" i="0" dirty="0"/>
              <a:t>In deze rol ben je vooral ondersteunend door bijv. artikelen te schrijven voor nieuwsbrieven of voor het intranet. En er zijn natuurlijk vele andere vormen van schriftelijke communicatie die helpen bij het ambassadeurschap. </a:t>
            </a:r>
          </a:p>
          <a:p>
            <a:r>
              <a:rPr lang="nl-NL" sz="1400" i="1" dirty="0"/>
              <a:t>Organisator – </a:t>
            </a:r>
            <a:r>
              <a:rPr lang="nl-NL" sz="1400" i="0" dirty="0"/>
              <a:t>In deze rol organiseer je bijv. bijeenkomsten met de ambassadeurs, je regelt de faciliteiten etc. Maar ook het organiseren van een event hoort hierbij. Of bijv. deelname aan de kerngroep, die ervoor zorgt dat alles wordt geregeld en er bijv. nieuwe ambassadeurs aantreden. </a:t>
            </a:r>
          </a:p>
          <a:p>
            <a:r>
              <a:rPr lang="nl-NL" sz="1400" i="1" dirty="0"/>
              <a:t>Lobbyist – </a:t>
            </a:r>
            <a:r>
              <a:rPr lang="nl-NL" sz="1400" i="0" dirty="0"/>
              <a:t>Als lobbyist heb je een groot informeel netwerk binnen je organisatie. Je kent veel verschillende mensen op verschillende niveaus en je vind het leuk om hen te betrekken bij de autisme ambassade en je weet bijv. ook (financiële) middelen te verkrijgen zodat de ambassade ruimte heeft om activiteiten te ondernemen. </a:t>
            </a:r>
          </a:p>
          <a:p>
            <a:r>
              <a:rPr lang="nl-NL" sz="1400" i="1" dirty="0"/>
              <a:t>Verbinder – </a:t>
            </a:r>
            <a:r>
              <a:rPr lang="nl-NL" sz="1400" i="0" dirty="0"/>
              <a:t>Deze rol ligt ook dicht bij de rol als bruggenbouwer. Hier breng je mensen met elkaar in verbinding. </a:t>
            </a:r>
            <a:endParaRPr lang="nl-NL" sz="1400" i="1" dirty="0"/>
          </a:p>
          <a:p>
            <a:br>
              <a:rPr lang="nl-NL" sz="1400" dirty="0"/>
            </a:br>
            <a:br>
              <a:rPr lang="nl-NL" sz="1400" dirty="0"/>
            </a:br>
            <a:r>
              <a:rPr lang="nl-NL" sz="1400" dirty="0"/>
              <a:t>Tussen deze rollen onderling, maar ook binnen de rollen zelf, kan een zekere spanning bestaan. De bruggenbouwer kan zich in een spagaat voelen tussen de belangen van de organisatie en die van de medewerker, de bondgenoot kan zich bezwaard voelen met vertrouwelijke informatie van een collega en de luis in de pels kan last krijgen van altijd maar kritisch zijn. Door dit te bespreken kan de spanning positief benut worden en wordt duidelijk welke implicaties de inzet van ervaringsdeskundigheid in een bepaalde rol kan hebben, en wat dat betekent voor de bestaande cultuur.</a:t>
            </a:r>
          </a:p>
          <a:p>
            <a:endParaRPr lang="nl-NL" sz="1400" dirty="0"/>
          </a:p>
          <a:p>
            <a:r>
              <a:rPr lang="nl-NL" sz="1400" dirty="0"/>
              <a:t>Je kan als ambassadeur verschillende rollen vervullen. Hier staan er een aantal, maar mogelijk denken jullie nog aan andere rollen die van toepassing kunnen zijn bij het ambassadeurschap. Vraag hiernaar bij de deelnemers.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4E0C698C-B180-634D-8986-DF30B49C42FA}" type="slidenum">
              <a:rPr lang="nl-NL" smtClean="0"/>
              <a:t>13</a:t>
            </a:fld>
            <a:endParaRPr lang="nl-NL"/>
          </a:p>
        </p:txBody>
      </p:sp>
    </p:spTree>
    <p:extLst>
      <p:ext uri="{BB962C8B-B14F-4D97-AF65-F5344CB8AC3E}">
        <p14:creationId xmlns:p14="http://schemas.microsoft.com/office/powerpoint/2010/main" val="3927095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elke deelnemer benoemen welke rollen hij/zij zou willen vervullen en laat hen ook een korte toelichting geven waarom. Vul de rollen per deelnemer in op deze slide of op een flip-over. </a:t>
            </a:r>
          </a:p>
          <a:p>
            <a:r>
              <a:rPr lang="nl-NL" dirty="0"/>
              <a:t>Noteer minimaal 2 rollen per deelnemer, maar het mogen uiteraard ook meer rollen zijn. </a:t>
            </a:r>
          </a:p>
          <a:p>
            <a:r>
              <a:rPr lang="nl-NL" dirty="0"/>
              <a:t>Deze oefening geeft mooie inzichten. Op basis van dit overzicht is het in het plan van aanpak gemakkelijker om de activiteiten te verdelen, omdat van iedereen bekend is, waar hij/zij zich prettig bij voelt. Soms kan het ook zijn dat een bepaalde rol niet wordt gekozen. Dan kan het belangrijk zijn, om te bespreken hoe die rol dan wel vervuld kan worden binnen de ambassade. Stel dat bijv. niemand de rol van organisator bij zichzelf vind passen, dan wordt het lastig om de activiteiten tot stand te brengen en de ambassade als groep bijeen te houden. Dan is het goed om na te denken, wie deze rol mogelijk buiten de ambassadeurs om kan oppakken. </a:t>
            </a:r>
          </a:p>
        </p:txBody>
      </p:sp>
      <p:sp>
        <p:nvSpPr>
          <p:cNvPr id="4" name="Tijdelijke aanduiding voor dianummer 3"/>
          <p:cNvSpPr>
            <a:spLocks noGrp="1"/>
          </p:cNvSpPr>
          <p:nvPr>
            <p:ph type="sldNum" sz="quarter" idx="5"/>
          </p:nvPr>
        </p:nvSpPr>
        <p:spPr/>
        <p:txBody>
          <a:bodyPr/>
          <a:lstStyle/>
          <a:p>
            <a:fld id="{D6E84D6E-930D-A944-A81A-047E6B4763EC}" type="slidenum">
              <a:rPr lang="nl-NL" smtClean="0"/>
              <a:t>17</a:t>
            </a:fld>
            <a:endParaRPr lang="nl-NL"/>
          </a:p>
        </p:txBody>
      </p:sp>
    </p:spTree>
    <p:extLst>
      <p:ext uri="{BB962C8B-B14F-4D97-AF65-F5344CB8AC3E}">
        <p14:creationId xmlns:p14="http://schemas.microsoft.com/office/powerpoint/2010/main" val="3692565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microsoft.com/office/2014/relationships/chartEx" Target="../charts/chartEx4.xml"/><Relationship Id="rId3" Type="http://schemas.openxmlformats.org/officeDocument/2006/relationships/image" Target="../media/image9.png"/><Relationship Id="rId7" Type="http://schemas.openxmlformats.org/officeDocument/2006/relationships/image" Target="../media/image11.png"/><Relationship Id="rId2" Type="http://schemas.microsoft.com/office/2014/relationships/chartEx" Target="../charts/chartEx1.xml"/><Relationship Id="rId1" Type="http://schemas.openxmlformats.org/officeDocument/2006/relationships/slideMaster" Target="../slideMasters/slideMaster1.xml"/><Relationship Id="rId6" Type="http://schemas.microsoft.com/office/2014/relationships/chartEx" Target="../charts/chartEx3.xml"/><Relationship Id="rId5" Type="http://schemas.openxmlformats.org/officeDocument/2006/relationships/image" Target="../media/image10.png"/><Relationship Id="rId4" Type="http://schemas.microsoft.com/office/2014/relationships/chartEx" Target="../charts/chartEx2.xml"/><Relationship Id="rId9" Type="http://schemas.microsoft.com/office/2014/relationships/chartEx" Target="../charts/chartEx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9B89F338-0A08-4086-A77A-1B9F5D047D63}"/>
              </a:ext>
            </a:extLst>
          </p:cNvPr>
          <p:cNvSpPr/>
          <p:nvPr userDrawn="1"/>
        </p:nvSpPr>
        <p:spPr>
          <a:xfrm>
            <a:off x="8258175" y="0"/>
            <a:ext cx="3933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F46990CD-75B0-43A2-8F1A-952D746FF48E}"/>
              </a:ext>
            </a:extLst>
          </p:cNvPr>
          <p:cNvSpPr>
            <a:spLocks noGrp="1"/>
          </p:cNvSpPr>
          <p:nvPr>
            <p:ph type="ctrTitle"/>
          </p:nvPr>
        </p:nvSpPr>
        <p:spPr>
          <a:xfrm>
            <a:off x="695325" y="1527263"/>
            <a:ext cx="8905874" cy="2937318"/>
          </a:xfrm>
        </p:spPr>
        <p:txBody>
          <a:bodyPr anchor="ctr"/>
          <a:lstStyle>
            <a:lvl1pPr algn="l">
              <a:lnSpc>
                <a:spcPct val="110000"/>
              </a:lnSpc>
              <a:defRPr sz="6000">
                <a:solidFill>
                  <a:schemeClr val="accent1"/>
                </a:solidFill>
              </a:defRPr>
            </a:lvl1pPr>
          </a:lstStyle>
          <a:p>
            <a:r>
              <a:rPr lang="nl-NL"/>
              <a:t>Klik om stijl te bewerken</a:t>
            </a:r>
          </a:p>
        </p:txBody>
      </p:sp>
      <p:sp>
        <p:nvSpPr>
          <p:cNvPr id="5" name="Rechthoek 4">
            <a:extLst>
              <a:ext uri="{FF2B5EF4-FFF2-40B4-BE49-F238E27FC236}">
                <a16:creationId xmlns:a16="http://schemas.microsoft.com/office/drawing/2014/main" id="{22596AEA-34E2-4D6B-A043-327597EF4491}"/>
              </a:ext>
            </a:extLst>
          </p:cNvPr>
          <p:cNvSpPr/>
          <p:nvPr userDrawn="1"/>
        </p:nvSpPr>
        <p:spPr>
          <a:xfrm>
            <a:off x="664131" y="6118302"/>
            <a:ext cx="3104981" cy="752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Graphic 15">
            <a:extLst>
              <a:ext uri="{FF2B5EF4-FFF2-40B4-BE49-F238E27FC236}">
                <a16:creationId xmlns:a16="http://schemas.microsoft.com/office/drawing/2014/main" id="{4A94A4BA-211E-4D73-AB9C-3509BED87E9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71848" y="0"/>
            <a:ext cx="4020152" cy="6853251"/>
          </a:xfrm>
          <a:prstGeom prst="rect">
            <a:avLst/>
          </a:prstGeom>
        </p:spPr>
      </p:pic>
      <p:pic>
        <p:nvPicPr>
          <p:cNvPr id="17" name="Graphic 16">
            <a:extLst>
              <a:ext uri="{FF2B5EF4-FFF2-40B4-BE49-F238E27FC236}">
                <a16:creationId xmlns:a16="http://schemas.microsoft.com/office/drawing/2014/main" id="{713861BB-4B5E-4088-8277-36DF9AA6552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90875" y="4688385"/>
            <a:ext cx="2938071" cy="1958711"/>
          </a:xfrm>
          <a:prstGeom prst="rect">
            <a:avLst/>
          </a:prstGeom>
        </p:spPr>
      </p:pic>
    </p:spTree>
    <p:extLst>
      <p:ext uri="{BB962C8B-B14F-4D97-AF65-F5344CB8AC3E}">
        <p14:creationId xmlns:p14="http://schemas.microsoft.com/office/powerpoint/2010/main" val="2032001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AB opsommingspagina">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685E683-4D2E-4C99-A598-24FB557F5754}"/>
              </a:ext>
            </a:extLst>
          </p:cNvPr>
          <p:cNvSpPr>
            <a:spLocks noGrp="1"/>
          </p:cNvSpPr>
          <p:nvPr>
            <p:ph idx="1"/>
          </p:nvPr>
        </p:nvSpPr>
        <p:spPr/>
        <p:txBody>
          <a:bodyPr/>
          <a:lstStyle>
            <a:lvl2pPr>
              <a:defRPr sz="1800"/>
            </a:lvl2pPr>
            <a:lvl3pPr>
              <a:defRPr sz="1800"/>
            </a:lvl3pPr>
            <a:lvl4pPr>
              <a:defRPr sz="1800"/>
            </a:lvl4pPr>
            <a:lvl5pPr>
              <a:defRPr sz="1800"/>
            </a:lvl5pPr>
          </a:lstStyle>
          <a:p>
            <a:pPr lvl="0"/>
            <a:r>
              <a:rPr lang="nl-NL"/>
              <a:t>Tekststijl van het model bewerken
Tweede niveau
Derde niveau
Vierde niveau
Vijfde niveau</a:t>
            </a:r>
          </a:p>
        </p:txBody>
      </p:sp>
      <p:sp>
        <p:nvSpPr>
          <p:cNvPr id="7" name="Tijdelijke aanduiding voor titel 1">
            <a:extLst>
              <a:ext uri="{FF2B5EF4-FFF2-40B4-BE49-F238E27FC236}">
                <a16:creationId xmlns:a16="http://schemas.microsoft.com/office/drawing/2014/main" id="{3D80C847-60DE-4A49-B119-927A75248BCE}"/>
              </a:ext>
            </a:extLst>
          </p:cNvPr>
          <p:cNvSpPr>
            <a:spLocks noGrp="1"/>
          </p:cNvSpPr>
          <p:nvPr>
            <p:ph type="title"/>
          </p:nvPr>
        </p:nvSpPr>
        <p:spPr>
          <a:xfrm>
            <a:off x="706048" y="368300"/>
            <a:ext cx="9385690" cy="1181100"/>
          </a:xfrm>
          <a:prstGeom prst="rect">
            <a:avLst/>
          </a:prstGeom>
        </p:spPr>
        <p:txBody>
          <a:bodyPr vert="horz" lIns="91440" tIns="45720" rIns="91440" bIns="45720" rtlCol="0" anchor="t">
            <a:normAutofit/>
          </a:bodyPr>
          <a:lstStyle/>
          <a:p>
            <a:r>
              <a:rPr lang="nl-NL"/>
              <a:t>Klik om stijl te bewerken</a:t>
            </a:r>
          </a:p>
        </p:txBody>
      </p:sp>
    </p:spTree>
    <p:extLst>
      <p:ext uri="{BB962C8B-B14F-4D97-AF65-F5344CB8AC3E}">
        <p14:creationId xmlns:p14="http://schemas.microsoft.com/office/powerpoint/2010/main" val="1533849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AB Inhoud van twee kolommen">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17315F1-9617-446D-9D8D-995725DBE0FC}"/>
              </a:ext>
            </a:extLst>
          </p:cNvPr>
          <p:cNvSpPr>
            <a:spLocks noGrp="1"/>
          </p:cNvSpPr>
          <p:nvPr>
            <p:ph sz="half" idx="1"/>
          </p:nvPr>
        </p:nvSpPr>
        <p:spPr>
          <a:xfrm>
            <a:off x="706048" y="1549399"/>
            <a:ext cx="4184469" cy="4759325"/>
          </a:xfrm>
        </p:spPr>
        <p:txBody>
          <a:bodyPr/>
          <a:lstStyle>
            <a:lvl1pPr>
              <a:defRPr sz="2000"/>
            </a:lvl1pPr>
          </a:lstStyle>
          <a:p>
            <a:pPr lvl="0"/>
            <a:r>
              <a:rPr lang="nl-NL"/>
              <a:t>Tekststijl van het model bewerken
Tweede niveau
Derde niveau
Vierde niveau
Vijfde niveau</a:t>
            </a:r>
          </a:p>
        </p:txBody>
      </p:sp>
      <p:sp>
        <p:nvSpPr>
          <p:cNvPr id="4" name="Tijdelijke aanduiding voor inhoud 3">
            <a:extLst>
              <a:ext uri="{FF2B5EF4-FFF2-40B4-BE49-F238E27FC236}">
                <a16:creationId xmlns:a16="http://schemas.microsoft.com/office/drawing/2014/main" id="{52CE7F93-6606-4F2C-99D7-D53981168CF9}"/>
              </a:ext>
            </a:extLst>
          </p:cNvPr>
          <p:cNvSpPr>
            <a:spLocks noGrp="1"/>
          </p:cNvSpPr>
          <p:nvPr>
            <p:ph sz="half" idx="2"/>
          </p:nvPr>
        </p:nvSpPr>
        <p:spPr>
          <a:xfrm>
            <a:off x="5907270" y="1549399"/>
            <a:ext cx="4184468" cy="4759325"/>
          </a:xfrm>
        </p:spPr>
        <p:txBody>
          <a:bodyPr/>
          <a:lstStyle>
            <a:lvl1pPr>
              <a:defRPr sz="2000"/>
            </a:lvl1pPr>
          </a:lstStyle>
          <a:p>
            <a:pPr lvl="0"/>
            <a:r>
              <a:rPr lang="nl-NL"/>
              <a:t>Tekststijl van het model bewerken
Tweede niveau
Derde niveau
Vierde niveau
Vijfde niveau</a:t>
            </a:r>
          </a:p>
        </p:txBody>
      </p:sp>
      <p:cxnSp>
        <p:nvCxnSpPr>
          <p:cNvPr id="9" name="Rechte verbindingslijn 8">
            <a:extLst>
              <a:ext uri="{FF2B5EF4-FFF2-40B4-BE49-F238E27FC236}">
                <a16:creationId xmlns:a16="http://schemas.microsoft.com/office/drawing/2014/main" id="{C01A0E04-33E1-4D6A-A018-75BA7F8B3DEE}"/>
              </a:ext>
            </a:extLst>
          </p:cNvPr>
          <p:cNvCxnSpPr>
            <a:cxnSpLocks/>
          </p:cNvCxnSpPr>
          <p:nvPr userDrawn="1"/>
        </p:nvCxnSpPr>
        <p:spPr>
          <a:xfrm>
            <a:off x="5407994" y="1549400"/>
            <a:ext cx="0" cy="4759325"/>
          </a:xfrm>
          <a:prstGeom prst="line">
            <a:avLst/>
          </a:prstGeom>
        </p:spPr>
        <p:style>
          <a:lnRef idx="1">
            <a:schemeClr val="dk1"/>
          </a:lnRef>
          <a:fillRef idx="0">
            <a:schemeClr val="dk1"/>
          </a:fillRef>
          <a:effectRef idx="0">
            <a:schemeClr val="dk1"/>
          </a:effectRef>
          <a:fontRef idx="minor">
            <a:schemeClr val="tx1"/>
          </a:fontRef>
        </p:style>
      </p:cxnSp>
      <p:sp>
        <p:nvSpPr>
          <p:cNvPr id="11" name="Tijdelijke aanduiding voor titel 1">
            <a:extLst>
              <a:ext uri="{FF2B5EF4-FFF2-40B4-BE49-F238E27FC236}">
                <a16:creationId xmlns:a16="http://schemas.microsoft.com/office/drawing/2014/main" id="{6A5B63FD-24D9-40CD-9839-4F601E8DEAA0}"/>
              </a:ext>
            </a:extLst>
          </p:cNvPr>
          <p:cNvSpPr>
            <a:spLocks noGrp="1"/>
          </p:cNvSpPr>
          <p:nvPr>
            <p:ph type="title"/>
          </p:nvPr>
        </p:nvSpPr>
        <p:spPr>
          <a:xfrm>
            <a:off x="706048" y="368300"/>
            <a:ext cx="9385690" cy="1181100"/>
          </a:xfrm>
          <a:prstGeom prst="rect">
            <a:avLst/>
          </a:prstGeom>
        </p:spPr>
        <p:txBody>
          <a:bodyPr vert="horz" lIns="91440" tIns="45720" rIns="91440" bIns="45720" rtlCol="0" anchor="t">
            <a:normAutofit/>
          </a:bodyPr>
          <a:lstStyle/>
          <a:p>
            <a:r>
              <a:rPr lang="nl-NL"/>
              <a:t>Klik om stijl te bewerken</a:t>
            </a:r>
          </a:p>
        </p:txBody>
      </p:sp>
    </p:spTree>
    <p:extLst>
      <p:ext uri="{BB962C8B-B14F-4D97-AF65-F5344CB8AC3E}">
        <p14:creationId xmlns:p14="http://schemas.microsoft.com/office/powerpoint/2010/main" val="1542848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AB Afbeelding links">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38EF8396-9933-44D5-BCF7-B5EE34563715}"/>
              </a:ext>
            </a:extLst>
          </p:cNvPr>
          <p:cNvSpPr>
            <a:spLocks noGrp="1"/>
          </p:cNvSpPr>
          <p:nvPr>
            <p:ph type="pic" idx="1"/>
          </p:nvPr>
        </p:nvSpPr>
        <p:spPr>
          <a:xfrm>
            <a:off x="0" y="0"/>
            <a:ext cx="5704477" cy="6858000"/>
          </a:xfrm>
          <a:solidFill>
            <a:schemeClr val="bg1"/>
          </a:solidFill>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6" name="Rechthoek 5">
            <a:extLst>
              <a:ext uri="{FF2B5EF4-FFF2-40B4-BE49-F238E27FC236}">
                <a16:creationId xmlns:a16="http://schemas.microsoft.com/office/drawing/2014/main" id="{2D8029B1-9635-473F-A5F7-A31791D63233}"/>
              </a:ext>
            </a:extLst>
          </p:cNvPr>
          <p:cNvSpPr/>
          <p:nvPr userDrawn="1"/>
        </p:nvSpPr>
        <p:spPr>
          <a:xfrm>
            <a:off x="5745385" y="-1"/>
            <a:ext cx="6446615"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a:p>
            <a:pPr algn="ctr"/>
            <a:endParaRPr lang="nl-NL"/>
          </a:p>
          <a:p>
            <a:pPr algn="ctr"/>
            <a:endParaRPr lang="nl-NL"/>
          </a:p>
        </p:txBody>
      </p:sp>
      <p:sp>
        <p:nvSpPr>
          <p:cNvPr id="11" name="Tijdelijke aanduiding voor afbeelding 2">
            <a:extLst>
              <a:ext uri="{FF2B5EF4-FFF2-40B4-BE49-F238E27FC236}">
                <a16:creationId xmlns:a16="http://schemas.microsoft.com/office/drawing/2014/main" id="{2B50D04E-0D08-493C-991D-F1ED096C0B08}"/>
              </a:ext>
            </a:extLst>
          </p:cNvPr>
          <p:cNvSpPr>
            <a:spLocks noGrp="1"/>
          </p:cNvSpPr>
          <p:nvPr>
            <p:ph type="pic" idx="13"/>
          </p:nvPr>
        </p:nvSpPr>
        <p:spPr>
          <a:xfrm>
            <a:off x="3291408" y="-1"/>
            <a:ext cx="2499697" cy="6858001"/>
          </a:xfrm>
          <a:blipFill dpi="0" rotWithShape="0">
            <a:blip r:embed="rId2" cstate="email">
              <a:extLst>
                <a:ext uri="{28A0092B-C50C-407E-A947-70E740481C1C}">
                  <a14:useLocalDpi xmlns:a14="http://schemas.microsoft.com/office/drawing/2010/main"/>
                </a:ext>
              </a:extLst>
            </a:blip>
            <a:srcRect/>
            <a:stretch>
              <a:fillRect/>
            </a:stretch>
          </a:blipFill>
        </p:spPr>
        <p:txBody>
          <a:bodyPr>
            <a:normAutofit/>
          </a:bodyPr>
          <a:lstStyle>
            <a:lvl1pPr marL="0" indent="0">
              <a:buNone/>
              <a:defRPr sz="9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a:extLst>
              <a:ext uri="{FF2B5EF4-FFF2-40B4-BE49-F238E27FC236}">
                <a16:creationId xmlns:a16="http://schemas.microsoft.com/office/drawing/2014/main" id="{EFAB0E0B-1085-4718-A26E-996BE3F015C5}"/>
              </a:ext>
            </a:extLst>
          </p:cNvPr>
          <p:cNvSpPr>
            <a:spLocks noGrp="1"/>
          </p:cNvSpPr>
          <p:nvPr>
            <p:ph type="body" sz="half" idx="2" hasCustomPrompt="1"/>
          </p:nvPr>
        </p:nvSpPr>
        <p:spPr>
          <a:xfrm>
            <a:off x="5794578" y="1540771"/>
            <a:ext cx="5434253" cy="4759325"/>
          </a:xfrm>
        </p:spPr>
        <p:txBody>
          <a:bodyPr/>
          <a:lstStyle>
            <a:lvl1pPr marL="0" indent="0">
              <a:lnSpc>
                <a:spcPct val="12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Vullen met platte tekst, intro met een openingsbeeld aan de rechterkant</a:t>
            </a:r>
          </a:p>
        </p:txBody>
      </p:sp>
      <p:sp>
        <p:nvSpPr>
          <p:cNvPr id="9" name="Tijdelijke aanduiding voor titel 1">
            <a:extLst>
              <a:ext uri="{FF2B5EF4-FFF2-40B4-BE49-F238E27FC236}">
                <a16:creationId xmlns:a16="http://schemas.microsoft.com/office/drawing/2014/main" id="{2A2A7BCF-48F6-4F0F-88D1-1F3B401BC223}"/>
              </a:ext>
            </a:extLst>
          </p:cNvPr>
          <p:cNvSpPr>
            <a:spLocks noGrp="1"/>
          </p:cNvSpPr>
          <p:nvPr>
            <p:ph type="title"/>
          </p:nvPr>
        </p:nvSpPr>
        <p:spPr>
          <a:xfrm>
            <a:off x="5791105" y="377928"/>
            <a:ext cx="5434253" cy="1162842"/>
          </a:xfrm>
          <a:prstGeom prst="rect">
            <a:avLst/>
          </a:prstGeom>
        </p:spPr>
        <p:txBody>
          <a:bodyPr vert="horz" lIns="91440" tIns="45720" rIns="91440" bIns="45720" rtlCol="0" anchor="t">
            <a:normAutofit/>
          </a:bodyPr>
          <a:lstStyle/>
          <a:p>
            <a:r>
              <a:rPr lang="nl-NL"/>
              <a:t>Klik om stijl te bewerken</a:t>
            </a:r>
          </a:p>
        </p:txBody>
      </p:sp>
    </p:spTree>
    <p:extLst>
      <p:ext uri="{BB962C8B-B14F-4D97-AF65-F5344CB8AC3E}">
        <p14:creationId xmlns:p14="http://schemas.microsoft.com/office/powerpoint/2010/main" val="919769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VAB Afbeelding rechts">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38EF8396-9933-44D5-BCF7-B5EE34563715}"/>
              </a:ext>
            </a:extLst>
          </p:cNvPr>
          <p:cNvSpPr>
            <a:spLocks noGrp="1"/>
          </p:cNvSpPr>
          <p:nvPr>
            <p:ph type="pic" idx="1"/>
          </p:nvPr>
        </p:nvSpPr>
        <p:spPr>
          <a:xfrm>
            <a:off x="5738788" y="0"/>
            <a:ext cx="6453212" cy="6858000"/>
          </a:xfrm>
          <a:solidFill>
            <a:schemeClr val="bg1"/>
          </a:solidFill>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2" name="Rechthoek 11">
            <a:extLst>
              <a:ext uri="{FF2B5EF4-FFF2-40B4-BE49-F238E27FC236}">
                <a16:creationId xmlns:a16="http://schemas.microsoft.com/office/drawing/2014/main" id="{94F88D4D-9EE3-4F49-B1A2-08B90E0703CD}"/>
              </a:ext>
            </a:extLst>
          </p:cNvPr>
          <p:cNvSpPr/>
          <p:nvPr userDrawn="1"/>
        </p:nvSpPr>
        <p:spPr>
          <a:xfrm>
            <a:off x="1755176" y="0"/>
            <a:ext cx="400647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afbeelding 2">
            <a:extLst>
              <a:ext uri="{FF2B5EF4-FFF2-40B4-BE49-F238E27FC236}">
                <a16:creationId xmlns:a16="http://schemas.microsoft.com/office/drawing/2014/main" id="{2B50D04E-0D08-493C-991D-F1ED096C0B08}"/>
              </a:ext>
            </a:extLst>
          </p:cNvPr>
          <p:cNvSpPr>
            <a:spLocks noGrp="1"/>
          </p:cNvSpPr>
          <p:nvPr>
            <p:ph type="pic" idx="13"/>
          </p:nvPr>
        </p:nvSpPr>
        <p:spPr>
          <a:xfrm>
            <a:off x="5738788" y="0"/>
            <a:ext cx="2469600" cy="6858000"/>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None/>
              <a:defRPr sz="9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a:extLst>
              <a:ext uri="{FF2B5EF4-FFF2-40B4-BE49-F238E27FC236}">
                <a16:creationId xmlns:a16="http://schemas.microsoft.com/office/drawing/2014/main" id="{EFAB0E0B-1085-4718-A26E-996BE3F015C5}"/>
              </a:ext>
            </a:extLst>
          </p:cNvPr>
          <p:cNvSpPr>
            <a:spLocks noGrp="1"/>
          </p:cNvSpPr>
          <p:nvPr>
            <p:ph type="body" sz="half" idx="2" hasCustomPrompt="1"/>
          </p:nvPr>
        </p:nvSpPr>
        <p:spPr>
          <a:xfrm>
            <a:off x="706047" y="1549399"/>
            <a:ext cx="5945009" cy="4759325"/>
          </a:xfrm>
        </p:spPr>
        <p:txBody>
          <a:bodyPr/>
          <a:lstStyle>
            <a:lvl1pPr marL="0" indent="0">
              <a:lnSpc>
                <a:spcPct val="12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Vullen met platte tekst, intro met een openingsbeeld aan de rechterkant</a:t>
            </a:r>
          </a:p>
        </p:txBody>
      </p:sp>
      <p:sp>
        <p:nvSpPr>
          <p:cNvPr id="9" name="Tijdelijke aanduiding voor titel 1">
            <a:extLst>
              <a:ext uri="{FF2B5EF4-FFF2-40B4-BE49-F238E27FC236}">
                <a16:creationId xmlns:a16="http://schemas.microsoft.com/office/drawing/2014/main" id="{2A2A7BCF-48F6-4F0F-88D1-1F3B401BC223}"/>
              </a:ext>
            </a:extLst>
          </p:cNvPr>
          <p:cNvSpPr>
            <a:spLocks noGrp="1"/>
          </p:cNvSpPr>
          <p:nvPr>
            <p:ph type="title"/>
          </p:nvPr>
        </p:nvSpPr>
        <p:spPr>
          <a:xfrm>
            <a:off x="706048" y="368300"/>
            <a:ext cx="9385690" cy="1181100"/>
          </a:xfrm>
          <a:prstGeom prst="rect">
            <a:avLst/>
          </a:prstGeom>
        </p:spPr>
        <p:txBody>
          <a:bodyPr vert="horz" lIns="91440" tIns="45720" rIns="91440" bIns="45720" rtlCol="0" anchor="t">
            <a:normAutofit/>
          </a:bodyPr>
          <a:lstStyle/>
          <a:p>
            <a:r>
              <a:rPr lang="nl-NL"/>
              <a:t>Klik om stijl te bewerken</a:t>
            </a:r>
          </a:p>
        </p:txBody>
      </p:sp>
    </p:spTree>
    <p:extLst>
      <p:ext uri="{BB962C8B-B14F-4D97-AF65-F5344CB8AC3E}">
        <p14:creationId xmlns:p14="http://schemas.microsoft.com/office/powerpoint/2010/main" val="3150829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AB tekst met foto's">
    <p:spTree>
      <p:nvGrpSpPr>
        <p:cNvPr id="1" name=""/>
        <p:cNvGrpSpPr/>
        <p:nvPr/>
      </p:nvGrpSpPr>
      <p:grpSpPr>
        <a:xfrm>
          <a:off x="0" y="0"/>
          <a:ext cx="0" cy="0"/>
          <a:chOff x="0" y="0"/>
          <a:chExt cx="0" cy="0"/>
        </a:xfrm>
      </p:grpSpPr>
      <p:sp>
        <p:nvSpPr>
          <p:cNvPr id="7" name="Tijdelijke aanduiding voor tekst 3">
            <a:extLst>
              <a:ext uri="{FF2B5EF4-FFF2-40B4-BE49-F238E27FC236}">
                <a16:creationId xmlns:a16="http://schemas.microsoft.com/office/drawing/2014/main" id="{253C5932-F4AC-4958-9FA7-9F2608BA7C9B}"/>
              </a:ext>
            </a:extLst>
          </p:cNvPr>
          <p:cNvSpPr>
            <a:spLocks noGrp="1"/>
          </p:cNvSpPr>
          <p:nvPr>
            <p:ph type="body" sz="half" idx="2" hasCustomPrompt="1"/>
          </p:nvPr>
        </p:nvSpPr>
        <p:spPr>
          <a:xfrm>
            <a:off x="695325" y="1549400"/>
            <a:ext cx="9385690" cy="4733925"/>
          </a:xfrm>
        </p:spPr>
        <p:txBody>
          <a:bodyPr/>
          <a:lstStyle>
            <a:lvl1pPr marL="0" indent="0">
              <a:lnSpc>
                <a:spcPct val="120000"/>
              </a:lnSpc>
              <a:spcBef>
                <a:spcPts val="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Vullen met platte tekst, afbeeldingen</a:t>
            </a:r>
          </a:p>
        </p:txBody>
      </p:sp>
      <p:sp>
        <p:nvSpPr>
          <p:cNvPr id="9" name="Tijdelijke aanduiding voor afbeelding 2">
            <a:extLst>
              <a:ext uri="{FF2B5EF4-FFF2-40B4-BE49-F238E27FC236}">
                <a16:creationId xmlns:a16="http://schemas.microsoft.com/office/drawing/2014/main" id="{F4F3484C-4BBE-4397-AAD4-124A8B5CDA8F}"/>
              </a:ext>
            </a:extLst>
          </p:cNvPr>
          <p:cNvSpPr>
            <a:spLocks noGrp="1"/>
          </p:cNvSpPr>
          <p:nvPr>
            <p:ph type="pic" idx="1"/>
          </p:nvPr>
        </p:nvSpPr>
        <p:spPr>
          <a:xfrm>
            <a:off x="766762" y="4429350"/>
            <a:ext cx="1800000" cy="1800000"/>
          </a:xfrm>
          <a:solidFill>
            <a:schemeClr val="bg1"/>
          </a:solidFill>
          <a:effectLst>
            <a:outerShdw blurRad="50800" dist="38100" dir="8100000" algn="tr" rotWithShape="0">
              <a:prstClr val="black">
                <a:alpha val="50000"/>
              </a:prstClr>
            </a:outerShdw>
          </a:effectLst>
        </p:spPr>
        <p:txBody>
          <a:bodyPr>
            <a:normAutofit/>
          </a:bodyPr>
          <a:lstStyle>
            <a:lvl1pPr marL="0" indent="0">
              <a:buNone/>
              <a:defRPr sz="900">
                <a:solidFill>
                  <a:sysClr val="windowText" lastClr="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0" name="Tijdelijke aanduiding voor afbeelding 2">
            <a:extLst>
              <a:ext uri="{FF2B5EF4-FFF2-40B4-BE49-F238E27FC236}">
                <a16:creationId xmlns:a16="http://schemas.microsoft.com/office/drawing/2014/main" id="{CB24A9A9-2A69-4FF5-8ED5-04B16E84D97E}"/>
              </a:ext>
            </a:extLst>
          </p:cNvPr>
          <p:cNvSpPr>
            <a:spLocks noGrp="1"/>
          </p:cNvSpPr>
          <p:nvPr>
            <p:ph type="pic" idx="13"/>
          </p:nvPr>
        </p:nvSpPr>
        <p:spPr>
          <a:xfrm>
            <a:off x="3185769" y="4429350"/>
            <a:ext cx="1800000" cy="1800000"/>
          </a:xfrm>
          <a:solidFill>
            <a:schemeClr val="bg1"/>
          </a:solidFill>
          <a:effectLst>
            <a:outerShdw blurRad="50800" dist="38100" dir="8100000" algn="tr" rotWithShape="0">
              <a:prstClr val="black">
                <a:alpha val="50000"/>
              </a:prstClr>
            </a:outerShdw>
          </a:effectLst>
        </p:spPr>
        <p:txBody>
          <a:bodyPr>
            <a:normAutofit/>
          </a:bodyPr>
          <a:lstStyle>
            <a:lvl1pPr marL="0" indent="0">
              <a:buNone/>
              <a:defRPr sz="900">
                <a:solidFill>
                  <a:sysClr val="windowText" lastClr="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1" name="Tijdelijke aanduiding voor afbeelding 2">
            <a:extLst>
              <a:ext uri="{FF2B5EF4-FFF2-40B4-BE49-F238E27FC236}">
                <a16:creationId xmlns:a16="http://schemas.microsoft.com/office/drawing/2014/main" id="{738A12FC-3463-48B7-9F8C-593FA9120B94}"/>
              </a:ext>
            </a:extLst>
          </p:cNvPr>
          <p:cNvSpPr>
            <a:spLocks noGrp="1"/>
          </p:cNvSpPr>
          <p:nvPr>
            <p:ph type="pic" idx="14"/>
          </p:nvPr>
        </p:nvSpPr>
        <p:spPr>
          <a:xfrm>
            <a:off x="5604776" y="4429350"/>
            <a:ext cx="1800000" cy="1800000"/>
          </a:xfrm>
          <a:solidFill>
            <a:schemeClr val="bg1"/>
          </a:solidFill>
          <a:effectLst>
            <a:outerShdw blurRad="50800" dist="38100" dir="8100000" algn="tr" rotWithShape="0">
              <a:prstClr val="black">
                <a:alpha val="50000"/>
              </a:prstClr>
            </a:outerShdw>
          </a:effectLst>
        </p:spPr>
        <p:txBody>
          <a:bodyPr>
            <a:normAutofit/>
          </a:bodyPr>
          <a:lstStyle>
            <a:lvl1pPr marL="0" indent="0">
              <a:buNone/>
              <a:defRPr sz="900">
                <a:solidFill>
                  <a:sysClr val="windowText" lastClr="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2" name="Tijdelijke aanduiding voor afbeelding 2">
            <a:extLst>
              <a:ext uri="{FF2B5EF4-FFF2-40B4-BE49-F238E27FC236}">
                <a16:creationId xmlns:a16="http://schemas.microsoft.com/office/drawing/2014/main" id="{87B180BF-E32E-4AE1-A5D9-D4CD8E627CA6}"/>
              </a:ext>
            </a:extLst>
          </p:cNvPr>
          <p:cNvSpPr>
            <a:spLocks noGrp="1"/>
          </p:cNvSpPr>
          <p:nvPr>
            <p:ph type="pic" idx="15"/>
          </p:nvPr>
        </p:nvSpPr>
        <p:spPr>
          <a:xfrm>
            <a:off x="8023784" y="4429350"/>
            <a:ext cx="1800000" cy="1800000"/>
          </a:xfrm>
          <a:solidFill>
            <a:schemeClr val="bg1"/>
          </a:solidFill>
          <a:effectLst>
            <a:outerShdw blurRad="50800" dist="38100" dir="8100000" algn="tr" rotWithShape="0">
              <a:prstClr val="black">
                <a:alpha val="50000"/>
              </a:prstClr>
            </a:outerShdw>
          </a:effectLst>
        </p:spPr>
        <p:txBody>
          <a:bodyPr>
            <a:normAutofit/>
          </a:bodyPr>
          <a:lstStyle>
            <a:lvl1pPr marL="0" indent="0">
              <a:buNone/>
              <a:defRPr sz="900">
                <a:solidFill>
                  <a:sysClr val="windowText" lastClr="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4" name="Tijdelijke aanduiding voor titel 1">
            <a:extLst>
              <a:ext uri="{FF2B5EF4-FFF2-40B4-BE49-F238E27FC236}">
                <a16:creationId xmlns:a16="http://schemas.microsoft.com/office/drawing/2014/main" id="{A2FDA7CC-FA05-4E1F-B98C-75B13BE9871E}"/>
              </a:ext>
            </a:extLst>
          </p:cNvPr>
          <p:cNvSpPr>
            <a:spLocks noGrp="1"/>
          </p:cNvSpPr>
          <p:nvPr>
            <p:ph type="title"/>
          </p:nvPr>
        </p:nvSpPr>
        <p:spPr>
          <a:xfrm>
            <a:off x="706048" y="368300"/>
            <a:ext cx="9385690" cy="1181100"/>
          </a:xfrm>
          <a:prstGeom prst="rect">
            <a:avLst/>
          </a:prstGeom>
        </p:spPr>
        <p:txBody>
          <a:bodyPr vert="horz" lIns="91440" tIns="45720" rIns="91440" bIns="45720" rtlCol="0" anchor="t">
            <a:normAutofit/>
          </a:bodyPr>
          <a:lstStyle/>
          <a:p>
            <a:r>
              <a:rPr lang="nl-NL"/>
              <a:t>Klik om stijl te bewerken</a:t>
            </a:r>
          </a:p>
        </p:txBody>
      </p:sp>
    </p:spTree>
    <p:extLst>
      <p:ext uri="{BB962C8B-B14F-4D97-AF65-F5344CB8AC3E}">
        <p14:creationId xmlns:p14="http://schemas.microsoft.com/office/powerpoint/2010/main" val="2978199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AB grafieken">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7" name="Grafiek 6">
                <a:extLst>
                  <a:ext uri="{FF2B5EF4-FFF2-40B4-BE49-F238E27FC236}">
                    <a16:creationId xmlns:a16="http://schemas.microsoft.com/office/drawing/2014/main" id="{6CEFBE6E-3329-4FFD-9EDB-EFE0C470FAAC}"/>
                  </a:ext>
                </a:extLst>
              </p:cNvPr>
              <p:cNvGraphicFramePr/>
              <p:nvPr userDrawn="1">
                <p:extLst>
                  <p:ext uri="{D42A27DB-BD31-4B8C-83A1-F6EECF244321}">
                    <p14:modId xmlns:p14="http://schemas.microsoft.com/office/powerpoint/2010/main" val="3150950776"/>
                  </p:ext>
                </p:extLst>
              </p:nvPr>
            </p:nvGraphicFramePr>
            <p:xfrm>
              <a:off x="425697" y="1854825"/>
              <a:ext cx="3237905" cy="3268374"/>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7" name="Grafiek 6">
                <a:extLst>
                  <a:ext uri="{FF2B5EF4-FFF2-40B4-BE49-F238E27FC236}">
                    <a16:creationId xmlns:a16="http://schemas.microsoft.com/office/drawing/2014/main" id="{6CEFBE6E-3329-4FFD-9EDB-EFE0C470FAAC}"/>
                  </a:ext>
                </a:extLst>
              </p:cNvPr>
              <p:cNvPicPr>
                <a:picLocks noGrp="1" noRot="1" noChangeAspect="1" noMove="1" noResize="1" noEditPoints="1" noAdjustHandles="1" noChangeArrowheads="1" noChangeShapeType="1"/>
              </p:cNvPicPr>
              <p:nvPr/>
            </p:nvPicPr>
            <p:blipFill>
              <a:blip r:embed="rId3"/>
              <a:stretch>
                <a:fillRect/>
              </a:stretch>
            </p:blipFill>
            <p:spPr>
              <a:xfrm>
                <a:off x="425697" y="1854825"/>
                <a:ext cx="3237905" cy="3268374"/>
              </a:xfrm>
              <a:prstGeom prst="rect">
                <a:avLst/>
              </a:prstGeom>
            </p:spPr>
          </p:pic>
        </mc:Fallback>
      </mc:AlternateContent>
      <p:grpSp>
        <p:nvGrpSpPr>
          <p:cNvPr id="5" name="Groep 4">
            <a:extLst>
              <a:ext uri="{FF2B5EF4-FFF2-40B4-BE49-F238E27FC236}">
                <a16:creationId xmlns:a16="http://schemas.microsoft.com/office/drawing/2014/main" id="{9217D844-2462-424C-8A4B-CFBA87A291A4}"/>
              </a:ext>
            </a:extLst>
          </p:cNvPr>
          <p:cNvGrpSpPr/>
          <p:nvPr userDrawn="1"/>
        </p:nvGrpSpPr>
        <p:grpSpPr>
          <a:xfrm>
            <a:off x="5234085" y="2111749"/>
            <a:ext cx="1723830" cy="1666249"/>
            <a:chOff x="4222223" y="1392211"/>
            <a:chExt cx="2816675" cy="2722590"/>
          </a:xfrm>
        </p:grpSpPr>
        <mc:AlternateContent xmlns:mc="http://schemas.openxmlformats.org/markup-compatibility/2006" xmlns:cx1="http://schemas.microsoft.com/office/drawing/2015/9/8/chartex">
          <mc:Choice Requires="cx1">
            <p:graphicFrame>
              <p:nvGraphicFramePr>
                <p:cNvPr id="14" name="Grafiek 13">
                  <a:extLst>
                    <a:ext uri="{FF2B5EF4-FFF2-40B4-BE49-F238E27FC236}">
                      <a16:creationId xmlns:a16="http://schemas.microsoft.com/office/drawing/2014/main" id="{972150EF-C2BA-43BA-9F9D-0E62CCED44A2}"/>
                    </a:ext>
                  </a:extLst>
                </p:cNvPr>
                <p:cNvGraphicFramePr/>
                <p:nvPr userDrawn="1">
                  <p:extLst>
                    <p:ext uri="{D42A27DB-BD31-4B8C-83A1-F6EECF244321}">
                      <p14:modId xmlns:p14="http://schemas.microsoft.com/office/powerpoint/2010/main" val="2066103204"/>
                    </p:ext>
                  </p:extLst>
                </p:nvPr>
              </p:nvGraphicFramePr>
              <p:xfrm>
                <a:off x="4222223" y="1392211"/>
                <a:ext cx="2816675" cy="2722590"/>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14" name="Grafiek 13">
                  <a:extLst>
                    <a:ext uri="{FF2B5EF4-FFF2-40B4-BE49-F238E27FC236}">
                      <a16:creationId xmlns:a16="http://schemas.microsoft.com/office/drawing/2014/main" id="{972150EF-C2BA-43BA-9F9D-0E62CCED44A2}"/>
                    </a:ext>
                  </a:extLst>
                </p:cNvPr>
                <p:cNvPicPr>
                  <a:picLocks noGrp="1" noRot="1" noChangeAspect="1" noMove="1" noResize="1" noEditPoints="1" noAdjustHandles="1" noChangeArrowheads="1" noChangeShapeType="1"/>
                </p:cNvPicPr>
                <p:nvPr/>
              </p:nvPicPr>
              <p:blipFill>
                <a:blip r:embed="rId5"/>
                <a:stretch>
                  <a:fillRect/>
                </a:stretch>
              </p:blipFill>
              <p:spPr>
                <a:xfrm>
                  <a:off x="5234085" y="2111749"/>
                  <a:ext cx="1723830" cy="1666249"/>
                </a:xfrm>
                <a:prstGeom prst="rect">
                  <a:avLst/>
                </a:prstGeom>
              </p:spPr>
            </p:pic>
          </mc:Fallback>
        </mc:AlternateContent>
        <p:sp>
          <p:nvSpPr>
            <p:cNvPr id="3" name="Ovaal 2">
              <a:extLst>
                <a:ext uri="{FF2B5EF4-FFF2-40B4-BE49-F238E27FC236}">
                  <a16:creationId xmlns:a16="http://schemas.microsoft.com/office/drawing/2014/main" id="{B038D39D-450D-4D0A-95BF-25CF56A9B17B}"/>
                </a:ext>
              </a:extLst>
            </p:cNvPr>
            <p:cNvSpPr/>
            <p:nvPr userDrawn="1"/>
          </p:nvSpPr>
          <p:spPr>
            <a:xfrm>
              <a:off x="4748807" y="1871754"/>
              <a:ext cx="1763506" cy="1763504"/>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8" name="Groep 7">
            <a:extLst>
              <a:ext uri="{FF2B5EF4-FFF2-40B4-BE49-F238E27FC236}">
                <a16:creationId xmlns:a16="http://schemas.microsoft.com/office/drawing/2014/main" id="{D2761B28-6967-41C2-BC9D-0E4BC40DF2D0}"/>
              </a:ext>
            </a:extLst>
          </p:cNvPr>
          <p:cNvGrpSpPr/>
          <p:nvPr userDrawn="1"/>
        </p:nvGrpSpPr>
        <p:grpSpPr>
          <a:xfrm>
            <a:off x="7005412" y="2111749"/>
            <a:ext cx="1723830" cy="1666249"/>
            <a:chOff x="4222223" y="1392211"/>
            <a:chExt cx="2816675" cy="2722590"/>
          </a:xfrm>
          <a:effectLst/>
        </p:grpSpPr>
        <mc:AlternateContent xmlns:mc="http://schemas.openxmlformats.org/markup-compatibility/2006" xmlns:cx1="http://schemas.microsoft.com/office/drawing/2015/9/8/chartex">
          <mc:Choice Requires="cx1">
            <p:graphicFrame>
              <p:nvGraphicFramePr>
                <p:cNvPr id="9" name="Grafiek 8">
                  <a:extLst>
                    <a:ext uri="{FF2B5EF4-FFF2-40B4-BE49-F238E27FC236}">
                      <a16:creationId xmlns:a16="http://schemas.microsoft.com/office/drawing/2014/main" id="{9A42BB40-FA0E-4998-A195-C3283DBB8197}"/>
                    </a:ext>
                  </a:extLst>
                </p:cNvPr>
                <p:cNvGraphicFramePr/>
                <p:nvPr userDrawn="1">
                  <p:extLst>
                    <p:ext uri="{D42A27DB-BD31-4B8C-83A1-F6EECF244321}">
                      <p14:modId xmlns:p14="http://schemas.microsoft.com/office/powerpoint/2010/main" val="1683639298"/>
                    </p:ext>
                  </p:extLst>
                </p:nvPr>
              </p:nvGraphicFramePr>
              <p:xfrm>
                <a:off x="4222223" y="1392211"/>
                <a:ext cx="2816675" cy="2722590"/>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9" name="Grafiek 8">
                  <a:extLst>
                    <a:ext uri="{FF2B5EF4-FFF2-40B4-BE49-F238E27FC236}">
                      <a16:creationId xmlns:a16="http://schemas.microsoft.com/office/drawing/2014/main" id="{9A42BB40-FA0E-4998-A195-C3283DBB8197}"/>
                    </a:ext>
                  </a:extLst>
                </p:cNvPr>
                <p:cNvPicPr>
                  <a:picLocks noGrp="1" noRot="1" noChangeAspect="1" noMove="1" noResize="1" noEditPoints="1" noAdjustHandles="1" noChangeArrowheads="1" noChangeShapeType="1"/>
                </p:cNvPicPr>
                <p:nvPr/>
              </p:nvPicPr>
              <p:blipFill>
                <a:blip r:embed="rId7"/>
                <a:stretch>
                  <a:fillRect/>
                </a:stretch>
              </p:blipFill>
              <p:spPr>
                <a:xfrm>
                  <a:off x="7005412" y="2111749"/>
                  <a:ext cx="1723830" cy="1666249"/>
                </a:xfrm>
                <a:prstGeom prst="rect">
                  <a:avLst/>
                </a:prstGeom>
              </p:spPr>
            </p:pic>
          </mc:Fallback>
        </mc:AlternateContent>
        <p:sp>
          <p:nvSpPr>
            <p:cNvPr id="10" name="Ovaal 9">
              <a:extLst>
                <a:ext uri="{FF2B5EF4-FFF2-40B4-BE49-F238E27FC236}">
                  <a16:creationId xmlns:a16="http://schemas.microsoft.com/office/drawing/2014/main" id="{58EDF4A4-0508-4905-A879-A7EF4C77A9AD}"/>
                </a:ext>
              </a:extLst>
            </p:cNvPr>
            <p:cNvSpPr/>
            <p:nvPr userDrawn="1"/>
          </p:nvSpPr>
          <p:spPr>
            <a:xfrm>
              <a:off x="4748807" y="1871754"/>
              <a:ext cx="1763506" cy="1763504"/>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id="{6C579070-D586-4237-ADB5-95807F343E46}"/>
              </a:ext>
            </a:extLst>
          </p:cNvPr>
          <p:cNvGrpSpPr/>
          <p:nvPr userDrawn="1"/>
        </p:nvGrpSpPr>
        <p:grpSpPr>
          <a:xfrm>
            <a:off x="5234085" y="3949293"/>
            <a:ext cx="1723830" cy="1666249"/>
            <a:chOff x="4222223" y="1392211"/>
            <a:chExt cx="2816675" cy="2722590"/>
          </a:xfrm>
        </p:grpSpPr>
        <mc:AlternateContent xmlns:mc="http://schemas.openxmlformats.org/markup-compatibility/2006" xmlns:cx1="http://schemas.microsoft.com/office/drawing/2015/9/8/chartex">
          <mc:Choice Requires="cx1">
            <p:graphicFrame>
              <p:nvGraphicFramePr>
                <p:cNvPr id="12" name="Grafiek 11">
                  <a:extLst>
                    <a:ext uri="{FF2B5EF4-FFF2-40B4-BE49-F238E27FC236}">
                      <a16:creationId xmlns:a16="http://schemas.microsoft.com/office/drawing/2014/main" id="{3ACBEE3A-B1ED-4843-92D0-E6457DBDA08E}"/>
                    </a:ext>
                  </a:extLst>
                </p:cNvPr>
                <p:cNvGraphicFramePr/>
                <p:nvPr userDrawn="1">
                  <p:extLst>
                    <p:ext uri="{D42A27DB-BD31-4B8C-83A1-F6EECF244321}">
                      <p14:modId xmlns:p14="http://schemas.microsoft.com/office/powerpoint/2010/main" val="3353947078"/>
                    </p:ext>
                  </p:extLst>
                </p:nvPr>
              </p:nvGraphicFramePr>
              <p:xfrm>
                <a:off x="4222223" y="1392211"/>
                <a:ext cx="2816675" cy="2722590"/>
              </p:xfrm>
              <a:graphic>
                <a:graphicData uri="http://schemas.microsoft.com/office/drawing/2014/chartex">
                  <cx:chart xmlns:cx="http://schemas.microsoft.com/office/drawing/2014/chartex" xmlns:r="http://schemas.openxmlformats.org/officeDocument/2006/relationships" r:id="rId8"/>
                </a:graphicData>
              </a:graphic>
            </p:graphicFrame>
          </mc:Choice>
          <mc:Fallback xmlns="">
            <p:pic>
              <p:nvPicPr>
                <p:cNvPr id="12" name="Grafiek 11">
                  <a:extLst>
                    <a:ext uri="{FF2B5EF4-FFF2-40B4-BE49-F238E27FC236}">
                      <a16:creationId xmlns:a16="http://schemas.microsoft.com/office/drawing/2014/main" id="{3ACBEE3A-B1ED-4843-92D0-E6457DBDA08E}"/>
                    </a:ext>
                  </a:extLst>
                </p:cNvPr>
                <p:cNvPicPr>
                  <a:picLocks noGrp="1" noRot="1" noChangeAspect="1" noMove="1" noResize="1" noEditPoints="1" noAdjustHandles="1" noChangeArrowheads="1" noChangeShapeType="1"/>
                </p:cNvPicPr>
                <p:nvPr/>
              </p:nvPicPr>
              <p:blipFill>
                <a:blip r:embed="rId5"/>
                <a:stretch>
                  <a:fillRect/>
                </a:stretch>
              </p:blipFill>
              <p:spPr>
                <a:xfrm>
                  <a:off x="5234085" y="3949293"/>
                  <a:ext cx="1723830" cy="1666249"/>
                </a:xfrm>
                <a:prstGeom prst="rect">
                  <a:avLst/>
                </a:prstGeom>
              </p:spPr>
            </p:pic>
          </mc:Fallback>
        </mc:AlternateContent>
        <p:sp>
          <p:nvSpPr>
            <p:cNvPr id="13" name="Ovaal 12">
              <a:extLst>
                <a:ext uri="{FF2B5EF4-FFF2-40B4-BE49-F238E27FC236}">
                  <a16:creationId xmlns:a16="http://schemas.microsoft.com/office/drawing/2014/main" id="{F3901B1E-5596-4313-A7E2-B3687DB1F11A}"/>
                </a:ext>
              </a:extLst>
            </p:cNvPr>
            <p:cNvSpPr/>
            <p:nvPr userDrawn="1"/>
          </p:nvSpPr>
          <p:spPr>
            <a:xfrm>
              <a:off x="4748807" y="1871754"/>
              <a:ext cx="1763506" cy="1763504"/>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5" name="Groep 14">
            <a:extLst>
              <a:ext uri="{FF2B5EF4-FFF2-40B4-BE49-F238E27FC236}">
                <a16:creationId xmlns:a16="http://schemas.microsoft.com/office/drawing/2014/main" id="{1B2C2953-1245-43C8-BA95-A0BC7D0BDD73}"/>
              </a:ext>
            </a:extLst>
          </p:cNvPr>
          <p:cNvGrpSpPr/>
          <p:nvPr userDrawn="1"/>
        </p:nvGrpSpPr>
        <p:grpSpPr>
          <a:xfrm>
            <a:off x="7005412" y="3949293"/>
            <a:ext cx="1723830" cy="1666249"/>
            <a:chOff x="4222223" y="1392211"/>
            <a:chExt cx="2816675" cy="2722590"/>
          </a:xfrm>
        </p:grpSpPr>
        <mc:AlternateContent xmlns:mc="http://schemas.openxmlformats.org/markup-compatibility/2006" xmlns:cx1="http://schemas.microsoft.com/office/drawing/2015/9/8/chartex">
          <mc:Choice Requires="cx1">
            <p:graphicFrame>
              <p:nvGraphicFramePr>
                <p:cNvPr id="16" name="Grafiek 15">
                  <a:extLst>
                    <a:ext uri="{FF2B5EF4-FFF2-40B4-BE49-F238E27FC236}">
                      <a16:creationId xmlns:a16="http://schemas.microsoft.com/office/drawing/2014/main" id="{CF2A9D97-ABDA-4B04-A648-C2E24608F27C}"/>
                    </a:ext>
                  </a:extLst>
                </p:cNvPr>
                <p:cNvGraphicFramePr/>
                <p:nvPr userDrawn="1">
                  <p:extLst>
                    <p:ext uri="{D42A27DB-BD31-4B8C-83A1-F6EECF244321}">
                      <p14:modId xmlns:p14="http://schemas.microsoft.com/office/powerpoint/2010/main" val="4231564878"/>
                    </p:ext>
                  </p:extLst>
                </p:nvPr>
              </p:nvGraphicFramePr>
              <p:xfrm>
                <a:off x="4222223" y="1392211"/>
                <a:ext cx="2816675" cy="2722590"/>
              </p:xfrm>
              <a:graphic>
                <a:graphicData uri="http://schemas.microsoft.com/office/drawing/2014/chartex">
                  <cx:chart xmlns:cx="http://schemas.microsoft.com/office/drawing/2014/chartex" xmlns:r="http://schemas.openxmlformats.org/officeDocument/2006/relationships" r:id="rId9"/>
                </a:graphicData>
              </a:graphic>
            </p:graphicFrame>
          </mc:Choice>
          <mc:Fallback xmlns="">
            <p:pic>
              <p:nvPicPr>
                <p:cNvPr id="16" name="Grafiek 15">
                  <a:extLst>
                    <a:ext uri="{FF2B5EF4-FFF2-40B4-BE49-F238E27FC236}">
                      <a16:creationId xmlns:a16="http://schemas.microsoft.com/office/drawing/2014/main" id="{CF2A9D97-ABDA-4B04-A648-C2E24608F27C}"/>
                    </a:ext>
                  </a:extLst>
                </p:cNvPr>
                <p:cNvPicPr>
                  <a:picLocks noGrp="1" noRot="1" noChangeAspect="1" noMove="1" noResize="1" noEditPoints="1" noAdjustHandles="1" noChangeArrowheads="1" noChangeShapeType="1"/>
                </p:cNvPicPr>
                <p:nvPr/>
              </p:nvPicPr>
              <p:blipFill>
                <a:blip r:embed="rId5"/>
                <a:stretch>
                  <a:fillRect/>
                </a:stretch>
              </p:blipFill>
              <p:spPr>
                <a:xfrm>
                  <a:off x="7005412" y="3949293"/>
                  <a:ext cx="1723830" cy="1666249"/>
                </a:xfrm>
                <a:prstGeom prst="rect">
                  <a:avLst/>
                </a:prstGeom>
              </p:spPr>
            </p:pic>
          </mc:Fallback>
        </mc:AlternateContent>
        <p:sp>
          <p:nvSpPr>
            <p:cNvPr id="17" name="Ovaal 16">
              <a:extLst>
                <a:ext uri="{FF2B5EF4-FFF2-40B4-BE49-F238E27FC236}">
                  <a16:creationId xmlns:a16="http://schemas.microsoft.com/office/drawing/2014/main" id="{51549923-CDE8-4CE1-88D5-7ED4727FDA78}"/>
                </a:ext>
              </a:extLst>
            </p:cNvPr>
            <p:cNvSpPr/>
            <p:nvPr userDrawn="1"/>
          </p:nvSpPr>
          <p:spPr>
            <a:xfrm>
              <a:off x="4748807" y="1871754"/>
              <a:ext cx="1763506" cy="1763504"/>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6" name="Tekstvak 5">
            <a:extLst>
              <a:ext uri="{FF2B5EF4-FFF2-40B4-BE49-F238E27FC236}">
                <a16:creationId xmlns:a16="http://schemas.microsoft.com/office/drawing/2014/main" id="{22FB4DDE-D5F6-4B91-967F-172510714737}"/>
              </a:ext>
            </a:extLst>
          </p:cNvPr>
          <p:cNvSpPr txBox="1"/>
          <p:nvPr userDrawn="1"/>
        </p:nvSpPr>
        <p:spPr>
          <a:xfrm>
            <a:off x="5733976" y="2801935"/>
            <a:ext cx="743415" cy="307777"/>
          </a:xfrm>
          <a:prstGeom prst="rect">
            <a:avLst/>
          </a:prstGeom>
          <a:noFill/>
        </p:spPr>
        <p:txBody>
          <a:bodyPr wrap="square" rtlCol="0">
            <a:spAutoFit/>
          </a:bodyPr>
          <a:lstStyle/>
          <a:p>
            <a:r>
              <a:rPr lang="nl-NL" sz="1400"/>
              <a:t>waarde</a:t>
            </a:r>
          </a:p>
        </p:txBody>
      </p:sp>
      <p:sp>
        <p:nvSpPr>
          <p:cNvPr id="21" name="Tekstvak 20">
            <a:extLst>
              <a:ext uri="{FF2B5EF4-FFF2-40B4-BE49-F238E27FC236}">
                <a16:creationId xmlns:a16="http://schemas.microsoft.com/office/drawing/2014/main" id="{D49CC800-728C-40EA-8DB7-96A40334429C}"/>
              </a:ext>
            </a:extLst>
          </p:cNvPr>
          <p:cNvSpPr txBox="1"/>
          <p:nvPr userDrawn="1"/>
        </p:nvSpPr>
        <p:spPr>
          <a:xfrm>
            <a:off x="7510737" y="2801935"/>
            <a:ext cx="743415" cy="307777"/>
          </a:xfrm>
          <a:prstGeom prst="rect">
            <a:avLst/>
          </a:prstGeom>
          <a:noFill/>
        </p:spPr>
        <p:txBody>
          <a:bodyPr wrap="square" rtlCol="0">
            <a:spAutoFit/>
          </a:bodyPr>
          <a:lstStyle/>
          <a:p>
            <a:r>
              <a:rPr lang="nl-NL" sz="1400"/>
              <a:t>waarde</a:t>
            </a:r>
          </a:p>
        </p:txBody>
      </p:sp>
      <p:cxnSp>
        <p:nvCxnSpPr>
          <p:cNvPr id="19" name="Rechte verbindingslijn 18">
            <a:extLst>
              <a:ext uri="{FF2B5EF4-FFF2-40B4-BE49-F238E27FC236}">
                <a16:creationId xmlns:a16="http://schemas.microsoft.com/office/drawing/2014/main" id="{EE8EB33F-EE51-4AF0-8AE2-2AB9BCCC7B71}"/>
              </a:ext>
            </a:extLst>
          </p:cNvPr>
          <p:cNvCxnSpPr/>
          <p:nvPr userDrawn="1"/>
        </p:nvCxnSpPr>
        <p:spPr>
          <a:xfrm>
            <a:off x="4224086" y="1844184"/>
            <a:ext cx="0" cy="4351338"/>
          </a:xfrm>
          <a:prstGeom prst="line">
            <a:avLst/>
          </a:prstGeom>
        </p:spPr>
        <p:style>
          <a:lnRef idx="1">
            <a:schemeClr val="dk1"/>
          </a:lnRef>
          <a:fillRef idx="0">
            <a:schemeClr val="dk1"/>
          </a:fillRef>
          <a:effectRef idx="0">
            <a:schemeClr val="dk1"/>
          </a:effectRef>
          <a:fontRef idx="minor">
            <a:schemeClr val="tx1"/>
          </a:fontRef>
        </p:style>
      </p:cxnSp>
      <p:sp>
        <p:nvSpPr>
          <p:cNvPr id="20" name="Tekstvak 19">
            <a:extLst>
              <a:ext uri="{FF2B5EF4-FFF2-40B4-BE49-F238E27FC236}">
                <a16:creationId xmlns:a16="http://schemas.microsoft.com/office/drawing/2014/main" id="{E497E4B3-5422-4C92-921C-2A4D418FBC96}"/>
              </a:ext>
            </a:extLst>
          </p:cNvPr>
          <p:cNvSpPr txBox="1"/>
          <p:nvPr userDrawn="1"/>
        </p:nvSpPr>
        <p:spPr>
          <a:xfrm>
            <a:off x="5733976" y="4666830"/>
            <a:ext cx="743415" cy="307777"/>
          </a:xfrm>
          <a:prstGeom prst="rect">
            <a:avLst/>
          </a:prstGeom>
          <a:noFill/>
        </p:spPr>
        <p:txBody>
          <a:bodyPr wrap="square" rtlCol="0">
            <a:spAutoFit/>
          </a:bodyPr>
          <a:lstStyle/>
          <a:p>
            <a:r>
              <a:rPr lang="nl-NL" sz="1400"/>
              <a:t>waarde</a:t>
            </a:r>
          </a:p>
        </p:txBody>
      </p:sp>
      <p:sp>
        <p:nvSpPr>
          <p:cNvPr id="22" name="Tekstvak 21">
            <a:extLst>
              <a:ext uri="{FF2B5EF4-FFF2-40B4-BE49-F238E27FC236}">
                <a16:creationId xmlns:a16="http://schemas.microsoft.com/office/drawing/2014/main" id="{207EB767-BDBC-4EC4-9F4F-575A4DAE368E}"/>
              </a:ext>
            </a:extLst>
          </p:cNvPr>
          <p:cNvSpPr txBox="1"/>
          <p:nvPr userDrawn="1"/>
        </p:nvSpPr>
        <p:spPr>
          <a:xfrm>
            <a:off x="7510737" y="4666830"/>
            <a:ext cx="743415" cy="307777"/>
          </a:xfrm>
          <a:prstGeom prst="rect">
            <a:avLst/>
          </a:prstGeom>
          <a:noFill/>
        </p:spPr>
        <p:txBody>
          <a:bodyPr wrap="square" rtlCol="0">
            <a:spAutoFit/>
          </a:bodyPr>
          <a:lstStyle/>
          <a:p>
            <a:r>
              <a:rPr lang="nl-NL" sz="1400"/>
              <a:t>waarde</a:t>
            </a:r>
          </a:p>
        </p:txBody>
      </p:sp>
      <p:sp>
        <p:nvSpPr>
          <p:cNvPr id="23" name="Tijdelijke aanduiding voor titel 1">
            <a:extLst>
              <a:ext uri="{FF2B5EF4-FFF2-40B4-BE49-F238E27FC236}">
                <a16:creationId xmlns:a16="http://schemas.microsoft.com/office/drawing/2014/main" id="{B2BBF6D0-3628-4533-99CC-5100FEC33A74}"/>
              </a:ext>
            </a:extLst>
          </p:cNvPr>
          <p:cNvSpPr>
            <a:spLocks noGrp="1"/>
          </p:cNvSpPr>
          <p:nvPr>
            <p:ph type="title" hasCustomPrompt="1"/>
          </p:nvPr>
        </p:nvSpPr>
        <p:spPr>
          <a:xfrm>
            <a:off x="706048" y="368300"/>
            <a:ext cx="9385690" cy="1181100"/>
          </a:xfrm>
          <a:prstGeom prst="rect">
            <a:avLst/>
          </a:prstGeom>
        </p:spPr>
        <p:txBody>
          <a:bodyPr vert="horz" lIns="91440" tIns="45720" rIns="91440" bIns="45720" rtlCol="0" anchor="t">
            <a:normAutofit/>
          </a:bodyPr>
          <a:lstStyle>
            <a:lvl1pPr>
              <a:defRPr/>
            </a:lvl1pPr>
          </a:lstStyle>
          <a:p>
            <a:r>
              <a:rPr lang="nl-NL"/>
              <a:t>Grafieken</a:t>
            </a:r>
          </a:p>
        </p:txBody>
      </p:sp>
    </p:spTree>
    <p:extLst>
      <p:ext uri="{BB962C8B-B14F-4D97-AF65-F5344CB8AC3E}">
        <p14:creationId xmlns:p14="http://schemas.microsoft.com/office/powerpoint/2010/main" val="357499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1320E71-CA47-214B-BB2D-1EF51A76EC35}"/>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3D3D50E6-5373-FC40-885C-C4D389F9BB15}" type="datetimeFigureOut">
              <a:rPr lang="nl-NL"/>
              <a:pPr>
                <a:defRPr/>
              </a:pPr>
              <a:t>28-08-2021</a:t>
            </a:fld>
            <a:endParaRPr lang="nl-NL"/>
          </a:p>
        </p:txBody>
      </p:sp>
      <p:sp>
        <p:nvSpPr>
          <p:cNvPr id="5" name="Tijdelijke aanduiding voor voettekst 4">
            <a:extLst>
              <a:ext uri="{FF2B5EF4-FFF2-40B4-BE49-F238E27FC236}">
                <a16:creationId xmlns:a16="http://schemas.microsoft.com/office/drawing/2014/main" id="{F4C02A94-6F66-744D-A199-37A8EF995F67}"/>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nl-NL"/>
          </a:p>
        </p:txBody>
      </p:sp>
      <p:sp>
        <p:nvSpPr>
          <p:cNvPr id="6" name="Tijdelijke aanduiding voor dianummer 5">
            <a:extLst>
              <a:ext uri="{FF2B5EF4-FFF2-40B4-BE49-F238E27FC236}">
                <a16:creationId xmlns:a16="http://schemas.microsoft.com/office/drawing/2014/main" id="{BE1E9F9E-C804-C84B-90B4-DC4FA9E3F0D2}"/>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E9CC0092-2F5C-B44F-9C60-6C3792537B2C}" type="slidenum">
              <a:rPr lang="nl-NL"/>
              <a:pPr>
                <a:defRPr/>
              </a:pPr>
              <a:t>‹nr.›</a:t>
            </a:fld>
            <a:endParaRPr lang="nl-NL"/>
          </a:p>
        </p:txBody>
      </p:sp>
    </p:spTree>
    <p:extLst>
      <p:ext uri="{BB962C8B-B14F-4D97-AF65-F5344CB8AC3E}">
        <p14:creationId xmlns:p14="http://schemas.microsoft.com/office/powerpoint/2010/main" val="4130330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1DC5B1C-B906-4186-8D0F-7407488BD88A}"/>
              </a:ext>
            </a:extLst>
          </p:cNvPr>
          <p:cNvSpPr>
            <a:spLocks noGrp="1"/>
          </p:cNvSpPr>
          <p:nvPr>
            <p:ph type="title"/>
          </p:nvPr>
        </p:nvSpPr>
        <p:spPr>
          <a:xfrm>
            <a:off x="706048" y="368300"/>
            <a:ext cx="9385690" cy="1181100"/>
          </a:xfrm>
          <a:prstGeom prst="rect">
            <a:avLst/>
          </a:prstGeom>
        </p:spPr>
        <p:txBody>
          <a:bodyPr vert="horz" lIns="91440" tIns="45720" rIns="91440" bIns="45720" rtlCol="0" anchor="t">
            <a:normAutofit/>
          </a:bodyPr>
          <a:lstStyle/>
          <a:p>
            <a:r>
              <a:rPr lang="nl-NL"/>
              <a:t>Klik om stijl te bewerken</a:t>
            </a:r>
            <a:br>
              <a:rPr lang="nl-NL"/>
            </a:br>
            <a:r>
              <a:rPr lang="nl-NL"/>
              <a:t>twee regels</a:t>
            </a:r>
          </a:p>
        </p:txBody>
      </p:sp>
      <p:sp>
        <p:nvSpPr>
          <p:cNvPr id="3" name="Tijdelijke aanduiding voor tekst 2">
            <a:extLst>
              <a:ext uri="{FF2B5EF4-FFF2-40B4-BE49-F238E27FC236}">
                <a16:creationId xmlns:a16="http://schemas.microsoft.com/office/drawing/2014/main" id="{546827CD-B998-4CB7-8DB4-C15F5C5663A0}"/>
              </a:ext>
            </a:extLst>
          </p:cNvPr>
          <p:cNvSpPr>
            <a:spLocks noGrp="1"/>
          </p:cNvSpPr>
          <p:nvPr>
            <p:ph type="body" idx="1"/>
          </p:nvPr>
        </p:nvSpPr>
        <p:spPr>
          <a:xfrm>
            <a:off x="695324" y="1549400"/>
            <a:ext cx="9396413" cy="468788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16" name="Graphic 15">
            <a:extLst>
              <a:ext uri="{FF2B5EF4-FFF2-40B4-BE49-F238E27FC236}">
                <a16:creationId xmlns:a16="http://schemas.microsoft.com/office/drawing/2014/main" id="{F81C92A5-B980-498E-9D0B-B55B7A2B3ED3}"/>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60852" y="6254817"/>
            <a:ext cx="956635" cy="557636"/>
          </a:xfrm>
          <a:prstGeom prst="rect">
            <a:avLst/>
          </a:prstGeom>
        </p:spPr>
      </p:pic>
      <p:pic>
        <p:nvPicPr>
          <p:cNvPr id="13" name="Afbeelding 12">
            <a:extLst>
              <a:ext uri="{FF2B5EF4-FFF2-40B4-BE49-F238E27FC236}">
                <a16:creationId xmlns:a16="http://schemas.microsoft.com/office/drawing/2014/main" id="{33C8C437-0100-4798-9FAC-D96125CA1AB6}"/>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0540858" y="0"/>
            <a:ext cx="1651142" cy="6858000"/>
          </a:xfrm>
          <a:prstGeom prst="rect">
            <a:avLst/>
          </a:prstGeom>
        </p:spPr>
      </p:pic>
    </p:spTree>
    <p:extLst>
      <p:ext uri="{BB962C8B-B14F-4D97-AF65-F5344CB8AC3E}">
        <p14:creationId xmlns:p14="http://schemas.microsoft.com/office/powerpoint/2010/main" val="32426260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3600" kern="1200">
          <a:solidFill>
            <a:schemeClr val="accent4"/>
          </a:solidFill>
          <a:latin typeface="Muli ExtraLight" panose="00000300000000000000" pitchFamily="2" charset="0"/>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bg2">
              <a:lumMod val="50000"/>
            </a:schemeClr>
          </a:solidFill>
          <a:latin typeface="Muli" panose="00000500000000000000" pitchFamily="2"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p15:clr>
            <a:srgbClr val="F26B43"/>
          </p15:clr>
        </p15:guide>
        <p15:guide id="2" pos="438">
          <p15:clr>
            <a:srgbClr val="F26B43"/>
          </p15:clr>
        </p15:guide>
        <p15:guide id="3" orient="horz" pos="976">
          <p15:clr>
            <a:srgbClr val="F26B43"/>
          </p15:clr>
        </p15:guide>
        <p15:guide id="4" pos="6357">
          <p15:clr>
            <a:srgbClr val="F26B43"/>
          </p15:clr>
        </p15:guide>
        <p15:guide id="5" orient="horz" pos="2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2AC504-C4D6-446E-B306-DFBBA30FAA40}"/>
              </a:ext>
            </a:extLst>
          </p:cNvPr>
          <p:cNvSpPr>
            <a:spLocks noGrp="1"/>
          </p:cNvSpPr>
          <p:nvPr>
            <p:ph type="ctrTitle"/>
          </p:nvPr>
        </p:nvSpPr>
        <p:spPr>
          <a:xfrm>
            <a:off x="591629" y="971730"/>
            <a:ext cx="9760640" cy="2937318"/>
          </a:xfrm>
        </p:spPr>
        <p:txBody>
          <a:bodyPr>
            <a:normAutofit/>
          </a:bodyPr>
          <a:lstStyle/>
          <a:p>
            <a:pPr>
              <a:lnSpc>
                <a:spcPct val="80000"/>
              </a:lnSpc>
            </a:pPr>
            <a:r>
              <a:rPr lang="nl-NL" b="1" dirty="0">
                <a:solidFill>
                  <a:schemeClr val="accent5">
                    <a:lumMod val="75000"/>
                  </a:schemeClr>
                </a:solidFill>
                <a:latin typeface="Trebuchet MS"/>
                <a:cs typeface="Trebuchet MS"/>
              </a:rPr>
              <a:t>Training Autisme</a:t>
            </a:r>
            <a:br>
              <a:rPr lang="nl-NL" b="1" dirty="0">
                <a:solidFill>
                  <a:schemeClr val="accent5">
                    <a:lumMod val="75000"/>
                  </a:schemeClr>
                </a:solidFill>
                <a:latin typeface="Trebuchet MS"/>
                <a:cs typeface="Trebuchet MS"/>
              </a:rPr>
            </a:br>
            <a:r>
              <a:rPr lang="nl-NL" b="1" dirty="0">
                <a:solidFill>
                  <a:schemeClr val="accent5">
                    <a:lumMod val="75000"/>
                  </a:schemeClr>
                </a:solidFill>
                <a:latin typeface="Trebuchet MS"/>
                <a:cs typeface="Trebuchet MS"/>
              </a:rPr>
              <a:t>&lt;Naam organisatie&gt;</a:t>
            </a:r>
            <a:br>
              <a:rPr lang="nl-NL" b="1" dirty="0">
                <a:solidFill>
                  <a:schemeClr val="accent4"/>
                </a:solidFill>
                <a:latin typeface="Trebuchet MS"/>
                <a:cs typeface="Trebuchet MS"/>
              </a:rPr>
            </a:br>
            <a:br>
              <a:rPr lang="nl-NL" sz="3600" dirty="0">
                <a:solidFill>
                  <a:schemeClr val="accent6">
                    <a:lumMod val="60000"/>
                    <a:lumOff val="40000"/>
                  </a:schemeClr>
                </a:solidFill>
                <a:latin typeface="Trebuchet MS"/>
                <a:cs typeface="Trebuchet MS"/>
              </a:rPr>
            </a:br>
            <a:r>
              <a:rPr lang="nl-NL" sz="3600" dirty="0">
                <a:solidFill>
                  <a:schemeClr val="accent5">
                    <a:lumMod val="60000"/>
                    <a:lumOff val="40000"/>
                  </a:schemeClr>
                </a:solidFill>
                <a:latin typeface="Trebuchet MS"/>
                <a:cs typeface="Trebuchet MS"/>
              </a:rPr>
              <a:t>Dag 3:</a:t>
            </a:r>
            <a:r>
              <a:rPr lang="nl-NL" sz="3600" i="1" dirty="0">
                <a:solidFill>
                  <a:schemeClr val="accent5">
                    <a:lumMod val="60000"/>
                    <a:lumOff val="40000"/>
                  </a:schemeClr>
                </a:solidFill>
                <a:latin typeface="Trebuchet MS"/>
                <a:cs typeface="Trebuchet MS"/>
              </a:rPr>
              <a:t>“Inzet van de eigen ervaring”</a:t>
            </a:r>
            <a:r>
              <a:rPr lang="nl-NL" sz="3600" i="1" dirty="0">
                <a:solidFill>
                  <a:schemeClr val="accent4"/>
                </a:solidFill>
                <a:latin typeface="Trebuchet MS"/>
                <a:cs typeface="Trebuchet MS"/>
              </a:rPr>
              <a:t>			</a:t>
            </a:r>
            <a:endParaRPr lang="nl-NL" dirty="0">
              <a:solidFill>
                <a:schemeClr val="accent6">
                  <a:lumMod val="60000"/>
                  <a:lumOff val="40000"/>
                </a:schemeClr>
              </a:solidFill>
            </a:endParaRPr>
          </a:p>
        </p:txBody>
      </p:sp>
      <p:sp>
        <p:nvSpPr>
          <p:cNvPr id="3" name="Tekstvak 2">
            <a:extLst>
              <a:ext uri="{FF2B5EF4-FFF2-40B4-BE49-F238E27FC236}">
                <a16:creationId xmlns:a16="http://schemas.microsoft.com/office/drawing/2014/main" id="{0EC0906D-A911-4762-A0D1-5CE8FC39BA63}"/>
              </a:ext>
            </a:extLst>
          </p:cNvPr>
          <p:cNvSpPr txBox="1"/>
          <p:nvPr/>
        </p:nvSpPr>
        <p:spPr>
          <a:xfrm>
            <a:off x="3621463" y="5055273"/>
            <a:ext cx="28940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1" u="none" strike="noStrike" kern="1200" cap="none" spc="0" normalizeH="0" baseline="0" noProof="0" dirty="0">
                <a:ln>
                  <a:noFill/>
                </a:ln>
                <a:solidFill>
                  <a:srgbClr val="F6945A">
                    <a:lumMod val="60000"/>
                    <a:lumOff val="40000"/>
                  </a:srgbClr>
                </a:solidFill>
                <a:effectLst/>
                <a:uLnTx/>
                <a:uFillTx/>
                <a:latin typeface="Trebuchet MS"/>
                <a:ea typeface="+mn-ea"/>
                <a:cs typeface="Trebuchet MS"/>
              </a:rPr>
              <a:t>&lt;Namen trainers&gt;</a:t>
            </a:r>
            <a:endParaRPr kumimoji="0" lang="nl-NL" sz="2400" b="0" i="0" u="none" strike="noStrike" kern="1200" cap="none" spc="0" normalizeH="0" baseline="0" noProof="0" dirty="0">
              <a:ln>
                <a:noFill/>
              </a:ln>
              <a:solidFill>
                <a:srgbClr val="98989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9911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DC9EA71-794A-5448-BB75-9BF8C75C9852}"/>
              </a:ext>
            </a:extLst>
          </p:cNvPr>
          <p:cNvSpPr>
            <a:spLocks noGrp="1"/>
          </p:cNvSpPr>
          <p:nvPr>
            <p:ph type="title"/>
          </p:nvPr>
        </p:nvSpPr>
        <p:spPr>
          <a:xfrm>
            <a:off x="456995" y="226130"/>
            <a:ext cx="8479615" cy="697697"/>
          </a:xfrm>
        </p:spPr>
        <p:txBody>
          <a:bodyPr/>
          <a:lstStyle/>
          <a:p>
            <a:r>
              <a:rPr lang="nl-NL"/>
              <a:t>De eigen (verwerkte) ervaring</a:t>
            </a:r>
          </a:p>
        </p:txBody>
      </p:sp>
      <p:sp>
        <p:nvSpPr>
          <p:cNvPr id="9" name="Rechthoek 8">
            <a:extLst>
              <a:ext uri="{FF2B5EF4-FFF2-40B4-BE49-F238E27FC236}">
                <a16:creationId xmlns:a16="http://schemas.microsoft.com/office/drawing/2014/main" id="{2E362F9A-7381-4312-B793-7E50967D99F5}"/>
              </a:ext>
            </a:extLst>
          </p:cNvPr>
          <p:cNvSpPr/>
          <p:nvPr/>
        </p:nvSpPr>
        <p:spPr>
          <a:xfrm>
            <a:off x="3148553" y="2770634"/>
            <a:ext cx="4510016" cy="886121"/>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chemeClr val="bg1">
                    <a:lumMod val="50000"/>
                  </a:schemeClr>
                </a:solidFill>
              </a:rPr>
              <a:t>Zelfreflectie en analyse van eigen strategieën</a:t>
            </a:r>
          </a:p>
        </p:txBody>
      </p:sp>
      <p:sp>
        <p:nvSpPr>
          <p:cNvPr id="10" name="Rechthoek 9">
            <a:extLst>
              <a:ext uri="{FF2B5EF4-FFF2-40B4-BE49-F238E27FC236}">
                <a16:creationId xmlns:a16="http://schemas.microsoft.com/office/drawing/2014/main" id="{940EA010-BDBE-498E-A989-505FCCF5CCC2}"/>
              </a:ext>
            </a:extLst>
          </p:cNvPr>
          <p:cNvSpPr/>
          <p:nvPr/>
        </p:nvSpPr>
        <p:spPr>
          <a:xfrm>
            <a:off x="427575" y="2770633"/>
            <a:ext cx="2597290" cy="886121"/>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a:solidFill>
                  <a:schemeClr val="tx1">
                    <a:lumMod val="50000"/>
                  </a:schemeClr>
                </a:solidFill>
              </a:rPr>
              <a:t>Persoonlijke ervaringskennis</a:t>
            </a:r>
          </a:p>
        </p:txBody>
      </p:sp>
      <p:pic>
        <p:nvPicPr>
          <p:cNvPr id="2" name="Afbeelding 1">
            <a:extLst>
              <a:ext uri="{FF2B5EF4-FFF2-40B4-BE49-F238E27FC236}">
                <a16:creationId xmlns:a16="http://schemas.microsoft.com/office/drawing/2014/main" id="{22986F31-0602-41CB-8573-5172EF4839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05945" y="2566035"/>
            <a:ext cx="3510828" cy="1295320"/>
          </a:xfrm>
          <a:prstGeom prst="rect">
            <a:avLst/>
          </a:prstGeom>
        </p:spPr>
      </p:pic>
      <p:sp>
        <p:nvSpPr>
          <p:cNvPr id="13" name="Rechthoek 12">
            <a:extLst>
              <a:ext uri="{FF2B5EF4-FFF2-40B4-BE49-F238E27FC236}">
                <a16:creationId xmlns:a16="http://schemas.microsoft.com/office/drawing/2014/main" id="{25CA29C7-E7E3-4D6D-9227-87BC87E7A96F}"/>
              </a:ext>
            </a:extLst>
          </p:cNvPr>
          <p:cNvSpPr/>
          <p:nvPr/>
        </p:nvSpPr>
        <p:spPr>
          <a:xfrm>
            <a:off x="3582898" y="3861355"/>
            <a:ext cx="3830617" cy="2251720"/>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a:solidFill>
                  <a:schemeClr val="tx1">
                    <a:lumMod val="50000"/>
                  </a:schemeClr>
                </a:solidFill>
              </a:rPr>
              <a:t>Waarop is gereflecteerd?</a:t>
            </a:r>
          </a:p>
          <a:p>
            <a:endParaRPr lang="nl-NL" sz="2400">
              <a:solidFill>
                <a:schemeClr val="tx1">
                  <a:lumMod val="50000"/>
                </a:schemeClr>
              </a:solidFill>
            </a:endParaRPr>
          </a:p>
          <a:p>
            <a:r>
              <a:rPr lang="nl-NL" sz="2400">
                <a:solidFill>
                  <a:schemeClr val="tx1">
                    <a:lumMod val="50000"/>
                  </a:schemeClr>
                </a:solidFill>
              </a:rPr>
              <a:t>De eigen (herstel)ervaring</a:t>
            </a:r>
          </a:p>
        </p:txBody>
      </p:sp>
      <p:cxnSp>
        <p:nvCxnSpPr>
          <p:cNvPr id="6" name="Rechte verbindingslijn met pijl 5">
            <a:extLst>
              <a:ext uri="{FF2B5EF4-FFF2-40B4-BE49-F238E27FC236}">
                <a16:creationId xmlns:a16="http://schemas.microsoft.com/office/drawing/2014/main" id="{5A851CC6-BD8D-4F98-8153-9A6BB74F1D63}"/>
              </a:ext>
            </a:extLst>
          </p:cNvPr>
          <p:cNvCxnSpPr>
            <a:cxnSpLocks/>
          </p:cNvCxnSpPr>
          <p:nvPr/>
        </p:nvCxnSpPr>
        <p:spPr>
          <a:xfrm>
            <a:off x="5227059" y="3861355"/>
            <a:ext cx="0" cy="36946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60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DC9EA71-794A-5448-BB75-9BF8C75C9852}"/>
              </a:ext>
            </a:extLst>
          </p:cNvPr>
          <p:cNvSpPr>
            <a:spLocks noGrp="1"/>
          </p:cNvSpPr>
          <p:nvPr>
            <p:ph type="title"/>
          </p:nvPr>
        </p:nvSpPr>
        <p:spPr>
          <a:xfrm>
            <a:off x="456995" y="226130"/>
            <a:ext cx="8479615" cy="697697"/>
          </a:xfrm>
        </p:spPr>
        <p:txBody>
          <a:bodyPr/>
          <a:lstStyle/>
          <a:p>
            <a:r>
              <a:rPr lang="nl-NL"/>
              <a:t>Herstel bij autisme??</a:t>
            </a:r>
          </a:p>
        </p:txBody>
      </p:sp>
      <p:pic>
        <p:nvPicPr>
          <p:cNvPr id="8" name="Picture 9">
            <a:extLst>
              <a:ext uri="{FF2B5EF4-FFF2-40B4-BE49-F238E27FC236}">
                <a16:creationId xmlns:a16="http://schemas.microsoft.com/office/drawing/2014/main" id="{DDBF4D7B-2C11-4E2B-AA7D-894274834882}"/>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769834" y="2104708"/>
            <a:ext cx="5205101" cy="2933700"/>
          </a:xfrm>
          <a:prstGeom prst="rect">
            <a:avLst/>
          </a:prstGeom>
        </p:spPr>
      </p:pic>
      <p:cxnSp>
        <p:nvCxnSpPr>
          <p:cNvPr id="11" name="Rechte verbindingslijn met pijl 10">
            <a:extLst>
              <a:ext uri="{FF2B5EF4-FFF2-40B4-BE49-F238E27FC236}">
                <a16:creationId xmlns:a16="http://schemas.microsoft.com/office/drawing/2014/main" id="{C82979FA-BB56-4274-9234-13C38F352211}"/>
              </a:ext>
            </a:extLst>
          </p:cNvPr>
          <p:cNvCxnSpPr>
            <a:cxnSpLocks/>
          </p:cNvCxnSpPr>
          <p:nvPr/>
        </p:nvCxnSpPr>
        <p:spPr>
          <a:xfrm>
            <a:off x="6831485" y="2098530"/>
            <a:ext cx="86515" cy="256028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4" name="Pijl: gekromd omhoog 13">
            <a:extLst>
              <a:ext uri="{FF2B5EF4-FFF2-40B4-BE49-F238E27FC236}">
                <a16:creationId xmlns:a16="http://schemas.microsoft.com/office/drawing/2014/main" id="{17F549CE-27D3-4155-A7D5-757A318F7026}"/>
              </a:ext>
            </a:extLst>
          </p:cNvPr>
          <p:cNvSpPr/>
          <p:nvPr/>
        </p:nvSpPr>
        <p:spPr>
          <a:xfrm>
            <a:off x="7502702" y="2997341"/>
            <a:ext cx="838985" cy="99924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188252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DC9EA71-794A-5448-BB75-9BF8C75C9852}"/>
              </a:ext>
            </a:extLst>
          </p:cNvPr>
          <p:cNvSpPr>
            <a:spLocks noGrp="1"/>
          </p:cNvSpPr>
          <p:nvPr>
            <p:ph type="title"/>
          </p:nvPr>
        </p:nvSpPr>
        <p:spPr>
          <a:xfrm>
            <a:off x="456995" y="226130"/>
            <a:ext cx="8847643" cy="1139355"/>
          </a:xfrm>
        </p:spPr>
        <p:txBody>
          <a:bodyPr>
            <a:normAutofit/>
          </a:bodyPr>
          <a:lstStyle/>
          <a:p>
            <a:r>
              <a:rPr lang="nl-NL"/>
              <a:t>Je persoonlijke ervaringskennis inzetten in je ambassadeurschap</a:t>
            </a:r>
          </a:p>
        </p:txBody>
      </p:sp>
      <p:sp>
        <p:nvSpPr>
          <p:cNvPr id="6" name="Rechthoek 5">
            <a:extLst>
              <a:ext uri="{FF2B5EF4-FFF2-40B4-BE49-F238E27FC236}">
                <a16:creationId xmlns:a16="http://schemas.microsoft.com/office/drawing/2014/main" id="{03913642-E886-4AE5-961B-D0F2709C9121}"/>
              </a:ext>
            </a:extLst>
          </p:cNvPr>
          <p:cNvSpPr/>
          <p:nvPr/>
        </p:nvSpPr>
        <p:spPr>
          <a:xfrm>
            <a:off x="6114534" y="1218587"/>
            <a:ext cx="5105396" cy="886121"/>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a:solidFill>
                  <a:schemeClr val="tx1">
                    <a:lumMod val="50000"/>
                  </a:schemeClr>
                </a:solidFill>
              </a:rPr>
              <a:t>(Hoe) zet jij je persoonlijke ervaringskennis in, in de presentatie van jouw ambassadeurschap? </a:t>
            </a:r>
          </a:p>
        </p:txBody>
      </p:sp>
      <p:sp>
        <p:nvSpPr>
          <p:cNvPr id="9" name="Rechthoek 8">
            <a:extLst>
              <a:ext uri="{FF2B5EF4-FFF2-40B4-BE49-F238E27FC236}">
                <a16:creationId xmlns:a16="http://schemas.microsoft.com/office/drawing/2014/main" id="{D1C80EF1-4BC7-491C-AF63-0E9213C096FA}"/>
              </a:ext>
            </a:extLst>
          </p:cNvPr>
          <p:cNvSpPr/>
          <p:nvPr/>
        </p:nvSpPr>
        <p:spPr>
          <a:xfrm>
            <a:off x="6217067" y="2274065"/>
            <a:ext cx="5002868" cy="549071"/>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chemeClr val="bg1">
                    <a:lumMod val="50000"/>
                  </a:schemeClr>
                </a:solidFill>
              </a:rPr>
              <a:t>Laat je zien wat voor jou confronterend was / is?</a:t>
            </a:r>
          </a:p>
        </p:txBody>
      </p:sp>
      <p:sp>
        <p:nvSpPr>
          <p:cNvPr id="10" name="Rechthoek 9">
            <a:extLst>
              <a:ext uri="{FF2B5EF4-FFF2-40B4-BE49-F238E27FC236}">
                <a16:creationId xmlns:a16="http://schemas.microsoft.com/office/drawing/2014/main" id="{716E1083-7061-4F91-B3EE-5B19F1EBFA3F}"/>
              </a:ext>
            </a:extLst>
          </p:cNvPr>
          <p:cNvSpPr/>
          <p:nvPr/>
        </p:nvSpPr>
        <p:spPr>
          <a:xfrm>
            <a:off x="6217067" y="2919117"/>
            <a:ext cx="5002867" cy="54907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chemeClr val="bg1">
                    <a:lumMod val="50000"/>
                  </a:schemeClr>
                </a:solidFill>
              </a:rPr>
              <a:t>… wat jou geholpen heeft / helpt in de acceptatie?</a:t>
            </a:r>
          </a:p>
        </p:txBody>
      </p:sp>
      <p:sp>
        <p:nvSpPr>
          <p:cNvPr id="12" name="Rechthoek 11">
            <a:extLst>
              <a:ext uri="{FF2B5EF4-FFF2-40B4-BE49-F238E27FC236}">
                <a16:creationId xmlns:a16="http://schemas.microsoft.com/office/drawing/2014/main" id="{EA8D5C4F-22CA-4231-8C9B-255FBA6E81EC}"/>
              </a:ext>
            </a:extLst>
          </p:cNvPr>
          <p:cNvSpPr/>
          <p:nvPr/>
        </p:nvSpPr>
        <p:spPr>
          <a:xfrm>
            <a:off x="6217067" y="3589085"/>
            <a:ext cx="5002867" cy="54907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chemeClr val="bg1">
                    <a:lumMod val="50000"/>
                  </a:schemeClr>
                </a:solidFill>
              </a:rPr>
              <a:t>… welk inzicht jou verder heeft gebracht / verder brengt?</a:t>
            </a:r>
          </a:p>
        </p:txBody>
      </p:sp>
      <p:sp>
        <p:nvSpPr>
          <p:cNvPr id="13" name="Rechthoek 12">
            <a:extLst>
              <a:ext uri="{FF2B5EF4-FFF2-40B4-BE49-F238E27FC236}">
                <a16:creationId xmlns:a16="http://schemas.microsoft.com/office/drawing/2014/main" id="{B24A7ADE-FC74-4F6A-848A-BC452A54F0D0}"/>
              </a:ext>
            </a:extLst>
          </p:cNvPr>
          <p:cNvSpPr/>
          <p:nvPr/>
        </p:nvSpPr>
        <p:spPr>
          <a:xfrm>
            <a:off x="6217067" y="4296742"/>
            <a:ext cx="5002863" cy="54800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chemeClr val="bg1">
                    <a:lumMod val="50000"/>
                  </a:schemeClr>
                </a:solidFill>
              </a:rPr>
              <a:t>… wat jou geholpen heeft / helpt in het functioneren op het werk?</a:t>
            </a:r>
          </a:p>
        </p:txBody>
      </p:sp>
      <p:pic>
        <p:nvPicPr>
          <p:cNvPr id="15" name="Picture 9">
            <a:extLst>
              <a:ext uri="{FF2B5EF4-FFF2-40B4-BE49-F238E27FC236}">
                <a16:creationId xmlns:a16="http://schemas.microsoft.com/office/drawing/2014/main" id="{C674AA0D-EEDB-4700-833F-7CE4821E7BA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9834" y="2104708"/>
            <a:ext cx="5205101" cy="2933700"/>
          </a:xfrm>
          <a:prstGeom prst="rect">
            <a:avLst/>
          </a:prstGeom>
        </p:spPr>
      </p:pic>
    </p:spTree>
    <p:extLst>
      <p:ext uri="{BB962C8B-B14F-4D97-AF65-F5344CB8AC3E}">
        <p14:creationId xmlns:p14="http://schemas.microsoft.com/office/powerpoint/2010/main" val="355898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6E5E7-816F-A544-8D33-DBA65E37D014}"/>
              </a:ext>
            </a:extLst>
          </p:cNvPr>
          <p:cNvSpPr>
            <a:spLocks noGrp="1"/>
          </p:cNvSpPr>
          <p:nvPr>
            <p:ph idx="1"/>
          </p:nvPr>
        </p:nvSpPr>
        <p:spPr>
          <a:xfrm>
            <a:off x="695323" y="1328928"/>
            <a:ext cx="9887183" cy="4908360"/>
          </a:xfrm>
        </p:spPr>
        <p:txBody>
          <a:bodyPr>
            <a:normAutofit/>
          </a:bodyPr>
          <a:lstStyle/>
          <a:p>
            <a:pPr>
              <a:lnSpc>
                <a:spcPct val="50000"/>
              </a:lnSpc>
              <a:buFont typeface="Wingdings" charset="2"/>
              <a:buChar char="ü"/>
            </a:pPr>
            <a:r>
              <a:rPr lang="nl-NL" sz="2400" dirty="0"/>
              <a:t> Bruggenbouwer</a:t>
            </a:r>
          </a:p>
          <a:p>
            <a:pPr>
              <a:lnSpc>
                <a:spcPct val="50000"/>
              </a:lnSpc>
              <a:buFont typeface="Wingdings" charset="2"/>
              <a:buChar char="ü"/>
            </a:pPr>
            <a:r>
              <a:rPr lang="nl-NL" sz="2400" dirty="0"/>
              <a:t> Bondgenoot</a:t>
            </a:r>
          </a:p>
          <a:p>
            <a:pPr>
              <a:lnSpc>
                <a:spcPct val="50000"/>
              </a:lnSpc>
              <a:buFont typeface="Wingdings" charset="2"/>
              <a:buChar char="ü"/>
            </a:pPr>
            <a:r>
              <a:rPr lang="nl-NL" sz="2400" dirty="0"/>
              <a:t> Veranderaar</a:t>
            </a:r>
          </a:p>
          <a:p>
            <a:pPr>
              <a:lnSpc>
                <a:spcPct val="50000"/>
              </a:lnSpc>
              <a:buFont typeface="Wingdings" charset="2"/>
              <a:buChar char="ü"/>
            </a:pPr>
            <a:r>
              <a:rPr lang="nl-NL" sz="2400" dirty="0"/>
              <a:t> Luis in de pels </a:t>
            </a:r>
          </a:p>
          <a:p>
            <a:pPr>
              <a:lnSpc>
                <a:spcPct val="50000"/>
              </a:lnSpc>
              <a:buFont typeface="Wingdings" charset="2"/>
              <a:buChar char="ü"/>
            </a:pPr>
            <a:r>
              <a:rPr lang="nl-NL" sz="2400" dirty="0"/>
              <a:t> Rolmodel</a:t>
            </a:r>
          </a:p>
          <a:p>
            <a:pPr>
              <a:lnSpc>
                <a:spcPct val="50000"/>
              </a:lnSpc>
              <a:buFont typeface="Wingdings" charset="2"/>
              <a:buChar char="ü"/>
            </a:pPr>
            <a:r>
              <a:rPr lang="nl-NL" sz="2400" dirty="0"/>
              <a:t> Stille kracht</a:t>
            </a:r>
          </a:p>
          <a:p>
            <a:pPr>
              <a:lnSpc>
                <a:spcPct val="50000"/>
              </a:lnSpc>
              <a:buFont typeface="Wingdings" charset="2"/>
              <a:buChar char="ü"/>
            </a:pPr>
            <a:r>
              <a:rPr lang="nl-NL" sz="2400" dirty="0"/>
              <a:t> Voorlichter</a:t>
            </a:r>
          </a:p>
          <a:p>
            <a:pPr>
              <a:lnSpc>
                <a:spcPct val="50000"/>
              </a:lnSpc>
              <a:buFont typeface="Wingdings" charset="2"/>
              <a:buChar char="ü"/>
            </a:pPr>
            <a:r>
              <a:rPr lang="nl-NL" sz="2400" dirty="0"/>
              <a:t> Schriftelijke </a:t>
            </a:r>
            <a:r>
              <a:rPr lang="nl-NL" sz="2400" dirty="0" err="1"/>
              <a:t>communicator</a:t>
            </a:r>
            <a:endParaRPr lang="nl-NL" sz="2400" dirty="0"/>
          </a:p>
          <a:p>
            <a:pPr>
              <a:lnSpc>
                <a:spcPct val="50000"/>
              </a:lnSpc>
              <a:buFont typeface="Wingdings" charset="2"/>
              <a:buChar char="ü"/>
            </a:pPr>
            <a:r>
              <a:rPr lang="nl-NL" sz="2400" dirty="0"/>
              <a:t> Organisator</a:t>
            </a:r>
          </a:p>
          <a:p>
            <a:pPr>
              <a:lnSpc>
                <a:spcPct val="50000"/>
              </a:lnSpc>
              <a:buFont typeface="Wingdings" charset="2"/>
              <a:buChar char="ü"/>
            </a:pPr>
            <a:r>
              <a:rPr lang="nl-NL" sz="2400" dirty="0"/>
              <a:t> Lobbyist</a:t>
            </a:r>
          </a:p>
          <a:p>
            <a:pPr>
              <a:lnSpc>
                <a:spcPct val="50000"/>
              </a:lnSpc>
              <a:buFont typeface="Wingdings" charset="2"/>
              <a:buChar char="ü"/>
            </a:pPr>
            <a:r>
              <a:rPr lang="nl-NL" sz="2400" dirty="0"/>
              <a:t> Verbinder</a:t>
            </a:r>
          </a:p>
          <a:p>
            <a:pPr>
              <a:lnSpc>
                <a:spcPct val="50000"/>
              </a:lnSpc>
              <a:buFont typeface="Wingdings" charset="2"/>
              <a:buChar char="ü"/>
            </a:pPr>
            <a:r>
              <a:rPr lang="nl-NL" sz="2400" dirty="0"/>
              <a:t> ……</a:t>
            </a:r>
          </a:p>
          <a:p>
            <a:pPr marL="0" indent="0">
              <a:lnSpc>
                <a:spcPct val="50000"/>
              </a:lnSpc>
              <a:buNone/>
            </a:pPr>
            <a:endParaRPr lang="nl-NL" sz="2400" dirty="0">
              <a:solidFill>
                <a:srgbClr val="FF0000"/>
              </a:solidFill>
            </a:endParaRPr>
          </a:p>
          <a:p>
            <a:pPr marL="0" indent="0">
              <a:lnSpc>
                <a:spcPct val="50000"/>
              </a:lnSpc>
              <a:buNone/>
            </a:pPr>
            <a:endParaRPr lang="nl-NL" sz="2400" dirty="0"/>
          </a:p>
          <a:p>
            <a:endParaRPr lang="nl-NL" sz="2400" dirty="0"/>
          </a:p>
        </p:txBody>
      </p:sp>
      <p:sp>
        <p:nvSpPr>
          <p:cNvPr id="3" name="Titel 2">
            <a:extLst>
              <a:ext uri="{FF2B5EF4-FFF2-40B4-BE49-F238E27FC236}">
                <a16:creationId xmlns:a16="http://schemas.microsoft.com/office/drawing/2014/main" id="{294D612A-2E21-E94A-BA2A-39976FC218E0}"/>
              </a:ext>
            </a:extLst>
          </p:cNvPr>
          <p:cNvSpPr>
            <a:spLocks noGrp="1"/>
          </p:cNvSpPr>
          <p:nvPr>
            <p:ph type="title"/>
          </p:nvPr>
        </p:nvSpPr>
        <p:spPr/>
        <p:txBody>
          <a:bodyPr/>
          <a:lstStyle/>
          <a:p>
            <a:r>
              <a:rPr lang="nl-NL" dirty="0"/>
              <a:t>Je rollen als ambassadeur</a:t>
            </a:r>
          </a:p>
        </p:txBody>
      </p:sp>
      <p:pic>
        <p:nvPicPr>
          <p:cNvPr id="4" name="Tijdelijke aanduiding voor inhoud 3">
            <a:extLst>
              <a:ext uri="{FF2B5EF4-FFF2-40B4-BE49-F238E27FC236}">
                <a16:creationId xmlns:a16="http://schemas.microsoft.com/office/drawing/2014/main" id="{DE061999-0768-644E-A700-73DE8132E0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792" y="5658902"/>
            <a:ext cx="1573619" cy="1199098"/>
          </a:xfrm>
          <a:prstGeom prst="rect">
            <a:avLst/>
          </a:prstGeom>
        </p:spPr>
      </p:pic>
    </p:spTree>
    <p:extLst>
      <p:ext uri="{BB962C8B-B14F-4D97-AF65-F5344CB8AC3E}">
        <p14:creationId xmlns:p14="http://schemas.microsoft.com/office/powerpoint/2010/main" val="246721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6E841F27-C2AC-4576-A59F-F968A46D6E3F}"/>
              </a:ext>
            </a:extLst>
          </p:cNvPr>
          <p:cNvSpPr/>
          <p:nvPr/>
        </p:nvSpPr>
        <p:spPr>
          <a:xfrm>
            <a:off x="374650" y="5543550"/>
            <a:ext cx="1662113" cy="1225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11266" name="Afbeelding 10" descr="Afbeelding met tekening, voedsel&#10;&#10;Automatisch gegenereerde beschrijving">
            <a:extLst>
              <a:ext uri="{FF2B5EF4-FFF2-40B4-BE49-F238E27FC236}">
                <a16:creationId xmlns:a16="http://schemas.microsoft.com/office/drawing/2014/main" id="{D9DABB08-DFB8-401F-8E36-7049E35FA07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8425" y="5918200"/>
            <a:ext cx="14859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itel 2">
            <a:extLst>
              <a:ext uri="{FF2B5EF4-FFF2-40B4-BE49-F238E27FC236}">
                <a16:creationId xmlns:a16="http://schemas.microsoft.com/office/drawing/2014/main" id="{3C70B546-26DF-427B-8747-E5CECEB94238}"/>
              </a:ext>
            </a:extLst>
          </p:cNvPr>
          <p:cNvSpPr>
            <a:spLocks noGrp="1" noChangeArrowheads="1"/>
          </p:cNvSpPr>
          <p:nvPr>
            <p:ph type="title"/>
          </p:nvPr>
        </p:nvSpPr>
        <p:spPr>
          <a:xfrm>
            <a:off x="706438" y="368300"/>
            <a:ext cx="9385300" cy="647700"/>
          </a:xfrm>
        </p:spPr>
        <p:txBody>
          <a:bodyPr/>
          <a:lstStyle/>
          <a:p>
            <a:pPr eaLnBrk="1" hangingPunct="1">
              <a:defRPr/>
            </a:pPr>
            <a:r>
              <a:rPr lang="nl-NL" altLang="nl-NL" dirty="0">
                <a:latin typeface="+mn-lt"/>
              </a:rPr>
              <a:t>Pauze</a:t>
            </a:r>
          </a:p>
        </p:txBody>
      </p:sp>
      <p:sp>
        <p:nvSpPr>
          <p:cNvPr id="9" name="Tijdelijke aanduiding voor inhoud 1">
            <a:extLst>
              <a:ext uri="{FF2B5EF4-FFF2-40B4-BE49-F238E27FC236}">
                <a16:creationId xmlns:a16="http://schemas.microsoft.com/office/drawing/2014/main" id="{B1F47741-6B55-7E4A-9961-07F02D9A5C3E}"/>
              </a:ext>
            </a:extLst>
          </p:cNvPr>
          <p:cNvSpPr txBox="1">
            <a:spLocks/>
          </p:cNvSpPr>
          <p:nvPr/>
        </p:nvSpPr>
        <p:spPr>
          <a:xfrm>
            <a:off x="4144488" y="1468607"/>
            <a:ext cx="7672862" cy="415290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bg2">
                    <a:lumMod val="50000"/>
                  </a:schemeClr>
                </a:solidFill>
                <a:latin typeface="Muli" panose="00000500000000000000" pitchFamily="2"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50000"/>
              </a:lnSpc>
              <a:buFont typeface="Arial" panose="020B0604020202020204" pitchFamily="34" charset="0"/>
              <a:buNone/>
            </a:pPr>
            <a:r>
              <a:rPr lang="nl-NL" dirty="0"/>
              <a:t>09.30 – 09:55	Inchecken</a:t>
            </a:r>
          </a:p>
          <a:p>
            <a:pPr marL="0" indent="0">
              <a:lnSpc>
                <a:spcPct val="50000"/>
              </a:lnSpc>
              <a:buFont typeface="Arial" panose="020B0604020202020204" pitchFamily="34" charset="0"/>
              <a:buNone/>
            </a:pPr>
            <a:r>
              <a:rPr lang="nl-NL" dirty="0"/>
              <a:t>		Terugblik vorige keer</a:t>
            </a:r>
            <a:r>
              <a:rPr lang="nl-NL" b="1" dirty="0"/>
              <a:t>	</a:t>
            </a:r>
          </a:p>
          <a:p>
            <a:pPr marL="0" indent="0">
              <a:lnSpc>
                <a:spcPct val="50000"/>
              </a:lnSpc>
              <a:buFont typeface="Arial" panose="020B0604020202020204" pitchFamily="34" charset="0"/>
              <a:buNone/>
            </a:pPr>
            <a:r>
              <a:rPr lang="nl-NL" dirty="0"/>
              <a:t>09:55 – 10:00	Pauze</a:t>
            </a:r>
          </a:p>
          <a:p>
            <a:pPr marL="0" indent="0">
              <a:lnSpc>
                <a:spcPct val="50000"/>
              </a:lnSpc>
              <a:buFont typeface="Arial" panose="020B0604020202020204" pitchFamily="34" charset="0"/>
              <a:buNone/>
            </a:pPr>
            <a:r>
              <a:rPr lang="nl-NL" dirty="0"/>
              <a:t>10:00 – 10:50	Ervaringen uitwisselen &lt;naam genodigde ambassadeur&gt;</a:t>
            </a:r>
          </a:p>
          <a:p>
            <a:pPr marL="0" indent="0">
              <a:lnSpc>
                <a:spcPct val="50000"/>
              </a:lnSpc>
              <a:buFont typeface="Arial" panose="020B0604020202020204" pitchFamily="34" charset="0"/>
              <a:buNone/>
            </a:pPr>
            <a:r>
              <a:rPr lang="nl-NL" dirty="0"/>
              <a:t>10:50 - 11:00	Pauze</a:t>
            </a:r>
          </a:p>
          <a:p>
            <a:pPr marL="0" indent="0">
              <a:lnSpc>
                <a:spcPct val="50000"/>
              </a:lnSpc>
              <a:buFont typeface="Arial" panose="020B0604020202020204" pitchFamily="34" charset="0"/>
              <a:buNone/>
            </a:pPr>
            <a:r>
              <a:rPr lang="nl-NL" dirty="0"/>
              <a:t>11:00 – 11:50	Ervaringsdeskundigheid			</a:t>
            </a:r>
          </a:p>
          <a:p>
            <a:pPr marL="0" indent="0">
              <a:lnSpc>
                <a:spcPct val="50000"/>
              </a:lnSpc>
              <a:buNone/>
            </a:pPr>
            <a:r>
              <a:rPr lang="nl-NL" dirty="0"/>
              <a:t>		Je rollen als ambassadeur</a:t>
            </a:r>
          </a:p>
          <a:p>
            <a:pPr marL="0" indent="0">
              <a:lnSpc>
                <a:spcPct val="50000"/>
              </a:lnSpc>
              <a:buNone/>
            </a:pPr>
            <a:r>
              <a:rPr lang="nl-NL" b="1" dirty="0"/>
              <a:t>11:50 – 12:00 	Pauze</a:t>
            </a:r>
          </a:p>
          <a:p>
            <a:pPr marL="0" indent="0">
              <a:lnSpc>
                <a:spcPct val="50000"/>
              </a:lnSpc>
              <a:buNone/>
            </a:pPr>
            <a:r>
              <a:rPr lang="nl-NL" b="1" dirty="0"/>
              <a:t>12:00 – 12:30	Welke rollen passen bij jou? </a:t>
            </a:r>
          </a:p>
          <a:p>
            <a:pPr marL="0" indent="0">
              <a:lnSpc>
                <a:spcPct val="50000"/>
              </a:lnSpc>
              <a:buNone/>
            </a:pPr>
            <a:r>
              <a:rPr lang="nl-NL" dirty="0"/>
              <a:t>12:30 – 13:30 	</a:t>
            </a:r>
            <a:r>
              <a:rPr lang="nl-NL" dirty="0" err="1"/>
              <a:t>Lunch-pauze</a:t>
            </a:r>
            <a:r>
              <a:rPr lang="nl-NL" dirty="0"/>
              <a:t> 	</a:t>
            </a:r>
          </a:p>
          <a:p>
            <a:pPr marL="0" indent="0">
              <a:lnSpc>
                <a:spcPct val="50000"/>
              </a:lnSpc>
              <a:buNone/>
            </a:pPr>
            <a:r>
              <a:rPr lang="nl-NL" dirty="0"/>
              <a:t>13:30 – 14:20	Vervolg: welke rollen passen bij jou?</a:t>
            </a:r>
          </a:p>
          <a:p>
            <a:pPr marL="0" indent="0">
              <a:lnSpc>
                <a:spcPct val="50000"/>
              </a:lnSpc>
              <a:buNone/>
            </a:pPr>
            <a:r>
              <a:rPr lang="nl-NL" dirty="0"/>
              <a:t>		Stakeholderanalyse (completeren)</a:t>
            </a:r>
          </a:p>
          <a:p>
            <a:pPr marL="0" indent="0">
              <a:lnSpc>
                <a:spcPct val="50000"/>
              </a:lnSpc>
              <a:buNone/>
            </a:pPr>
            <a:r>
              <a:rPr lang="nl-NL" dirty="0"/>
              <a:t>14:20 – 14:30 	Pauze	</a:t>
            </a:r>
          </a:p>
          <a:p>
            <a:pPr marL="0" indent="0">
              <a:lnSpc>
                <a:spcPct val="50000"/>
              </a:lnSpc>
              <a:buNone/>
            </a:pPr>
            <a:r>
              <a:rPr lang="nl-NL" dirty="0"/>
              <a:t>14:30 – 15:20	Plan van aanpak</a:t>
            </a:r>
          </a:p>
          <a:p>
            <a:pPr marL="0" indent="0">
              <a:lnSpc>
                <a:spcPct val="50000"/>
              </a:lnSpc>
              <a:buNone/>
            </a:pPr>
            <a:r>
              <a:rPr lang="nl-NL" dirty="0"/>
              <a:t>15:20 – 15:30	Pauze</a:t>
            </a:r>
          </a:p>
          <a:p>
            <a:pPr marL="0" indent="0">
              <a:lnSpc>
                <a:spcPct val="50000"/>
              </a:lnSpc>
              <a:buNone/>
            </a:pPr>
            <a:r>
              <a:rPr lang="nl-NL" dirty="0"/>
              <a:t>15:30 – 16:20 	Je eindopdracht</a:t>
            </a:r>
          </a:p>
          <a:p>
            <a:pPr marL="0" indent="0">
              <a:lnSpc>
                <a:spcPct val="50000"/>
              </a:lnSpc>
              <a:buNone/>
            </a:pPr>
            <a:r>
              <a:rPr lang="nl-NL" dirty="0"/>
              <a:t>		De laatste dag</a:t>
            </a:r>
          </a:p>
          <a:p>
            <a:pPr marL="0" indent="0">
              <a:lnSpc>
                <a:spcPct val="50000"/>
              </a:lnSpc>
              <a:buFont typeface="Arial" panose="020B0604020202020204" pitchFamily="34" charset="0"/>
              <a:buNone/>
            </a:pPr>
            <a:r>
              <a:rPr lang="nl-NL" dirty="0"/>
              <a:t>16:20 – 16:30	Afsluiting</a:t>
            </a:r>
          </a:p>
          <a:p>
            <a:endParaRPr lang="nl-NL" dirty="0"/>
          </a:p>
        </p:txBody>
      </p:sp>
      <p:pic>
        <p:nvPicPr>
          <p:cNvPr id="10" name="Picture 4" descr="kop, ristretto, espresso, caff macchiato, koffie, cafeïne, Cubaanse espresso, koffiekop, cappuccino, cortado, platte witte, drinken, koffiemelk, witte koffie, koffie verkeerd, eten, Wiener melange, Ipoh witte koffie, latte, caff americano, serveware, ingrediënt, keuken, Espressino, drinkware, mocaccino, lungo, cafe, Java coffee, marocchino, tafelgerei, schotel, americano, schotel, niet-alcoholische drank, salep, oploskoffie, thee, Coffee substitute">
            <a:extLst>
              <a:ext uri="{FF2B5EF4-FFF2-40B4-BE49-F238E27FC236}">
                <a16:creationId xmlns:a16="http://schemas.microsoft.com/office/drawing/2014/main" id="{FD4D7BEE-FD1C-9B47-8520-4C8655453EA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6438" y="2492858"/>
            <a:ext cx="3249612" cy="2162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862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F698AE8-C44F-224A-900A-4319F7E24287}"/>
              </a:ext>
            </a:extLst>
          </p:cNvPr>
          <p:cNvSpPr>
            <a:spLocks noGrp="1"/>
          </p:cNvSpPr>
          <p:nvPr>
            <p:ph idx="1"/>
          </p:nvPr>
        </p:nvSpPr>
        <p:spPr/>
        <p:txBody>
          <a:bodyPr/>
          <a:lstStyle/>
          <a:p>
            <a:pPr>
              <a:lnSpc>
                <a:spcPct val="100000"/>
              </a:lnSpc>
            </a:pPr>
            <a:r>
              <a:rPr lang="nl-NL" dirty="0"/>
              <a:t>Zijn er nog meer rollen die niet in deze lijst staan? </a:t>
            </a:r>
          </a:p>
          <a:p>
            <a:pPr>
              <a:lnSpc>
                <a:spcPct val="100000"/>
              </a:lnSpc>
            </a:pPr>
            <a:r>
              <a:rPr lang="nl-NL" dirty="0"/>
              <a:t>Welke rollen passen bij jou? En welke niet? </a:t>
            </a:r>
          </a:p>
          <a:p>
            <a:pPr>
              <a:lnSpc>
                <a:spcPct val="100000"/>
              </a:lnSpc>
            </a:pPr>
            <a:r>
              <a:rPr lang="nl-NL" dirty="0"/>
              <a:t>Welke rollen passen goed bij &lt;naam organisatie&gt; of afdeling? </a:t>
            </a:r>
          </a:p>
          <a:p>
            <a:pPr>
              <a:lnSpc>
                <a:spcPct val="100000"/>
              </a:lnSpc>
            </a:pPr>
            <a:r>
              <a:rPr lang="nl-NL" dirty="0"/>
              <a:t>Zijn er ook rollen die niet passen bij &lt;naam organisatie&gt; of jouw afdeling?</a:t>
            </a:r>
          </a:p>
          <a:p>
            <a:pPr>
              <a:lnSpc>
                <a:spcPct val="100000"/>
              </a:lnSpc>
            </a:pPr>
            <a:r>
              <a:rPr lang="nl-NL" dirty="0"/>
              <a:t>Neem 20 minuten om hier over van gedachten te wisselen met elkaar</a:t>
            </a:r>
          </a:p>
          <a:p>
            <a:pPr>
              <a:lnSpc>
                <a:spcPct val="100000"/>
              </a:lnSpc>
            </a:pPr>
            <a:r>
              <a:rPr lang="nl-NL" dirty="0"/>
              <a:t>Neem dan 10 minuten om voor jezelf te bepalen welke rollen het beste bij jou passen</a:t>
            </a:r>
          </a:p>
          <a:p>
            <a:pPr>
              <a:lnSpc>
                <a:spcPct val="100000"/>
              </a:lnSpc>
            </a:pPr>
            <a:r>
              <a:rPr lang="nl-NL" dirty="0"/>
              <a:t>Plenair feedback delen</a:t>
            </a:r>
          </a:p>
        </p:txBody>
      </p:sp>
      <p:sp>
        <p:nvSpPr>
          <p:cNvPr id="3" name="Titel 2">
            <a:extLst>
              <a:ext uri="{FF2B5EF4-FFF2-40B4-BE49-F238E27FC236}">
                <a16:creationId xmlns:a16="http://schemas.microsoft.com/office/drawing/2014/main" id="{0E5060F2-DF94-FE48-8D3E-1270FE929038}"/>
              </a:ext>
            </a:extLst>
          </p:cNvPr>
          <p:cNvSpPr>
            <a:spLocks noGrp="1"/>
          </p:cNvSpPr>
          <p:nvPr>
            <p:ph type="title"/>
          </p:nvPr>
        </p:nvSpPr>
        <p:spPr/>
        <p:txBody>
          <a:bodyPr/>
          <a:lstStyle/>
          <a:p>
            <a:r>
              <a:rPr lang="nl-NL" dirty="0"/>
              <a:t>Opdracht: 2 groepen / </a:t>
            </a:r>
            <a:r>
              <a:rPr lang="nl-NL" dirty="0" err="1"/>
              <a:t>breakout</a:t>
            </a:r>
            <a:r>
              <a:rPr lang="nl-NL" dirty="0"/>
              <a:t> rooms </a:t>
            </a:r>
          </a:p>
        </p:txBody>
      </p:sp>
    </p:spTree>
    <p:extLst>
      <p:ext uri="{BB962C8B-B14F-4D97-AF65-F5344CB8AC3E}">
        <p14:creationId xmlns:p14="http://schemas.microsoft.com/office/powerpoint/2010/main" val="1124612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6E841F27-C2AC-4576-A59F-F968A46D6E3F}"/>
              </a:ext>
            </a:extLst>
          </p:cNvPr>
          <p:cNvSpPr/>
          <p:nvPr/>
        </p:nvSpPr>
        <p:spPr>
          <a:xfrm>
            <a:off x="374650" y="5543550"/>
            <a:ext cx="1662113" cy="1225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11266" name="Afbeelding 10" descr="Afbeelding met tekening, voedsel&#10;&#10;Automatisch gegenereerde beschrijving">
            <a:extLst>
              <a:ext uri="{FF2B5EF4-FFF2-40B4-BE49-F238E27FC236}">
                <a16:creationId xmlns:a16="http://schemas.microsoft.com/office/drawing/2014/main" id="{D9DABB08-DFB8-401F-8E36-7049E35FA07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8425" y="5918200"/>
            <a:ext cx="14859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itel 2">
            <a:extLst>
              <a:ext uri="{FF2B5EF4-FFF2-40B4-BE49-F238E27FC236}">
                <a16:creationId xmlns:a16="http://schemas.microsoft.com/office/drawing/2014/main" id="{3C70B546-26DF-427B-8747-E5CECEB94238}"/>
              </a:ext>
            </a:extLst>
          </p:cNvPr>
          <p:cNvSpPr>
            <a:spLocks noGrp="1" noChangeArrowheads="1"/>
          </p:cNvSpPr>
          <p:nvPr>
            <p:ph type="title"/>
          </p:nvPr>
        </p:nvSpPr>
        <p:spPr>
          <a:xfrm>
            <a:off x="706438" y="368300"/>
            <a:ext cx="9385300" cy="647700"/>
          </a:xfrm>
        </p:spPr>
        <p:txBody>
          <a:bodyPr/>
          <a:lstStyle/>
          <a:p>
            <a:pPr eaLnBrk="1" hangingPunct="1">
              <a:defRPr/>
            </a:pPr>
            <a:r>
              <a:rPr lang="nl-NL" altLang="nl-NL" dirty="0">
                <a:latin typeface="+mn-lt"/>
              </a:rPr>
              <a:t>Lunch</a:t>
            </a:r>
          </a:p>
        </p:txBody>
      </p:sp>
      <p:sp>
        <p:nvSpPr>
          <p:cNvPr id="9" name="Tijdelijke aanduiding voor inhoud 1">
            <a:extLst>
              <a:ext uri="{FF2B5EF4-FFF2-40B4-BE49-F238E27FC236}">
                <a16:creationId xmlns:a16="http://schemas.microsoft.com/office/drawing/2014/main" id="{B1F47741-6B55-7E4A-9961-07F02D9A5C3E}"/>
              </a:ext>
            </a:extLst>
          </p:cNvPr>
          <p:cNvSpPr txBox="1">
            <a:spLocks/>
          </p:cNvSpPr>
          <p:nvPr/>
        </p:nvSpPr>
        <p:spPr>
          <a:xfrm>
            <a:off x="4237038" y="1468607"/>
            <a:ext cx="7580312" cy="415290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bg2">
                    <a:lumMod val="50000"/>
                  </a:schemeClr>
                </a:solidFill>
                <a:latin typeface="Muli" panose="00000500000000000000" pitchFamily="2"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50000"/>
              </a:lnSpc>
              <a:buFont typeface="Arial" panose="020B0604020202020204" pitchFamily="34" charset="0"/>
              <a:buNone/>
            </a:pPr>
            <a:r>
              <a:rPr lang="nl-NL" dirty="0"/>
              <a:t>09.30 – 09:55	Inchecken</a:t>
            </a:r>
          </a:p>
          <a:p>
            <a:pPr marL="0" indent="0">
              <a:lnSpc>
                <a:spcPct val="50000"/>
              </a:lnSpc>
              <a:buFont typeface="Arial" panose="020B0604020202020204" pitchFamily="34" charset="0"/>
              <a:buNone/>
            </a:pPr>
            <a:r>
              <a:rPr lang="nl-NL" dirty="0"/>
              <a:t>		Kennismaking Babette </a:t>
            </a:r>
            <a:r>
              <a:rPr lang="nl-NL" dirty="0" err="1"/>
              <a:t>Schwidder</a:t>
            </a:r>
            <a:endParaRPr lang="nl-NL" dirty="0"/>
          </a:p>
          <a:p>
            <a:pPr marL="0" indent="0">
              <a:lnSpc>
                <a:spcPct val="50000"/>
              </a:lnSpc>
              <a:buFont typeface="Arial" panose="020B0604020202020204" pitchFamily="34" charset="0"/>
              <a:buNone/>
            </a:pPr>
            <a:r>
              <a:rPr lang="nl-NL" dirty="0"/>
              <a:t>		Terugblik vorige keer</a:t>
            </a:r>
            <a:r>
              <a:rPr lang="nl-NL" b="1" dirty="0"/>
              <a:t>	</a:t>
            </a:r>
          </a:p>
          <a:p>
            <a:pPr marL="0" indent="0">
              <a:lnSpc>
                <a:spcPct val="50000"/>
              </a:lnSpc>
              <a:buFont typeface="Arial" panose="020B0604020202020204" pitchFamily="34" charset="0"/>
              <a:buNone/>
            </a:pPr>
            <a:r>
              <a:rPr lang="nl-NL" dirty="0"/>
              <a:t>09:55 – 10:00	Pauze</a:t>
            </a:r>
          </a:p>
          <a:p>
            <a:pPr marL="0" indent="0">
              <a:lnSpc>
                <a:spcPct val="50000"/>
              </a:lnSpc>
              <a:buFont typeface="Arial" panose="020B0604020202020204" pitchFamily="34" charset="0"/>
              <a:buNone/>
            </a:pPr>
            <a:r>
              <a:rPr lang="nl-NL" dirty="0"/>
              <a:t>10:00 – 10:50	Ervaringen uitwisselen Erwin Brock ASML</a:t>
            </a:r>
          </a:p>
          <a:p>
            <a:pPr marL="0" indent="0">
              <a:lnSpc>
                <a:spcPct val="50000"/>
              </a:lnSpc>
              <a:buFont typeface="Arial" panose="020B0604020202020204" pitchFamily="34" charset="0"/>
              <a:buNone/>
            </a:pPr>
            <a:r>
              <a:rPr lang="nl-NL" dirty="0"/>
              <a:t>10:50 - 11:00	Pauze</a:t>
            </a:r>
          </a:p>
          <a:p>
            <a:pPr marL="0" indent="0">
              <a:lnSpc>
                <a:spcPct val="50000"/>
              </a:lnSpc>
              <a:buFont typeface="Arial" panose="020B0604020202020204" pitchFamily="34" charset="0"/>
              <a:buNone/>
            </a:pPr>
            <a:r>
              <a:rPr lang="nl-NL" dirty="0"/>
              <a:t>11:00 – 11:50	Ervaringsdeskundigheid			</a:t>
            </a:r>
          </a:p>
          <a:p>
            <a:pPr marL="0" indent="0">
              <a:lnSpc>
                <a:spcPct val="50000"/>
              </a:lnSpc>
              <a:buNone/>
            </a:pPr>
            <a:r>
              <a:rPr lang="nl-NL" dirty="0"/>
              <a:t>		Je rollen als ambassadeur</a:t>
            </a:r>
          </a:p>
          <a:p>
            <a:pPr marL="0" indent="0">
              <a:lnSpc>
                <a:spcPct val="50000"/>
              </a:lnSpc>
              <a:buNone/>
            </a:pPr>
            <a:r>
              <a:rPr lang="nl-NL" dirty="0"/>
              <a:t>11:50 – 12:00 	Pauze</a:t>
            </a:r>
          </a:p>
          <a:p>
            <a:pPr marL="0" indent="0">
              <a:lnSpc>
                <a:spcPct val="50000"/>
              </a:lnSpc>
              <a:buNone/>
            </a:pPr>
            <a:r>
              <a:rPr lang="nl-NL" dirty="0"/>
              <a:t>12:00 – 12:30	Welke rollen passen bij jou? </a:t>
            </a:r>
          </a:p>
          <a:p>
            <a:pPr marL="0" indent="0">
              <a:lnSpc>
                <a:spcPct val="50000"/>
              </a:lnSpc>
              <a:buNone/>
            </a:pPr>
            <a:r>
              <a:rPr lang="nl-NL" b="1" dirty="0"/>
              <a:t>12:30 – 13:30 	</a:t>
            </a:r>
            <a:r>
              <a:rPr lang="nl-NL" b="1" dirty="0" err="1"/>
              <a:t>Lunch-pauze</a:t>
            </a:r>
            <a:r>
              <a:rPr lang="nl-NL" b="1" dirty="0"/>
              <a:t> 	</a:t>
            </a:r>
          </a:p>
          <a:p>
            <a:pPr marL="0" indent="0">
              <a:lnSpc>
                <a:spcPct val="50000"/>
              </a:lnSpc>
              <a:buNone/>
            </a:pPr>
            <a:r>
              <a:rPr lang="nl-NL" b="1" dirty="0"/>
              <a:t>13:30 – 14:20	Vervolg: welke rollen passen bij jou?</a:t>
            </a:r>
          </a:p>
          <a:p>
            <a:pPr marL="0" indent="0">
              <a:lnSpc>
                <a:spcPct val="50000"/>
              </a:lnSpc>
              <a:buNone/>
            </a:pPr>
            <a:r>
              <a:rPr lang="nl-NL" b="1" dirty="0"/>
              <a:t>		Stakeholderanalyse (completeren)</a:t>
            </a:r>
          </a:p>
          <a:p>
            <a:pPr marL="0" indent="0">
              <a:lnSpc>
                <a:spcPct val="50000"/>
              </a:lnSpc>
              <a:buNone/>
            </a:pPr>
            <a:r>
              <a:rPr lang="nl-NL" dirty="0"/>
              <a:t>14:20 – 14:30 	Pauze	</a:t>
            </a:r>
          </a:p>
          <a:p>
            <a:pPr marL="0" indent="0">
              <a:lnSpc>
                <a:spcPct val="50000"/>
              </a:lnSpc>
              <a:buNone/>
            </a:pPr>
            <a:r>
              <a:rPr lang="nl-NL" dirty="0"/>
              <a:t>14:30 – 15:20	Plan van aanpak</a:t>
            </a:r>
          </a:p>
          <a:p>
            <a:pPr marL="0" indent="0">
              <a:lnSpc>
                <a:spcPct val="50000"/>
              </a:lnSpc>
              <a:buNone/>
            </a:pPr>
            <a:r>
              <a:rPr lang="nl-NL" dirty="0"/>
              <a:t>15:20 – 15:30	Pauze</a:t>
            </a:r>
          </a:p>
          <a:p>
            <a:pPr marL="0" indent="0">
              <a:lnSpc>
                <a:spcPct val="50000"/>
              </a:lnSpc>
              <a:buNone/>
            </a:pPr>
            <a:r>
              <a:rPr lang="nl-NL" dirty="0"/>
              <a:t>15:30 – 16:20 	Je eindopdracht</a:t>
            </a:r>
          </a:p>
          <a:p>
            <a:pPr marL="0" indent="0">
              <a:lnSpc>
                <a:spcPct val="50000"/>
              </a:lnSpc>
              <a:buNone/>
            </a:pPr>
            <a:r>
              <a:rPr lang="nl-NL" dirty="0"/>
              <a:t>		De laatste dag</a:t>
            </a:r>
          </a:p>
          <a:p>
            <a:pPr marL="0" indent="0">
              <a:lnSpc>
                <a:spcPct val="50000"/>
              </a:lnSpc>
              <a:buFont typeface="Arial" panose="020B0604020202020204" pitchFamily="34" charset="0"/>
              <a:buNone/>
            </a:pPr>
            <a:r>
              <a:rPr lang="nl-NL" dirty="0"/>
              <a:t>16:20 – 16:30	Afsluiting</a:t>
            </a:r>
          </a:p>
          <a:p>
            <a:endParaRPr lang="nl-NL" dirty="0"/>
          </a:p>
        </p:txBody>
      </p:sp>
      <p:pic>
        <p:nvPicPr>
          <p:cNvPr id="11" name="Tijdelijke aanduiding voor inhoud 10">
            <a:extLst>
              <a:ext uri="{FF2B5EF4-FFF2-40B4-BE49-F238E27FC236}">
                <a16:creationId xmlns:a16="http://schemas.microsoft.com/office/drawing/2014/main" id="{8A7D1678-BAA2-0149-9E8F-0A6C8FE6D89E}"/>
              </a:ext>
            </a:extLst>
          </p:cNvPr>
          <p:cNvPicPr>
            <a:picLocks noGrp="1" noChangeAspect="1"/>
          </p:cNvPicPr>
          <p:nvPr>
            <p:ph idx="1"/>
          </p:nvPr>
        </p:nvPicPr>
        <p:blipFill rotWithShape="1">
          <a:blip r:embed="rId3"/>
          <a:srcRect l="1" t="-7346" r="-1659" b="18687"/>
          <a:stretch/>
        </p:blipFill>
        <p:spPr>
          <a:xfrm>
            <a:off x="706438" y="1887095"/>
            <a:ext cx="3193743" cy="2785360"/>
          </a:xfrm>
          <a:prstGeom prst="rect">
            <a:avLst/>
          </a:prstGeom>
        </p:spPr>
      </p:pic>
    </p:spTree>
    <p:extLst>
      <p:ext uri="{BB962C8B-B14F-4D97-AF65-F5344CB8AC3E}">
        <p14:creationId xmlns:p14="http://schemas.microsoft.com/office/powerpoint/2010/main" val="4090884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12667CD-9AE8-EF4F-89B9-66D172A49920}"/>
              </a:ext>
            </a:extLst>
          </p:cNvPr>
          <p:cNvSpPr>
            <a:spLocks noGrp="1"/>
          </p:cNvSpPr>
          <p:nvPr>
            <p:ph type="title"/>
          </p:nvPr>
        </p:nvSpPr>
        <p:spPr/>
        <p:txBody>
          <a:bodyPr/>
          <a:lstStyle/>
          <a:p>
            <a:r>
              <a:rPr lang="nl-NL"/>
              <a:t>Whiteboard rollen </a:t>
            </a:r>
          </a:p>
        </p:txBody>
      </p:sp>
      <p:sp>
        <p:nvSpPr>
          <p:cNvPr id="4" name="Tekstvak 3">
            <a:extLst>
              <a:ext uri="{FF2B5EF4-FFF2-40B4-BE49-F238E27FC236}">
                <a16:creationId xmlns:a16="http://schemas.microsoft.com/office/drawing/2014/main" id="{A58138D9-C3BA-FF44-891C-4D84F1D6019C}"/>
              </a:ext>
            </a:extLst>
          </p:cNvPr>
          <p:cNvSpPr txBox="1"/>
          <p:nvPr/>
        </p:nvSpPr>
        <p:spPr>
          <a:xfrm>
            <a:off x="301442" y="1464166"/>
            <a:ext cx="1892170" cy="1077218"/>
          </a:xfrm>
          <a:prstGeom prst="rect">
            <a:avLst/>
          </a:prstGeom>
          <a:noFill/>
        </p:spPr>
        <p:txBody>
          <a:bodyPr wrap="square" rtlCol="0">
            <a:spAutoFit/>
          </a:bodyPr>
          <a:lstStyle/>
          <a:p>
            <a:r>
              <a:rPr lang="nl-NL" sz="1600" dirty="0"/>
              <a:t>&lt;Naam deelnemer&gt;</a:t>
            </a:r>
          </a:p>
          <a:p>
            <a:pPr marL="285750" indent="-285750">
              <a:buFont typeface="Arial" panose="020B0604020202020204" pitchFamily="34" charset="0"/>
              <a:buChar char="•"/>
            </a:pPr>
            <a:r>
              <a:rPr lang="nl-NL" sz="1600" dirty="0"/>
              <a:t>…</a:t>
            </a:r>
          </a:p>
          <a:p>
            <a:pPr marL="285750" indent="-285750">
              <a:buFont typeface="Arial" panose="020B0604020202020204" pitchFamily="34" charset="0"/>
              <a:buChar char="•"/>
            </a:pPr>
            <a:r>
              <a:rPr lang="nl-NL" sz="1600" dirty="0"/>
              <a:t>…</a:t>
            </a:r>
          </a:p>
          <a:p>
            <a:endParaRPr lang="nl-NL" sz="1600" dirty="0"/>
          </a:p>
        </p:txBody>
      </p:sp>
      <p:sp>
        <p:nvSpPr>
          <p:cNvPr id="5" name="Tekstvak 4">
            <a:extLst>
              <a:ext uri="{FF2B5EF4-FFF2-40B4-BE49-F238E27FC236}">
                <a16:creationId xmlns:a16="http://schemas.microsoft.com/office/drawing/2014/main" id="{D4BAEEFF-F2BA-8F40-8C38-389C2043B34F}"/>
              </a:ext>
            </a:extLst>
          </p:cNvPr>
          <p:cNvSpPr txBox="1"/>
          <p:nvPr/>
        </p:nvSpPr>
        <p:spPr>
          <a:xfrm>
            <a:off x="5165744" y="3210717"/>
            <a:ext cx="2497874" cy="830997"/>
          </a:xfrm>
          <a:prstGeom prst="rect">
            <a:avLst/>
          </a:prstGeom>
          <a:noFill/>
        </p:spPr>
        <p:txBody>
          <a:bodyPr wrap="square" rtlCol="0">
            <a:spAutoFit/>
          </a:bodyPr>
          <a:lstStyle/>
          <a:p>
            <a:r>
              <a:rPr lang="nl-NL" sz="1600" dirty="0"/>
              <a:t>&lt;Naam deelnemer&gt;</a:t>
            </a:r>
          </a:p>
          <a:p>
            <a:pPr marL="285750" indent="-285750">
              <a:buFont typeface="Arial" panose="020B0604020202020204" pitchFamily="34" charset="0"/>
              <a:buChar char="•"/>
            </a:pPr>
            <a:r>
              <a:rPr lang="nl-NL" sz="1600" dirty="0"/>
              <a:t>…</a:t>
            </a:r>
          </a:p>
          <a:p>
            <a:pPr marL="285750" indent="-285750">
              <a:buFont typeface="Arial" panose="020B0604020202020204" pitchFamily="34" charset="0"/>
              <a:buChar char="•"/>
            </a:pPr>
            <a:r>
              <a:rPr lang="nl-NL" sz="1600" dirty="0"/>
              <a:t>…</a:t>
            </a:r>
          </a:p>
        </p:txBody>
      </p:sp>
      <p:sp>
        <p:nvSpPr>
          <p:cNvPr id="7" name="Tekstvak 6">
            <a:extLst>
              <a:ext uri="{FF2B5EF4-FFF2-40B4-BE49-F238E27FC236}">
                <a16:creationId xmlns:a16="http://schemas.microsoft.com/office/drawing/2014/main" id="{4180DD72-DF36-5643-877C-CB958FF16BD7}"/>
              </a:ext>
            </a:extLst>
          </p:cNvPr>
          <p:cNvSpPr txBox="1"/>
          <p:nvPr/>
        </p:nvSpPr>
        <p:spPr>
          <a:xfrm>
            <a:off x="2662564" y="1485048"/>
            <a:ext cx="2497874" cy="830997"/>
          </a:xfrm>
          <a:prstGeom prst="rect">
            <a:avLst/>
          </a:prstGeom>
          <a:noFill/>
        </p:spPr>
        <p:txBody>
          <a:bodyPr wrap="square" rtlCol="0">
            <a:spAutoFit/>
          </a:bodyPr>
          <a:lstStyle/>
          <a:p>
            <a:r>
              <a:rPr lang="nl-NL" sz="1600" dirty="0"/>
              <a:t>&lt;Naam deelnemer&gt;</a:t>
            </a:r>
          </a:p>
          <a:p>
            <a:pPr marL="285750" indent="-285750">
              <a:buFont typeface="Arial" panose="020B0604020202020204" pitchFamily="34" charset="0"/>
              <a:buChar char="•"/>
            </a:pPr>
            <a:r>
              <a:rPr lang="nl-NL" sz="1600" dirty="0"/>
              <a:t>…</a:t>
            </a:r>
          </a:p>
          <a:p>
            <a:pPr marL="285750" indent="-285750">
              <a:buFont typeface="Arial" panose="020B0604020202020204" pitchFamily="34" charset="0"/>
              <a:buChar char="•"/>
            </a:pPr>
            <a:r>
              <a:rPr lang="nl-NL" sz="1600" dirty="0"/>
              <a:t>…</a:t>
            </a:r>
          </a:p>
        </p:txBody>
      </p:sp>
      <p:sp>
        <p:nvSpPr>
          <p:cNvPr id="8" name="Tekstvak 7">
            <a:extLst>
              <a:ext uri="{FF2B5EF4-FFF2-40B4-BE49-F238E27FC236}">
                <a16:creationId xmlns:a16="http://schemas.microsoft.com/office/drawing/2014/main" id="{FFEA09CE-531E-BF47-85A3-37754351577C}"/>
              </a:ext>
            </a:extLst>
          </p:cNvPr>
          <p:cNvSpPr txBox="1"/>
          <p:nvPr/>
        </p:nvSpPr>
        <p:spPr>
          <a:xfrm>
            <a:off x="5165744" y="1485048"/>
            <a:ext cx="2497874" cy="830997"/>
          </a:xfrm>
          <a:prstGeom prst="rect">
            <a:avLst/>
          </a:prstGeom>
          <a:noFill/>
        </p:spPr>
        <p:txBody>
          <a:bodyPr wrap="square" rtlCol="0">
            <a:spAutoFit/>
          </a:bodyPr>
          <a:lstStyle/>
          <a:p>
            <a:r>
              <a:rPr lang="nl-NL" sz="1600" dirty="0"/>
              <a:t>&lt;Naam deelnemer&gt;</a:t>
            </a:r>
          </a:p>
          <a:p>
            <a:pPr marL="285750" indent="-285750">
              <a:buFont typeface="Arial" panose="020B0604020202020204" pitchFamily="34" charset="0"/>
              <a:buChar char="•"/>
            </a:pPr>
            <a:r>
              <a:rPr lang="nl-NL" sz="1600" dirty="0"/>
              <a:t>…</a:t>
            </a:r>
          </a:p>
          <a:p>
            <a:pPr marL="285750" indent="-285750">
              <a:buFont typeface="Arial" panose="020B0604020202020204" pitchFamily="34" charset="0"/>
              <a:buChar char="•"/>
            </a:pPr>
            <a:r>
              <a:rPr lang="nl-NL" sz="1600" dirty="0"/>
              <a:t>…</a:t>
            </a:r>
          </a:p>
        </p:txBody>
      </p:sp>
      <p:sp>
        <p:nvSpPr>
          <p:cNvPr id="9" name="Tekstvak 8">
            <a:extLst>
              <a:ext uri="{FF2B5EF4-FFF2-40B4-BE49-F238E27FC236}">
                <a16:creationId xmlns:a16="http://schemas.microsoft.com/office/drawing/2014/main" id="{1A361C32-3374-E64B-8E84-BB04CC59C26A}"/>
              </a:ext>
            </a:extLst>
          </p:cNvPr>
          <p:cNvSpPr txBox="1"/>
          <p:nvPr/>
        </p:nvSpPr>
        <p:spPr>
          <a:xfrm>
            <a:off x="8127264" y="1464165"/>
            <a:ext cx="2497874" cy="830997"/>
          </a:xfrm>
          <a:prstGeom prst="rect">
            <a:avLst/>
          </a:prstGeom>
          <a:noFill/>
        </p:spPr>
        <p:txBody>
          <a:bodyPr wrap="square" rtlCol="0">
            <a:spAutoFit/>
          </a:bodyPr>
          <a:lstStyle/>
          <a:p>
            <a:r>
              <a:rPr lang="nl-NL" sz="1600" dirty="0"/>
              <a:t>&lt;Naam deelnemer&gt;</a:t>
            </a:r>
          </a:p>
          <a:p>
            <a:pPr marL="285750" indent="-285750">
              <a:buFont typeface="Arial" panose="020B0604020202020204" pitchFamily="34" charset="0"/>
              <a:buChar char="•"/>
            </a:pPr>
            <a:r>
              <a:rPr lang="nl-NL" sz="1600" dirty="0"/>
              <a:t>…</a:t>
            </a:r>
          </a:p>
          <a:p>
            <a:pPr marL="285750" indent="-285750">
              <a:buFont typeface="Arial" panose="020B0604020202020204" pitchFamily="34" charset="0"/>
              <a:buChar char="•"/>
            </a:pPr>
            <a:r>
              <a:rPr lang="nl-NL" sz="1600" dirty="0"/>
              <a:t>…</a:t>
            </a:r>
          </a:p>
        </p:txBody>
      </p:sp>
      <p:sp>
        <p:nvSpPr>
          <p:cNvPr id="13" name="Tekstvak 12">
            <a:extLst>
              <a:ext uri="{FF2B5EF4-FFF2-40B4-BE49-F238E27FC236}">
                <a16:creationId xmlns:a16="http://schemas.microsoft.com/office/drawing/2014/main" id="{C1EC68C8-4605-ED49-93AB-22F7987A0D39}"/>
              </a:ext>
            </a:extLst>
          </p:cNvPr>
          <p:cNvSpPr txBox="1"/>
          <p:nvPr/>
        </p:nvSpPr>
        <p:spPr>
          <a:xfrm>
            <a:off x="2662564" y="3210717"/>
            <a:ext cx="2497874" cy="1077218"/>
          </a:xfrm>
          <a:prstGeom prst="rect">
            <a:avLst/>
          </a:prstGeom>
          <a:noFill/>
        </p:spPr>
        <p:txBody>
          <a:bodyPr wrap="square" rtlCol="0">
            <a:spAutoFit/>
          </a:bodyPr>
          <a:lstStyle/>
          <a:p>
            <a:r>
              <a:rPr lang="nl-NL" sz="1600" dirty="0"/>
              <a:t>&lt;Naam deelnemer&gt;</a:t>
            </a:r>
          </a:p>
          <a:p>
            <a:pPr marL="285750" indent="-285750">
              <a:buFont typeface="Arial" panose="020B0604020202020204" pitchFamily="34" charset="0"/>
              <a:buChar char="•"/>
            </a:pPr>
            <a:r>
              <a:rPr lang="nl-NL" sz="1600" dirty="0"/>
              <a:t>…</a:t>
            </a:r>
          </a:p>
          <a:p>
            <a:pPr marL="285750" indent="-285750">
              <a:buFont typeface="Arial" panose="020B0604020202020204" pitchFamily="34" charset="0"/>
              <a:buChar char="•"/>
            </a:pPr>
            <a:r>
              <a:rPr lang="nl-NL" sz="1600" dirty="0"/>
              <a:t>…</a:t>
            </a:r>
          </a:p>
          <a:p>
            <a:endParaRPr lang="nl-NL" sz="1600" dirty="0"/>
          </a:p>
        </p:txBody>
      </p:sp>
      <p:sp>
        <p:nvSpPr>
          <p:cNvPr id="14" name="Tekstvak 13">
            <a:extLst>
              <a:ext uri="{FF2B5EF4-FFF2-40B4-BE49-F238E27FC236}">
                <a16:creationId xmlns:a16="http://schemas.microsoft.com/office/drawing/2014/main" id="{8E8F0A9E-4443-5744-9D31-738E5FE7B8AC}"/>
              </a:ext>
            </a:extLst>
          </p:cNvPr>
          <p:cNvSpPr txBox="1"/>
          <p:nvPr/>
        </p:nvSpPr>
        <p:spPr>
          <a:xfrm>
            <a:off x="301442" y="3221751"/>
            <a:ext cx="1892170" cy="830997"/>
          </a:xfrm>
          <a:prstGeom prst="rect">
            <a:avLst/>
          </a:prstGeom>
          <a:noFill/>
        </p:spPr>
        <p:txBody>
          <a:bodyPr wrap="square" rtlCol="0">
            <a:spAutoFit/>
          </a:bodyPr>
          <a:lstStyle/>
          <a:p>
            <a:r>
              <a:rPr lang="nl-NL" sz="1600" dirty="0"/>
              <a:t>&lt;Naam deelnemer&gt;</a:t>
            </a:r>
          </a:p>
          <a:p>
            <a:pPr marL="285750" indent="-285750">
              <a:buFont typeface="Arial" panose="020B0604020202020204" pitchFamily="34" charset="0"/>
              <a:buChar char="•"/>
            </a:pPr>
            <a:r>
              <a:rPr lang="nl-NL" sz="1600" dirty="0"/>
              <a:t>…</a:t>
            </a:r>
          </a:p>
          <a:p>
            <a:pPr marL="285750" indent="-285750">
              <a:buFont typeface="Arial" panose="020B0604020202020204" pitchFamily="34" charset="0"/>
              <a:buChar char="•"/>
            </a:pPr>
            <a:r>
              <a:rPr lang="nl-NL" sz="1600" dirty="0"/>
              <a:t>…</a:t>
            </a:r>
          </a:p>
        </p:txBody>
      </p:sp>
      <p:sp>
        <p:nvSpPr>
          <p:cNvPr id="15" name="Tekstvak 14">
            <a:extLst>
              <a:ext uri="{FF2B5EF4-FFF2-40B4-BE49-F238E27FC236}">
                <a16:creationId xmlns:a16="http://schemas.microsoft.com/office/drawing/2014/main" id="{90AE8E8D-97B4-5A45-8330-96B0C21DA3D9}"/>
              </a:ext>
            </a:extLst>
          </p:cNvPr>
          <p:cNvSpPr txBox="1"/>
          <p:nvPr/>
        </p:nvSpPr>
        <p:spPr>
          <a:xfrm>
            <a:off x="8127264" y="3206668"/>
            <a:ext cx="2497874" cy="830997"/>
          </a:xfrm>
          <a:prstGeom prst="rect">
            <a:avLst/>
          </a:prstGeom>
          <a:noFill/>
        </p:spPr>
        <p:txBody>
          <a:bodyPr wrap="square" rtlCol="0">
            <a:spAutoFit/>
          </a:bodyPr>
          <a:lstStyle/>
          <a:p>
            <a:r>
              <a:rPr lang="nl-NL" sz="1600" dirty="0"/>
              <a:t>&lt;Naam deelnemer&gt;</a:t>
            </a:r>
          </a:p>
          <a:p>
            <a:pPr marL="285750" indent="-285750">
              <a:buFont typeface="Arial" panose="020B0604020202020204" pitchFamily="34" charset="0"/>
              <a:buChar char="•"/>
            </a:pPr>
            <a:r>
              <a:rPr lang="nl-NL" sz="1600" dirty="0"/>
              <a:t>…</a:t>
            </a:r>
          </a:p>
          <a:p>
            <a:pPr marL="285750" indent="-285750">
              <a:buFont typeface="Arial" panose="020B0604020202020204" pitchFamily="34" charset="0"/>
              <a:buChar char="•"/>
            </a:pPr>
            <a:r>
              <a:rPr lang="nl-NL" sz="1600" dirty="0"/>
              <a:t>…</a:t>
            </a:r>
          </a:p>
        </p:txBody>
      </p:sp>
    </p:spTree>
    <p:extLst>
      <p:ext uri="{BB962C8B-B14F-4D97-AF65-F5344CB8AC3E}">
        <p14:creationId xmlns:p14="http://schemas.microsoft.com/office/powerpoint/2010/main" val="2490333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el 1">
            <a:extLst>
              <a:ext uri="{FF2B5EF4-FFF2-40B4-BE49-F238E27FC236}">
                <a16:creationId xmlns:a16="http://schemas.microsoft.com/office/drawing/2014/main" id="{32C295EF-8AB0-634D-A305-553C9B9E726F}"/>
              </a:ext>
            </a:extLst>
          </p:cNvPr>
          <p:cNvSpPr>
            <a:spLocks noGrp="1" noChangeArrowheads="1"/>
          </p:cNvSpPr>
          <p:nvPr>
            <p:ph type="title"/>
          </p:nvPr>
        </p:nvSpPr>
        <p:spPr/>
        <p:txBody>
          <a:bodyPr/>
          <a:lstStyle/>
          <a:p>
            <a:pPr eaLnBrk="1" hangingPunct="1"/>
            <a:r>
              <a:rPr lang="nl-NL" altLang="nl-NL">
                <a:latin typeface="Muli ExtraLight" panose="00000300000000000000"/>
              </a:rPr>
              <a:t>Stakeholder-analyse</a:t>
            </a:r>
          </a:p>
        </p:txBody>
      </p:sp>
      <p:sp>
        <p:nvSpPr>
          <p:cNvPr id="11" name="Afgeronde rechthoek 10">
            <a:extLst>
              <a:ext uri="{FF2B5EF4-FFF2-40B4-BE49-F238E27FC236}">
                <a16:creationId xmlns:a16="http://schemas.microsoft.com/office/drawing/2014/main" id="{AED167D0-7A87-904F-9604-D33BB4B909E5}"/>
              </a:ext>
            </a:extLst>
          </p:cNvPr>
          <p:cNvSpPr/>
          <p:nvPr/>
        </p:nvSpPr>
        <p:spPr>
          <a:xfrm>
            <a:off x="8412163" y="3343275"/>
            <a:ext cx="1946275" cy="500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a:t>Veel belang</a:t>
            </a:r>
          </a:p>
        </p:txBody>
      </p:sp>
      <p:grpSp>
        <p:nvGrpSpPr>
          <p:cNvPr id="69635" name="Groep 15">
            <a:extLst>
              <a:ext uri="{FF2B5EF4-FFF2-40B4-BE49-F238E27FC236}">
                <a16:creationId xmlns:a16="http://schemas.microsoft.com/office/drawing/2014/main" id="{429B3910-BB89-454A-AC74-8DF6FE89C1D4}"/>
              </a:ext>
            </a:extLst>
          </p:cNvPr>
          <p:cNvGrpSpPr>
            <a:grpSpLocks/>
          </p:cNvGrpSpPr>
          <p:nvPr/>
        </p:nvGrpSpPr>
        <p:grpSpPr bwMode="auto">
          <a:xfrm>
            <a:off x="684213" y="1276350"/>
            <a:ext cx="7470775" cy="4327525"/>
            <a:chOff x="684029" y="1275907"/>
            <a:chExt cx="7471143" cy="4327451"/>
          </a:xfrm>
        </p:grpSpPr>
        <p:cxnSp>
          <p:nvCxnSpPr>
            <p:cNvPr id="5" name="Rechte verbindingslijn 4">
              <a:extLst>
                <a:ext uri="{FF2B5EF4-FFF2-40B4-BE49-F238E27FC236}">
                  <a16:creationId xmlns:a16="http://schemas.microsoft.com/office/drawing/2014/main" id="{233FEC7D-900D-2743-8ED2-F7EB03E6852A}"/>
                </a:ext>
              </a:extLst>
            </p:cNvPr>
            <p:cNvCxnSpPr>
              <a:cxnSpLocks/>
            </p:cNvCxnSpPr>
            <p:nvPr/>
          </p:nvCxnSpPr>
          <p:spPr>
            <a:xfrm>
              <a:off x="5422949" y="1891846"/>
              <a:ext cx="0" cy="3711512"/>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6D4A0FDB-1A2B-374A-99BC-59CFC2A69982}"/>
                </a:ext>
              </a:extLst>
            </p:cNvPr>
            <p:cNvCxnSpPr>
              <a:cxnSpLocks/>
            </p:cNvCxnSpPr>
            <p:nvPr/>
          </p:nvCxnSpPr>
          <p:spPr>
            <a:xfrm>
              <a:off x="2885999" y="3593617"/>
              <a:ext cx="5269173"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Afgeronde rechthoek 8">
              <a:extLst>
                <a:ext uri="{FF2B5EF4-FFF2-40B4-BE49-F238E27FC236}">
                  <a16:creationId xmlns:a16="http://schemas.microsoft.com/office/drawing/2014/main" id="{344E6EC8-4328-E04C-9EEF-946A1CE1B77D}"/>
                </a:ext>
              </a:extLst>
            </p:cNvPr>
            <p:cNvSpPr/>
            <p:nvPr/>
          </p:nvSpPr>
          <p:spPr>
            <a:xfrm>
              <a:off x="4551369" y="1275907"/>
              <a:ext cx="1944783" cy="500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a:t>Veel invloed</a:t>
              </a:r>
            </a:p>
          </p:txBody>
        </p:sp>
        <p:sp>
          <p:nvSpPr>
            <p:cNvPr id="12" name="Afgeronde rechthoek 11">
              <a:extLst>
                <a:ext uri="{FF2B5EF4-FFF2-40B4-BE49-F238E27FC236}">
                  <a16:creationId xmlns:a16="http://schemas.microsoft.com/office/drawing/2014/main" id="{F3D3C01D-64DE-5840-967E-C9AA3B27688D}"/>
                </a:ext>
              </a:extLst>
            </p:cNvPr>
            <p:cNvSpPr/>
            <p:nvPr/>
          </p:nvSpPr>
          <p:spPr>
            <a:xfrm>
              <a:off x="684029" y="3344385"/>
              <a:ext cx="1946371" cy="5000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a:t>Weinig belang</a:t>
              </a:r>
            </a:p>
          </p:txBody>
        </p:sp>
      </p:grpSp>
      <p:sp>
        <p:nvSpPr>
          <p:cNvPr id="13" name="Afgeronde rechthoek 12">
            <a:extLst>
              <a:ext uri="{FF2B5EF4-FFF2-40B4-BE49-F238E27FC236}">
                <a16:creationId xmlns:a16="http://schemas.microsoft.com/office/drawing/2014/main" id="{BBDF76BA-54D5-244E-92A6-D87D36F031A3}"/>
              </a:ext>
            </a:extLst>
          </p:cNvPr>
          <p:cNvSpPr/>
          <p:nvPr/>
        </p:nvSpPr>
        <p:spPr>
          <a:xfrm>
            <a:off x="4449763" y="5722938"/>
            <a:ext cx="1946275" cy="500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a:t>Weinig invloed</a:t>
            </a:r>
          </a:p>
        </p:txBody>
      </p:sp>
      <p:sp>
        <p:nvSpPr>
          <p:cNvPr id="17" name="Afgeronde rechthoek 16">
            <a:extLst>
              <a:ext uri="{FF2B5EF4-FFF2-40B4-BE49-F238E27FC236}">
                <a16:creationId xmlns:a16="http://schemas.microsoft.com/office/drawing/2014/main" id="{A0483191-C253-514A-AD51-0D3A0696D667}"/>
              </a:ext>
            </a:extLst>
          </p:cNvPr>
          <p:cNvSpPr/>
          <p:nvPr/>
        </p:nvSpPr>
        <p:spPr>
          <a:xfrm>
            <a:off x="2414588" y="1976438"/>
            <a:ext cx="2743200" cy="13081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nl-NL"/>
              <a:t>Tegemoet komen en betrekken</a:t>
            </a:r>
          </a:p>
        </p:txBody>
      </p:sp>
      <p:sp>
        <p:nvSpPr>
          <p:cNvPr id="18" name="Afgeronde rechthoek 17">
            <a:extLst>
              <a:ext uri="{FF2B5EF4-FFF2-40B4-BE49-F238E27FC236}">
                <a16:creationId xmlns:a16="http://schemas.microsoft.com/office/drawing/2014/main" id="{C1CB7010-4545-F441-B715-9C6E6B3E6BAF}"/>
              </a:ext>
            </a:extLst>
          </p:cNvPr>
          <p:cNvSpPr/>
          <p:nvPr/>
        </p:nvSpPr>
        <p:spPr>
          <a:xfrm>
            <a:off x="2500313" y="3948113"/>
            <a:ext cx="2743200" cy="13081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nl-NL"/>
              <a:t>Op de hoogte blijven</a:t>
            </a:r>
          </a:p>
        </p:txBody>
      </p:sp>
      <p:sp>
        <p:nvSpPr>
          <p:cNvPr id="19" name="Afgeronde rechthoek 18">
            <a:extLst>
              <a:ext uri="{FF2B5EF4-FFF2-40B4-BE49-F238E27FC236}">
                <a16:creationId xmlns:a16="http://schemas.microsoft.com/office/drawing/2014/main" id="{2AF145E8-0DBF-B648-83C7-DD573B51A09A}"/>
              </a:ext>
            </a:extLst>
          </p:cNvPr>
          <p:cNvSpPr/>
          <p:nvPr/>
        </p:nvSpPr>
        <p:spPr>
          <a:xfrm>
            <a:off x="5676900" y="3941763"/>
            <a:ext cx="2743200" cy="13081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nl-NL"/>
              <a:t>Informeren</a:t>
            </a:r>
          </a:p>
        </p:txBody>
      </p:sp>
      <p:sp>
        <p:nvSpPr>
          <p:cNvPr id="20" name="Afgeronde rechthoek 19">
            <a:extLst>
              <a:ext uri="{FF2B5EF4-FFF2-40B4-BE49-F238E27FC236}">
                <a16:creationId xmlns:a16="http://schemas.microsoft.com/office/drawing/2014/main" id="{7D41EA3D-2C9A-FA45-8761-FD8E9F7978BC}"/>
              </a:ext>
            </a:extLst>
          </p:cNvPr>
          <p:cNvSpPr/>
          <p:nvPr/>
        </p:nvSpPr>
        <p:spPr>
          <a:xfrm>
            <a:off x="5668963" y="1957388"/>
            <a:ext cx="2743200" cy="130651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nl-NL"/>
              <a:t>Samen beslissen</a:t>
            </a:r>
          </a:p>
          <a:p>
            <a:pPr algn="ctr" eaLnBrk="1" fontAlgn="auto" hangingPunct="1">
              <a:spcBef>
                <a:spcPts val="0"/>
              </a:spcBef>
              <a:spcAft>
                <a:spcPts val="0"/>
              </a:spcAft>
              <a:defRPr/>
            </a:pPr>
            <a:r>
              <a:rPr lang="nl-NL"/>
              <a:t>Samenwerken</a:t>
            </a:r>
          </a:p>
        </p:txBody>
      </p:sp>
      <p:sp>
        <p:nvSpPr>
          <p:cNvPr id="3" name="Tijdelijke aanduiding voor inhoud 2">
            <a:extLst>
              <a:ext uri="{FF2B5EF4-FFF2-40B4-BE49-F238E27FC236}">
                <a16:creationId xmlns:a16="http://schemas.microsoft.com/office/drawing/2014/main" id="{A9BF289E-80D8-C544-93EE-944B00291FF2}"/>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028685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B42B232-1090-9B45-A99E-B54FA73630C5}"/>
              </a:ext>
            </a:extLst>
          </p:cNvPr>
          <p:cNvSpPr>
            <a:spLocks noGrp="1"/>
          </p:cNvSpPr>
          <p:nvPr>
            <p:ph type="title"/>
          </p:nvPr>
        </p:nvSpPr>
        <p:spPr/>
        <p:txBody>
          <a:bodyPr/>
          <a:lstStyle/>
          <a:p>
            <a:r>
              <a:rPr lang="nl-NL"/>
              <a:t>Voorlopige stakeholderanalyse</a:t>
            </a:r>
          </a:p>
        </p:txBody>
      </p:sp>
      <p:pic>
        <p:nvPicPr>
          <p:cNvPr id="5" name="Afbeelding 2">
            <a:extLst>
              <a:ext uri="{FF2B5EF4-FFF2-40B4-BE49-F238E27FC236}">
                <a16:creationId xmlns:a16="http://schemas.microsoft.com/office/drawing/2014/main" id="{F3B0DF8C-42F9-FE45-9D66-83FE0DBC5F3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95325" y="2539420"/>
            <a:ext cx="9396413" cy="270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6135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38F19F-DEBF-054A-A96F-003F7886E404}"/>
              </a:ext>
            </a:extLst>
          </p:cNvPr>
          <p:cNvSpPr>
            <a:spLocks noGrp="1"/>
          </p:cNvSpPr>
          <p:nvPr>
            <p:ph idx="1"/>
          </p:nvPr>
        </p:nvSpPr>
        <p:spPr/>
        <p:txBody>
          <a:bodyPr>
            <a:normAutofit/>
          </a:bodyPr>
          <a:lstStyle/>
          <a:p>
            <a:pPr marL="0" indent="0" fontAlgn="base">
              <a:buNone/>
            </a:pPr>
            <a:r>
              <a:rPr lang="nl-NL" sz="2400" b="1" dirty="0"/>
              <a:t>4 vragen aan een ieder</a:t>
            </a:r>
            <a:r>
              <a:rPr lang="en-US" sz="2400" dirty="0"/>
              <a:t>​</a:t>
            </a:r>
          </a:p>
          <a:p>
            <a:pPr fontAlgn="base"/>
            <a:r>
              <a:rPr lang="nl-NL" sz="2400" dirty="0"/>
              <a:t>Wat is gevoel wat je bij je draagt?</a:t>
            </a:r>
            <a:r>
              <a:rPr lang="en-US" sz="2400" dirty="0"/>
              <a:t>​</a:t>
            </a:r>
          </a:p>
          <a:p>
            <a:pPr fontAlgn="base"/>
            <a:r>
              <a:rPr lang="nl-NL" sz="2400" dirty="0"/>
              <a:t>Is er nu iets wat niet voor je werkt?</a:t>
            </a:r>
            <a:r>
              <a:rPr lang="en-US" sz="2400" dirty="0"/>
              <a:t>​</a:t>
            </a:r>
          </a:p>
          <a:p>
            <a:pPr fontAlgn="base"/>
            <a:r>
              <a:rPr lang="nl-NL" sz="2400" dirty="0"/>
              <a:t>Is er nog iets wat je moet afronden voordat wij beginnen?</a:t>
            </a:r>
            <a:r>
              <a:rPr lang="en-US" sz="2400" dirty="0"/>
              <a:t>​</a:t>
            </a:r>
          </a:p>
          <a:p>
            <a:pPr fontAlgn="base"/>
            <a:r>
              <a:rPr lang="nl-NL" sz="2400" dirty="0"/>
              <a:t>Kun je gefocust aanwezig zijn?</a:t>
            </a:r>
            <a:r>
              <a:rPr lang="en-US" sz="2400" dirty="0"/>
              <a:t>​</a:t>
            </a:r>
            <a:endParaRPr lang="nl-NL" sz="2400" dirty="0"/>
          </a:p>
        </p:txBody>
      </p:sp>
      <p:sp>
        <p:nvSpPr>
          <p:cNvPr id="3" name="Titel 2">
            <a:extLst>
              <a:ext uri="{FF2B5EF4-FFF2-40B4-BE49-F238E27FC236}">
                <a16:creationId xmlns:a16="http://schemas.microsoft.com/office/drawing/2014/main" id="{BD08ACE0-3CF2-F947-8C85-1CDE5A0A5C78}"/>
              </a:ext>
            </a:extLst>
          </p:cNvPr>
          <p:cNvSpPr>
            <a:spLocks noGrp="1"/>
          </p:cNvSpPr>
          <p:nvPr>
            <p:ph type="title"/>
          </p:nvPr>
        </p:nvSpPr>
        <p:spPr/>
        <p:txBody>
          <a:bodyPr/>
          <a:lstStyle/>
          <a:p>
            <a:r>
              <a:rPr lang="nl-NL"/>
              <a:t>Voor we beginnen</a:t>
            </a:r>
          </a:p>
        </p:txBody>
      </p:sp>
      <p:pic>
        <p:nvPicPr>
          <p:cNvPr id="4" name="Tijdelijke aanduiding voor inhoud 3">
            <a:extLst>
              <a:ext uri="{FF2B5EF4-FFF2-40B4-BE49-F238E27FC236}">
                <a16:creationId xmlns:a16="http://schemas.microsoft.com/office/drawing/2014/main" id="{4F39CE37-2780-DA4E-864D-239458368B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792" y="5658902"/>
            <a:ext cx="1573619" cy="1199098"/>
          </a:xfrm>
          <a:prstGeom prst="rect">
            <a:avLst/>
          </a:prstGeom>
        </p:spPr>
      </p:pic>
    </p:spTree>
    <p:extLst>
      <p:ext uri="{BB962C8B-B14F-4D97-AF65-F5344CB8AC3E}">
        <p14:creationId xmlns:p14="http://schemas.microsoft.com/office/powerpoint/2010/main" val="1589574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1AA9B49-0CE9-FE41-9008-88A47CFCEB4C}"/>
              </a:ext>
            </a:extLst>
          </p:cNvPr>
          <p:cNvSpPr>
            <a:spLocks noGrp="1"/>
          </p:cNvSpPr>
          <p:nvPr>
            <p:ph idx="1"/>
          </p:nvPr>
        </p:nvSpPr>
        <p:spPr/>
        <p:txBody>
          <a:bodyPr/>
          <a:lstStyle/>
          <a:p>
            <a:pPr marL="285750" indent="-285750"/>
            <a:r>
              <a:rPr lang="nl-NL" dirty="0"/>
              <a:t>Is deze voor jullie volledig?</a:t>
            </a:r>
          </a:p>
          <a:p>
            <a:pPr marL="285750" indent="-285750"/>
            <a:r>
              <a:rPr lang="nl-NL" dirty="0"/>
              <a:t>Staat alles voor nu in de goede kolom?</a:t>
            </a:r>
          </a:p>
          <a:p>
            <a:r>
              <a:rPr lang="nl-NL" dirty="0"/>
              <a:t>Dynamisch model: het hebben van veel of weinig belang of invloed kan verschillen per periode of onderwerp. Maken de belangrijkste stakeholders deel uit van het plan van aanpak? </a:t>
            </a:r>
          </a:p>
          <a:p>
            <a:endParaRPr lang="nl-NL" dirty="0"/>
          </a:p>
          <a:p>
            <a:endParaRPr lang="nl-NL" dirty="0"/>
          </a:p>
        </p:txBody>
      </p:sp>
      <p:sp>
        <p:nvSpPr>
          <p:cNvPr id="3" name="Titel 2">
            <a:extLst>
              <a:ext uri="{FF2B5EF4-FFF2-40B4-BE49-F238E27FC236}">
                <a16:creationId xmlns:a16="http://schemas.microsoft.com/office/drawing/2014/main" id="{2B7624E0-182F-5049-AE7D-B3BF3053C100}"/>
              </a:ext>
            </a:extLst>
          </p:cNvPr>
          <p:cNvSpPr>
            <a:spLocks noGrp="1"/>
          </p:cNvSpPr>
          <p:nvPr>
            <p:ph type="title"/>
          </p:nvPr>
        </p:nvSpPr>
        <p:spPr/>
        <p:txBody>
          <a:bodyPr/>
          <a:lstStyle/>
          <a:p>
            <a:r>
              <a:rPr lang="nl-NL" dirty="0"/>
              <a:t>Voorlopige stakeholderanalyse</a:t>
            </a:r>
          </a:p>
        </p:txBody>
      </p:sp>
    </p:spTree>
    <p:extLst>
      <p:ext uri="{BB962C8B-B14F-4D97-AF65-F5344CB8AC3E}">
        <p14:creationId xmlns:p14="http://schemas.microsoft.com/office/powerpoint/2010/main" val="3781652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6E841F27-C2AC-4576-A59F-F968A46D6E3F}"/>
              </a:ext>
            </a:extLst>
          </p:cNvPr>
          <p:cNvSpPr/>
          <p:nvPr/>
        </p:nvSpPr>
        <p:spPr>
          <a:xfrm>
            <a:off x="374650" y="5543550"/>
            <a:ext cx="1662113" cy="1225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11266" name="Afbeelding 10" descr="Afbeelding met tekening, voedsel&#10;&#10;Automatisch gegenereerde beschrijving">
            <a:extLst>
              <a:ext uri="{FF2B5EF4-FFF2-40B4-BE49-F238E27FC236}">
                <a16:creationId xmlns:a16="http://schemas.microsoft.com/office/drawing/2014/main" id="{D9DABB08-DFB8-401F-8E36-7049E35FA07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8425" y="5918200"/>
            <a:ext cx="14859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itel 2">
            <a:extLst>
              <a:ext uri="{FF2B5EF4-FFF2-40B4-BE49-F238E27FC236}">
                <a16:creationId xmlns:a16="http://schemas.microsoft.com/office/drawing/2014/main" id="{3C70B546-26DF-427B-8747-E5CECEB94238}"/>
              </a:ext>
            </a:extLst>
          </p:cNvPr>
          <p:cNvSpPr>
            <a:spLocks noGrp="1" noChangeArrowheads="1"/>
          </p:cNvSpPr>
          <p:nvPr>
            <p:ph type="title"/>
          </p:nvPr>
        </p:nvSpPr>
        <p:spPr>
          <a:xfrm>
            <a:off x="706438" y="368300"/>
            <a:ext cx="9385300" cy="647700"/>
          </a:xfrm>
        </p:spPr>
        <p:txBody>
          <a:bodyPr/>
          <a:lstStyle/>
          <a:p>
            <a:pPr eaLnBrk="1" hangingPunct="1">
              <a:defRPr/>
            </a:pPr>
            <a:r>
              <a:rPr lang="nl-NL" altLang="nl-NL" dirty="0">
                <a:latin typeface="+mn-lt"/>
              </a:rPr>
              <a:t>Pauze</a:t>
            </a:r>
          </a:p>
        </p:txBody>
      </p:sp>
      <p:sp>
        <p:nvSpPr>
          <p:cNvPr id="9" name="Tijdelijke aanduiding voor inhoud 1">
            <a:extLst>
              <a:ext uri="{FF2B5EF4-FFF2-40B4-BE49-F238E27FC236}">
                <a16:creationId xmlns:a16="http://schemas.microsoft.com/office/drawing/2014/main" id="{B1F47741-6B55-7E4A-9961-07F02D9A5C3E}"/>
              </a:ext>
            </a:extLst>
          </p:cNvPr>
          <p:cNvSpPr txBox="1">
            <a:spLocks/>
          </p:cNvSpPr>
          <p:nvPr/>
        </p:nvSpPr>
        <p:spPr>
          <a:xfrm>
            <a:off x="4144488" y="1468607"/>
            <a:ext cx="7672862" cy="415290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bg2">
                    <a:lumMod val="50000"/>
                  </a:schemeClr>
                </a:solidFill>
                <a:latin typeface="Muli" panose="00000500000000000000" pitchFamily="2"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50000"/>
              </a:lnSpc>
              <a:buFont typeface="Arial" panose="020B0604020202020204" pitchFamily="34" charset="0"/>
              <a:buNone/>
            </a:pPr>
            <a:r>
              <a:rPr lang="nl-NL" dirty="0"/>
              <a:t>09.30 – 09:55	Inchecken</a:t>
            </a:r>
          </a:p>
          <a:p>
            <a:pPr marL="0" indent="0">
              <a:lnSpc>
                <a:spcPct val="50000"/>
              </a:lnSpc>
              <a:buFont typeface="Arial" panose="020B0604020202020204" pitchFamily="34" charset="0"/>
              <a:buNone/>
            </a:pPr>
            <a:r>
              <a:rPr lang="nl-NL" dirty="0"/>
              <a:t>		Terugblik vorige keer</a:t>
            </a:r>
            <a:r>
              <a:rPr lang="nl-NL" b="1" dirty="0"/>
              <a:t>	</a:t>
            </a:r>
          </a:p>
          <a:p>
            <a:pPr marL="0" indent="0">
              <a:lnSpc>
                <a:spcPct val="50000"/>
              </a:lnSpc>
              <a:buFont typeface="Arial" panose="020B0604020202020204" pitchFamily="34" charset="0"/>
              <a:buNone/>
            </a:pPr>
            <a:r>
              <a:rPr lang="nl-NL" dirty="0"/>
              <a:t>09:55 – 10:00	Pauze</a:t>
            </a:r>
          </a:p>
          <a:p>
            <a:pPr marL="0" indent="0">
              <a:lnSpc>
                <a:spcPct val="50000"/>
              </a:lnSpc>
              <a:buFont typeface="Arial" panose="020B0604020202020204" pitchFamily="34" charset="0"/>
              <a:buNone/>
            </a:pPr>
            <a:r>
              <a:rPr lang="nl-NL" dirty="0"/>
              <a:t>10:00 – 10:50	Ervaringen uitwisselen &lt;naam genodigde ambassadeur&gt;</a:t>
            </a:r>
          </a:p>
          <a:p>
            <a:pPr marL="0" indent="0">
              <a:lnSpc>
                <a:spcPct val="50000"/>
              </a:lnSpc>
              <a:buFont typeface="Arial" panose="020B0604020202020204" pitchFamily="34" charset="0"/>
              <a:buNone/>
            </a:pPr>
            <a:r>
              <a:rPr lang="nl-NL" dirty="0"/>
              <a:t>10:50 - 11:00	Pauze</a:t>
            </a:r>
          </a:p>
          <a:p>
            <a:pPr marL="0" indent="0">
              <a:lnSpc>
                <a:spcPct val="50000"/>
              </a:lnSpc>
              <a:buFont typeface="Arial" panose="020B0604020202020204" pitchFamily="34" charset="0"/>
              <a:buNone/>
            </a:pPr>
            <a:r>
              <a:rPr lang="nl-NL" dirty="0"/>
              <a:t>11:00 – 11:50	Ervaringsdeskundigheid			</a:t>
            </a:r>
          </a:p>
          <a:p>
            <a:pPr marL="0" indent="0">
              <a:lnSpc>
                <a:spcPct val="50000"/>
              </a:lnSpc>
              <a:buNone/>
            </a:pPr>
            <a:r>
              <a:rPr lang="nl-NL" dirty="0"/>
              <a:t>		Je rollen als ambassadeur</a:t>
            </a:r>
          </a:p>
          <a:p>
            <a:pPr marL="0" indent="0">
              <a:lnSpc>
                <a:spcPct val="50000"/>
              </a:lnSpc>
              <a:buNone/>
            </a:pPr>
            <a:r>
              <a:rPr lang="nl-NL" dirty="0"/>
              <a:t>11:50 – 12:00 	Pauze</a:t>
            </a:r>
          </a:p>
          <a:p>
            <a:pPr marL="0" indent="0">
              <a:lnSpc>
                <a:spcPct val="50000"/>
              </a:lnSpc>
              <a:buNone/>
            </a:pPr>
            <a:r>
              <a:rPr lang="nl-NL" dirty="0"/>
              <a:t>12:00 – 12:30	Welke rollen passen bij jou? </a:t>
            </a:r>
          </a:p>
          <a:p>
            <a:pPr marL="0" indent="0">
              <a:lnSpc>
                <a:spcPct val="50000"/>
              </a:lnSpc>
              <a:buNone/>
            </a:pPr>
            <a:r>
              <a:rPr lang="nl-NL" dirty="0"/>
              <a:t>12:30 – 13:30 	</a:t>
            </a:r>
            <a:r>
              <a:rPr lang="nl-NL" dirty="0" err="1"/>
              <a:t>Lunch-pauze</a:t>
            </a:r>
            <a:r>
              <a:rPr lang="nl-NL" dirty="0"/>
              <a:t> 	</a:t>
            </a:r>
          </a:p>
          <a:p>
            <a:pPr marL="0" indent="0">
              <a:lnSpc>
                <a:spcPct val="50000"/>
              </a:lnSpc>
              <a:buNone/>
            </a:pPr>
            <a:r>
              <a:rPr lang="nl-NL" dirty="0"/>
              <a:t>13:30 – 14:20	Vervolg: welke rollen passen bij jou?</a:t>
            </a:r>
          </a:p>
          <a:p>
            <a:pPr marL="0" indent="0">
              <a:lnSpc>
                <a:spcPct val="50000"/>
              </a:lnSpc>
              <a:buNone/>
            </a:pPr>
            <a:r>
              <a:rPr lang="nl-NL" dirty="0"/>
              <a:t>		Stakeholderanalyse (completeren)</a:t>
            </a:r>
          </a:p>
          <a:p>
            <a:pPr marL="0" indent="0">
              <a:lnSpc>
                <a:spcPct val="50000"/>
              </a:lnSpc>
              <a:buNone/>
            </a:pPr>
            <a:r>
              <a:rPr lang="nl-NL" b="1" dirty="0"/>
              <a:t>14:20 – 14:30 	Pauze	</a:t>
            </a:r>
          </a:p>
          <a:p>
            <a:pPr marL="0" indent="0">
              <a:lnSpc>
                <a:spcPct val="50000"/>
              </a:lnSpc>
              <a:buNone/>
            </a:pPr>
            <a:r>
              <a:rPr lang="nl-NL" b="1" dirty="0"/>
              <a:t>14:30 – 15:20	Plan van aanpak</a:t>
            </a:r>
          </a:p>
          <a:p>
            <a:pPr marL="0" indent="0">
              <a:lnSpc>
                <a:spcPct val="50000"/>
              </a:lnSpc>
              <a:buNone/>
            </a:pPr>
            <a:r>
              <a:rPr lang="nl-NL" dirty="0"/>
              <a:t>15:20 – 15:30	Pauze</a:t>
            </a:r>
          </a:p>
          <a:p>
            <a:pPr marL="0" indent="0">
              <a:lnSpc>
                <a:spcPct val="50000"/>
              </a:lnSpc>
              <a:buNone/>
            </a:pPr>
            <a:r>
              <a:rPr lang="nl-NL" dirty="0"/>
              <a:t>15:30 – 16:20 	Je eindopdracht</a:t>
            </a:r>
          </a:p>
          <a:p>
            <a:pPr marL="0" indent="0">
              <a:lnSpc>
                <a:spcPct val="50000"/>
              </a:lnSpc>
              <a:buNone/>
            </a:pPr>
            <a:r>
              <a:rPr lang="nl-NL" dirty="0"/>
              <a:t>		De laatste dag</a:t>
            </a:r>
          </a:p>
          <a:p>
            <a:pPr marL="0" indent="0">
              <a:lnSpc>
                <a:spcPct val="50000"/>
              </a:lnSpc>
              <a:buFont typeface="Arial" panose="020B0604020202020204" pitchFamily="34" charset="0"/>
              <a:buNone/>
            </a:pPr>
            <a:r>
              <a:rPr lang="nl-NL" dirty="0"/>
              <a:t>16:20 – 16:30	Afsluiting</a:t>
            </a:r>
          </a:p>
          <a:p>
            <a:endParaRPr lang="nl-NL" dirty="0"/>
          </a:p>
        </p:txBody>
      </p:sp>
      <p:pic>
        <p:nvPicPr>
          <p:cNvPr id="10" name="Picture 4" descr="kop, ristretto, espresso, caff macchiato, koffie, cafeïne, Cubaanse espresso, koffiekop, cappuccino, cortado, platte witte, drinken, koffiemelk, witte koffie, koffie verkeerd, eten, Wiener melange, Ipoh witte koffie, latte, caff americano, serveware, ingrediënt, keuken, Espressino, drinkware, mocaccino, lungo, cafe, Java coffee, marocchino, tafelgerei, schotel, americano, schotel, niet-alcoholische drank, salep, oploskoffie, thee, Coffee substitute">
            <a:extLst>
              <a:ext uri="{FF2B5EF4-FFF2-40B4-BE49-F238E27FC236}">
                <a16:creationId xmlns:a16="http://schemas.microsoft.com/office/drawing/2014/main" id="{FD4D7BEE-FD1C-9B47-8520-4C8655453EA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6438" y="2492858"/>
            <a:ext cx="3249612" cy="2162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620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F011B58-0940-474C-8981-769F47A5B76A}"/>
              </a:ext>
            </a:extLst>
          </p:cNvPr>
          <p:cNvSpPr>
            <a:spLocks noGrp="1"/>
          </p:cNvSpPr>
          <p:nvPr>
            <p:ph idx="1"/>
          </p:nvPr>
        </p:nvSpPr>
        <p:spPr/>
        <p:txBody>
          <a:bodyPr/>
          <a:lstStyle/>
          <a:p>
            <a:r>
              <a:rPr lang="nl-NL" dirty="0"/>
              <a:t>Nog laatste aanpassingen op de missie / visie?</a:t>
            </a:r>
          </a:p>
          <a:p>
            <a:r>
              <a:rPr lang="nl-NL" dirty="0"/>
              <a:t>Structuur</a:t>
            </a:r>
          </a:p>
          <a:p>
            <a:r>
              <a:rPr lang="nl-NL" dirty="0"/>
              <a:t>Aangescherpte doelen</a:t>
            </a:r>
          </a:p>
          <a:p>
            <a:r>
              <a:rPr lang="nl-NL" dirty="0"/>
              <a:t>Activiteiten -&gt; wie doet wat? </a:t>
            </a:r>
          </a:p>
          <a:p>
            <a:endParaRPr lang="nl-NL" dirty="0"/>
          </a:p>
        </p:txBody>
      </p:sp>
      <p:sp>
        <p:nvSpPr>
          <p:cNvPr id="3" name="Titel 2">
            <a:extLst>
              <a:ext uri="{FF2B5EF4-FFF2-40B4-BE49-F238E27FC236}">
                <a16:creationId xmlns:a16="http://schemas.microsoft.com/office/drawing/2014/main" id="{57ADFEB6-FBAE-2743-99C1-6C5461BF9E0B}"/>
              </a:ext>
            </a:extLst>
          </p:cNvPr>
          <p:cNvSpPr>
            <a:spLocks noGrp="1"/>
          </p:cNvSpPr>
          <p:nvPr>
            <p:ph type="title"/>
          </p:nvPr>
        </p:nvSpPr>
        <p:spPr/>
        <p:txBody>
          <a:bodyPr/>
          <a:lstStyle/>
          <a:p>
            <a:r>
              <a:rPr lang="nl-NL" dirty="0"/>
              <a:t>Plan van aanpak</a:t>
            </a:r>
          </a:p>
        </p:txBody>
      </p:sp>
    </p:spTree>
    <p:extLst>
      <p:ext uri="{BB962C8B-B14F-4D97-AF65-F5344CB8AC3E}">
        <p14:creationId xmlns:p14="http://schemas.microsoft.com/office/powerpoint/2010/main" val="1773459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6E841F27-C2AC-4576-A59F-F968A46D6E3F}"/>
              </a:ext>
            </a:extLst>
          </p:cNvPr>
          <p:cNvSpPr/>
          <p:nvPr/>
        </p:nvSpPr>
        <p:spPr>
          <a:xfrm>
            <a:off x="374650" y="5543550"/>
            <a:ext cx="1662113" cy="1225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11266" name="Afbeelding 10" descr="Afbeelding met tekening, voedsel&#10;&#10;Automatisch gegenereerde beschrijving">
            <a:extLst>
              <a:ext uri="{FF2B5EF4-FFF2-40B4-BE49-F238E27FC236}">
                <a16:creationId xmlns:a16="http://schemas.microsoft.com/office/drawing/2014/main" id="{D9DABB08-DFB8-401F-8E36-7049E35FA07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8425" y="5918200"/>
            <a:ext cx="14859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itel 2">
            <a:extLst>
              <a:ext uri="{FF2B5EF4-FFF2-40B4-BE49-F238E27FC236}">
                <a16:creationId xmlns:a16="http://schemas.microsoft.com/office/drawing/2014/main" id="{3C70B546-26DF-427B-8747-E5CECEB94238}"/>
              </a:ext>
            </a:extLst>
          </p:cNvPr>
          <p:cNvSpPr>
            <a:spLocks noGrp="1" noChangeArrowheads="1"/>
          </p:cNvSpPr>
          <p:nvPr>
            <p:ph type="title"/>
          </p:nvPr>
        </p:nvSpPr>
        <p:spPr>
          <a:xfrm>
            <a:off x="706438" y="368300"/>
            <a:ext cx="9385300" cy="647700"/>
          </a:xfrm>
        </p:spPr>
        <p:txBody>
          <a:bodyPr/>
          <a:lstStyle/>
          <a:p>
            <a:pPr eaLnBrk="1" hangingPunct="1">
              <a:defRPr/>
            </a:pPr>
            <a:r>
              <a:rPr lang="nl-NL" altLang="nl-NL" dirty="0">
                <a:latin typeface="+mn-lt"/>
              </a:rPr>
              <a:t>Pauze</a:t>
            </a:r>
          </a:p>
        </p:txBody>
      </p:sp>
      <p:sp>
        <p:nvSpPr>
          <p:cNvPr id="9" name="Tijdelijke aanduiding voor inhoud 1">
            <a:extLst>
              <a:ext uri="{FF2B5EF4-FFF2-40B4-BE49-F238E27FC236}">
                <a16:creationId xmlns:a16="http://schemas.microsoft.com/office/drawing/2014/main" id="{B1F47741-6B55-7E4A-9961-07F02D9A5C3E}"/>
              </a:ext>
            </a:extLst>
          </p:cNvPr>
          <p:cNvSpPr txBox="1">
            <a:spLocks/>
          </p:cNvSpPr>
          <p:nvPr/>
        </p:nvSpPr>
        <p:spPr>
          <a:xfrm>
            <a:off x="4144488" y="1468607"/>
            <a:ext cx="7672862" cy="415290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bg2">
                    <a:lumMod val="50000"/>
                  </a:schemeClr>
                </a:solidFill>
                <a:latin typeface="Muli" panose="00000500000000000000" pitchFamily="2"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50000"/>
              </a:lnSpc>
              <a:buFont typeface="Arial" panose="020B0604020202020204" pitchFamily="34" charset="0"/>
              <a:buNone/>
            </a:pPr>
            <a:r>
              <a:rPr lang="nl-NL" dirty="0"/>
              <a:t>09.30 – 09:55	Inchecken</a:t>
            </a:r>
          </a:p>
          <a:p>
            <a:pPr marL="0" indent="0">
              <a:lnSpc>
                <a:spcPct val="50000"/>
              </a:lnSpc>
              <a:buFont typeface="Arial" panose="020B0604020202020204" pitchFamily="34" charset="0"/>
              <a:buNone/>
            </a:pPr>
            <a:r>
              <a:rPr lang="nl-NL" dirty="0"/>
              <a:t>		Terugblik vorige keer</a:t>
            </a:r>
            <a:r>
              <a:rPr lang="nl-NL" b="1" dirty="0"/>
              <a:t>	</a:t>
            </a:r>
          </a:p>
          <a:p>
            <a:pPr marL="0" indent="0">
              <a:lnSpc>
                <a:spcPct val="50000"/>
              </a:lnSpc>
              <a:buFont typeface="Arial" panose="020B0604020202020204" pitchFamily="34" charset="0"/>
              <a:buNone/>
            </a:pPr>
            <a:r>
              <a:rPr lang="nl-NL" dirty="0"/>
              <a:t>09:55 – 10:00	Pauze</a:t>
            </a:r>
          </a:p>
          <a:p>
            <a:pPr marL="0" indent="0">
              <a:lnSpc>
                <a:spcPct val="50000"/>
              </a:lnSpc>
              <a:buFont typeface="Arial" panose="020B0604020202020204" pitchFamily="34" charset="0"/>
              <a:buNone/>
            </a:pPr>
            <a:r>
              <a:rPr lang="nl-NL" dirty="0"/>
              <a:t>10:00 – 10:50	Ervaringen uitwisselen &lt;naam genodigde ambassadeur&gt;</a:t>
            </a:r>
          </a:p>
          <a:p>
            <a:pPr marL="0" indent="0">
              <a:lnSpc>
                <a:spcPct val="50000"/>
              </a:lnSpc>
              <a:buFont typeface="Arial" panose="020B0604020202020204" pitchFamily="34" charset="0"/>
              <a:buNone/>
            </a:pPr>
            <a:r>
              <a:rPr lang="nl-NL" dirty="0"/>
              <a:t>10:50 - 11:00	Pauze</a:t>
            </a:r>
          </a:p>
          <a:p>
            <a:pPr marL="0" indent="0">
              <a:lnSpc>
                <a:spcPct val="50000"/>
              </a:lnSpc>
              <a:buFont typeface="Arial" panose="020B0604020202020204" pitchFamily="34" charset="0"/>
              <a:buNone/>
            </a:pPr>
            <a:r>
              <a:rPr lang="nl-NL" dirty="0"/>
              <a:t>11:00 – 11:50	Ervaringsdeskundigheid			</a:t>
            </a:r>
          </a:p>
          <a:p>
            <a:pPr marL="0" indent="0">
              <a:lnSpc>
                <a:spcPct val="50000"/>
              </a:lnSpc>
              <a:buNone/>
            </a:pPr>
            <a:r>
              <a:rPr lang="nl-NL" dirty="0"/>
              <a:t>		Je rollen als ambassadeur</a:t>
            </a:r>
          </a:p>
          <a:p>
            <a:pPr marL="0" indent="0">
              <a:lnSpc>
                <a:spcPct val="50000"/>
              </a:lnSpc>
              <a:buNone/>
            </a:pPr>
            <a:r>
              <a:rPr lang="nl-NL" dirty="0"/>
              <a:t>11:50 – 12:00 	Pauze</a:t>
            </a:r>
          </a:p>
          <a:p>
            <a:pPr marL="0" indent="0">
              <a:lnSpc>
                <a:spcPct val="50000"/>
              </a:lnSpc>
              <a:buNone/>
            </a:pPr>
            <a:r>
              <a:rPr lang="nl-NL" dirty="0"/>
              <a:t>12:00 – 12:30	Welke rollen passen bij jou? </a:t>
            </a:r>
          </a:p>
          <a:p>
            <a:pPr marL="0" indent="0">
              <a:lnSpc>
                <a:spcPct val="50000"/>
              </a:lnSpc>
              <a:buNone/>
            </a:pPr>
            <a:r>
              <a:rPr lang="nl-NL" dirty="0"/>
              <a:t>12:30 – 13:30 	</a:t>
            </a:r>
            <a:r>
              <a:rPr lang="nl-NL" dirty="0" err="1"/>
              <a:t>Lunch-pauze</a:t>
            </a:r>
            <a:r>
              <a:rPr lang="nl-NL" dirty="0"/>
              <a:t> 	</a:t>
            </a:r>
          </a:p>
          <a:p>
            <a:pPr marL="0" indent="0">
              <a:lnSpc>
                <a:spcPct val="50000"/>
              </a:lnSpc>
              <a:buNone/>
            </a:pPr>
            <a:r>
              <a:rPr lang="nl-NL" dirty="0"/>
              <a:t>13:30 – 14:20	Vervolg: welke rollen passen bij jou?</a:t>
            </a:r>
          </a:p>
          <a:p>
            <a:pPr marL="0" indent="0">
              <a:lnSpc>
                <a:spcPct val="50000"/>
              </a:lnSpc>
              <a:buNone/>
            </a:pPr>
            <a:r>
              <a:rPr lang="nl-NL" dirty="0"/>
              <a:t>		Stakeholderanalyse (completeren)</a:t>
            </a:r>
          </a:p>
          <a:p>
            <a:pPr marL="0" indent="0">
              <a:lnSpc>
                <a:spcPct val="50000"/>
              </a:lnSpc>
              <a:buNone/>
            </a:pPr>
            <a:r>
              <a:rPr lang="nl-NL" dirty="0"/>
              <a:t>14:20 – 14:30 	Pauze	</a:t>
            </a:r>
          </a:p>
          <a:p>
            <a:pPr marL="0" indent="0">
              <a:lnSpc>
                <a:spcPct val="50000"/>
              </a:lnSpc>
              <a:buNone/>
            </a:pPr>
            <a:r>
              <a:rPr lang="nl-NL" dirty="0"/>
              <a:t>14:30 – 15:20	Plan van aanpak</a:t>
            </a:r>
          </a:p>
          <a:p>
            <a:pPr marL="0" indent="0">
              <a:lnSpc>
                <a:spcPct val="50000"/>
              </a:lnSpc>
              <a:buNone/>
            </a:pPr>
            <a:r>
              <a:rPr lang="nl-NL" b="1" dirty="0"/>
              <a:t>15:20 – 15:30	Pauze</a:t>
            </a:r>
          </a:p>
          <a:p>
            <a:pPr marL="0" indent="0">
              <a:lnSpc>
                <a:spcPct val="50000"/>
              </a:lnSpc>
              <a:buNone/>
            </a:pPr>
            <a:r>
              <a:rPr lang="nl-NL" b="1" dirty="0"/>
              <a:t>15:30 – 16:20 	Je eindopdracht</a:t>
            </a:r>
          </a:p>
          <a:p>
            <a:pPr marL="0" indent="0">
              <a:lnSpc>
                <a:spcPct val="50000"/>
              </a:lnSpc>
              <a:buNone/>
            </a:pPr>
            <a:r>
              <a:rPr lang="nl-NL" b="1" dirty="0"/>
              <a:t>		De laatste dag</a:t>
            </a:r>
          </a:p>
          <a:p>
            <a:pPr marL="0" indent="0">
              <a:lnSpc>
                <a:spcPct val="50000"/>
              </a:lnSpc>
              <a:buFont typeface="Arial" panose="020B0604020202020204" pitchFamily="34" charset="0"/>
              <a:buNone/>
            </a:pPr>
            <a:r>
              <a:rPr lang="nl-NL" dirty="0"/>
              <a:t>16:20 – 16:30	Afsluiting</a:t>
            </a:r>
          </a:p>
          <a:p>
            <a:endParaRPr lang="nl-NL" dirty="0"/>
          </a:p>
        </p:txBody>
      </p:sp>
      <p:pic>
        <p:nvPicPr>
          <p:cNvPr id="10" name="Picture 4" descr="kop, ristretto, espresso, caff macchiato, koffie, cafeïne, Cubaanse espresso, koffiekop, cappuccino, cortado, platte witte, drinken, koffiemelk, witte koffie, koffie verkeerd, eten, Wiener melange, Ipoh witte koffie, latte, caff americano, serveware, ingrediënt, keuken, Espressino, drinkware, mocaccino, lungo, cafe, Java coffee, marocchino, tafelgerei, schotel, americano, schotel, niet-alcoholische drank, salep, oploskoffie, thee, Coffee substitute">
            <a:extLst>
              <a:ext uri="{FF2B5EF4-FFF2-40B4-BE49-F238E27FC236}">
                <a16:creationId xmlns:a16="http://schemas.microsoft.com/office/drawing/2014/main" id="{FD4D7BEE-FD1C-9B47-8520-4C8655453EA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6438" y="2492858"/>
            <a:ext cx="3249612" cy="2162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089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jdelijke aanduiding voor inhoud 1">
            <a:extLst>
              <a:ext uri="{FF2B5EF4-FFF2-40B4-BE49-F238E27FC236}">
                <a16:creationId xmlns:a16="http://schemas.microsoft.com/office/drawing/2014/main" id="{0BD7D7F1-A774-EC4D-98F9-D91E42DA4FB2}"/>
              </a:ext>
            </a:extLst>
          </p:cNvPr>
          <p:cNvSpPr>
            <a:spLocks noGrp="1" noChangeArrowheads="1"/>
          </p:cNvSpPr>
          <p:nvPr>
            <p:ph idx="1"/>
          </p:nvPr>
        </p:nvSpPr>
        <p:spPr>
          <a:xfrm>
            <a:off x="706438" y="1260475"/>
            <a:ext cx="9385300" cy="5046663"/>
          </a:xfrm>
        </p:spPr>
        <p:txBody>
          <a:bodyPr/>
          <a:lstStyle/>
          <a:p>
            <a:pPr marL="0" indent="0" eaLnBrk="1" hangingPunct="1">
              <a:lnSpc>
                <a:spcPct val="100000"/>
              </a:lnSpc>
              <a:buFont typeface="Arial" panose="020B0604020202020204" pitchFamily="34" charset="0"/>
              <a:buNone/>
            </a:pPr>
            <a:r>
              <a:rPr lang="nl-NL" altLang="nl-NL" sz="2200">
                <a:latin typeface="Muli"/>
              </a:rPr>
              <a:t>Iedere deelnemer werkt vanaf nu toe naar een eigen eindopdracht. </a:t>
            </a:r>
          </a:p>
          <a:p>
            <a:pPr marL="0" indent="0" eaLnBrk="1" hangingPunct="1">
              <a:lnSpc>
                <a:spcPct val="100000"/>
              </a:lnSpc>
              <a:buFont typeface="Arial" panose="020B0604020202020204" pitchFamily="34" charset="0"/>
              <a:buNone/>
            </a:pPr>
            <a:endParaRPr lang="nl-NL" altLang="nl-NL" sz="2200">
              <a:latin typeface="Muli"/>
            </a:endParaRPr>
          </a:p>
          <a:p>
            <a:pPr marL="0" indent="0" eaLnBrk="1" hangingPunct="1">
              <a:lnSpc>
                <a:spcPct val="100000"/>
              </a:lnSpc>
              <a:buFont typeface="Arial" panose="020B0604020202020204" pitchFamily="34" charset="0"/>
              <a:buNone/>
            </a:pPr>
            <a:r>
              <a:rPr lang="nl-NL" altLang="nl-NL" sz="2200">
                <a:latin typeface="Muli"/>
              </a:rPr>
              <a:t>Je eindopdracht is </a:t>
            </a:r>
            <a:r>
              <a:rPr lang="nl-NL" altLang="nl-NL" sz="2200" b="1">
                <a:latin typeface="Muli"/>
              </a:rPr>
              <a:t>een presentatie van je eigen ambassadeurschap</a:t>
            </a:r>
            <a:r>
              <a:rPr lang="nl-NL" altLang="nl-NL" sz="2200">
                <a:latin typeface="Muli"/>
              </a:rPr>
              <a:t>. </a:t>
            </a:r>
          </a:p>
          <a:p>
            <a:pPr lvl="1" eaLnBrk="1" hangingPunct="1">
              <a:lnSpc>
                <a:spcPct val="100000"/>
              </a:lnSpc>
              <a:buFont typeface="Courier New" panose="02070309020205020404" pitchFamily="49" charset="0"/>
              <a:buChar char="o"/>
            </a:pPr>
            <a:r>
              <a:rPr lang="nl-NL" altLang="nl-NL" sz="1600">
                <a:latin typeface="Muli"/>
              </a:rPr>
              <a:t>Deze is geslaagd op het moment dat je deze presentatie kan inzetten in je ambassadeurschap. Toekomstige bruikbaarheid is het belangrijkste criterium.</a:t>
            </a:r>
          </a:p>
          <a:p>
            <a:pPr lvl="1" eaLnBrk="1" hangingPunct="1">
              <a:lnSpc>
                <a:spcPct val="100000"/>
              </a:lnSpc>
              <a:buFont typeface="Courier New" panose="02070309020205020404" pitchFamily="49" charset="0"/>
              <a:buChar char="o"/>
            </a:pPr>
            <a:r>
              <a:rPr lang="nl-NL" altLang="nl-NL" sz="1600">
                <a:latin typeface="Muli"/>
              </a:rPr>
              <a:t>Je hebt vrijheid in vorm. Je kunt bijvoorbeeld denken aan:</a:t>
            </a:r>
          </a:p>
          <a:p>
            <a:pPr lvl="2" eaLnBrk="1" hangingPunct="1">
              <a:lnSpc>
                <a:spcPct val="100000"/>
              </a:lnSpc>
              <a:buFont typeface="Courier New" panose="02070309020205020404" pitchFamily="49" charset="0"/>
              <a:buChar char="o"/>
            </a:pPr>
            <a:r>
              <a:rPr lang="nl-NL" altLang="nl-NL" sz="1600" u="sng">
                <a:latin typeface="Muli"/>
              </a:rPr>
              <a:t>Een artikel </a:t>
            </a:r>
            <a:r>
              <a:rPr lang="nl-NL" altLang="nl-NL" sz="1600">
                <a:latin typeface="Muli"/>
              </a:rPr>
              <a:t>waarin je jezelf als ambassadeur voorstelt (bijv. te gebruiken op intranet, of om onder collega’s te verspreiden)</a:t>
            </a:r>
          </a:p>
          <a:p>
            <a:pPr lvl="2" eaLnBrk="1" hangingPunct="1">
              <a:lnSpc>
                <a:spcPct val="100000"/>
              </a:lnSpc>
              <a:buFont typeface="Courier New" panose="02070309020205020404" pitchFamily="49" charset="0"/>
              <a:buChar char="o"/>
            </a:pPr>
            <a:r>
              <a:rPr lang="nl-NL" altLang="nl-NL" sz="1600" u="sng">
                <a:latin typeface="Muli"/>
              </a:rPr>
              <a:t>Een powerpoint </a:t>
            </a:r>
            <a:r>
              <a:rPr lang="nl-NL" altLang="nl-NL" sz="1600">
                <a:latin typeface="Muli"/>
              </a:rPr>
              <a:t>waarin je jezelf als ambassadeur voorstelt (die je in toekomstige lezingen/praatjes kunt gebruiken)</a:t>
            </a:r>
          </a:p>
          <a:p>
            <a:pPr lvl="2" eaLnBrk="1" hangingPunct="1">
              <a:lnSpc>
                <a:spcPct val="100000"/>
              </a:lnSpc>
              <a:buFont typeface="Courier New" panose="02070309020205020404" pitchFamily="49" charset="0"/>
              <a:buChar char="o"/>
            </a:pPr>
            <a:r>
              <a:rPr lang="nl-NL" altLang="nl-NL" sz="1600" u="sng">
                <a:latin typeface="Muli"/>
              </a:rPr>
              <a:t>Een plan van aanpak</a:t>
            </a:r>
            <a:r>
              <a:rPr lang="nl-NL" altLang="nl-NL" sz="1600">
                <a:latin typeface="Muli"/>
              </a:rPr>
              <a:t> van je eigen ambassadeurschap (een overzicht van acties die je in je eigen ambassadeursrol gaat inzetten)</a:t>
            </a:r>
          </a:p>
          <a:p>
            <a:pPr lvl="2" eaLnBrk="1" hangingPunct="1">
              <a:lnSpc>
                <a:spcPct val="100000"/>
              </a:lnSpc>
              <a:buFont typeface="Courier New" panose="02070309020205020404" pitchFamily="49" charset="0"/>
              <a:buChar char="o"/>
            </a:pPr>
            <a:r>
              <a:rPr lang="nl-NL" altLang="nl-NL" sz="1600">
                <a:latin typeface="Muli"/>
              </a:rPr>
              <a:t>Een </a:t>
            </a:r>
            <a:r>
              <a:rPr lang="nl-NL" altLang="nl-NL" sz="1600" u="sng">
                <a:latin typeface="Muli"/>
              </a:rPr>
              <a:t>zelfgemaakt filmpje </a:t>
            </a:r>
            <a:r>
              <a:rPr lang="nl-NL" altLang="nl-NL" sz="1600">
                <a:latin typeface="Muli"/>
              </a:rPr>
              <a:t>waarin je jezelf als ambassadeur voorstelt aan je collega’s</a:t>
            </a:r>
          </a:p>
        </p:txBody>
      </p:sp>
      <p:sp>
        <p:nvSpPr>
          <p:cNvPr id="78850" name="Titel 2">
            <a:extLst>
              <a:ext uri="{FF2B5EF4-FFF2-40B4-BE49-F238E27FC236}">
                <a16:creationId xmlns:a16="http://schemas.microsoft.com/office/drawing/2014/main" id="{5632980E-C9FE-C648-8D8B-89A1BB728EBD}"/>
              </a:ext>
            </a:extLst>
          </p:cNvPr>
          <p:cNvSpPr>
            <a:spLocks noGrp="1" noChangeArrowheads="1"/>
          </p:cNvSpPr>
          <p:nvPr>
            <p:ph type="title"/>
          </p:nvPr>
        </p:nvSpPr>
        <p:spPr>
          <a:xfrm>
            <a:off x="706438" y="368300"/>
            <a:ext cx="9385300" cy="819150"/>
          </a:xfrm>
        </p:spPr>
        <p:txBody>
          <a:bodyPr/>
          <a:lstStyle/>
          <a:p>
            <a:pPr eaLnBrk="1" hangingPunct="1"/>
            <a:r>
              <a:rPr lang="nl-NL" altLang="nl-NL">
                <a:latin typeface="Muli ExtraLight" panose="00000300000000000000"/>
              </a:rPr>
              <a:t>Eindopdracht</a:t>
            </a:r>
          </a:p>
        </p:txBody>
      </p:sp>
      <p:pic>
        <p:nvPicPr>
          <p:cNvPr id="78851" name="Tijdelijke aanduiding voor inhoud 3">
            <a:extLst>
              <a:ext uri="{FF2B5EF4-FFF2-40B4-BE49-F238E27FC236}">
                <a16:creationId xmlns:a16="http://schemas.microsoft.com/office/drawing/2014/main" id="{2DD4F36E-C366-664C-BBA3-9671980FD34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5594350"/>
            <a:ext cx="1573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2927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1298B14-6AFE-4460-9CBD-83163697F5D4}"/>
              </a:ext>
            </a:extLst>
          </p:cNvPr>
          <p:cNvSpPr>
            <a:spLocks noGrp="1"/>
          </p:cNvSpPr>
          <p:nvPr>
            <p:ph idx="1"/>
          </p:nvPr>
        </p:nvSpPr>
        <p:spPr/>
        <p:txBody>
          <a:bodyPr>
            <a:normAutofit/>
          </a:bodyPr>
          <a:lstStyle/>
          <a:p>
            <a:pPr marL="0" indent="0">
              <a:buNone/>
            </a:pPr>
            <a:r>
              <a:rPr lang="nl-NL" b="1" dirty="0"/>
              <a:t>Vragen om bij stil te staan:</a:t>
            </a:r>
          </a:p>
          <a:p>
            <a:pPr marL="457200" indent="-457200">
              <a:buFont typeface="+mj-lt"/>
              <a:buAutoNum type="arabicPeriod"/>
            </a:pPr>
            <a:r>
              <a:rPr lang="nl-NL" dirty="0"/>
              <a:t>Plenair: hoe ga jij het aanpakken? </a:t>
            </a:r>
          </a:p>
          <a:p>
            <a:pPr marL="457200" indent="-457200">
              <a:buFont typeface="+mj-lt"/>
              <a:buAutoNum type="arabicPeriod"/>
            </a:pPr>
            <a:r>
              <a:rPr lang="nl-NL" dirty="0"/>
              <a:t>Wat is je doel met deze presentatie? </a:t>
            </a:r>
            <a:r>
              <a:rPr lang="nl-NL" i="1" dirty="0"/>
              <a:t>balans tussen informeren, aan het denken zetten/raken </a:t>
            </a:r>
          </a:p>
          <a:p>
            <a:pPr marL="457200" indent="-457200">
              <a:buFont typeface="+mj-lt"/>
              <a:buAutoNum type="arabicPeriod"/>
            </a:pPr>
            <a:r>
              <a:rPr lang="nl-NL" dirty="0"/>
              <a:t>Hoe gebruik je je persoonlijke ervaringskennis in deze presentatie? </a:t>
            </a:r>
            <a:r>
              <a:rPr lang="nl-NL" i="1" dirty="0"/>
              <a:t>bijv. reflectie op confrontatie, acceptatie, inzicht, eigen participatie</a:t>
            </a:r>
          </a:p>
          <a:p>
            <a:pPr marL="457200" indent="-457200">
              <a:buFont typeface="+mj-lt"/>
              <a:buAutoNum type="arabicPeriod"/>
            </a:pPr>
            <a:r>
              <a:rPr lang="nl-NL" dirty="0"/>
              <a:t>Wat is je ‘take home </a:t>
            </a:r>
            <a:r>
              <a:rPr lang="nl-NL" dirty="0" err="1"/>
              <a:t>message</a:t>
            </a:r>
            <a:r>
              <a:rPr lang="nl-NL" dirty="0"/>
              <a:t>’? </a:t>
            </a:r>
          </a:p>
          <a:p>
            <a:pPr marL="457200" indent="-457200">
              <a:buFont typeface="+mj-lt"/>
              <a:buAutoNum type="arabicPeriod"/>
            </a:pPr>
            <a:r>
              <a:rPr lang="nl-NL" dirty="0"/>
              <a:t>Wat zeggen jullie in deze presentatie over de Autisme Ambassade &lt;Naam organisatie&gt;? </a:t>
            </a:r>
            <a:r>
              <a:rPr lang="nl-NL" i="1" dirty="0"/>
              <a:t>tot eenduidige communicatie komen</a:t>
            </a:r>
          </a:p>
          <a:p>
            <a:endParaRPr lang="nl-NL" dirty="0"/>
          </a:p>
        </p:txBody>
      </p:sp>
      <p:sp>
        <p:nvSpPr>
          <p:cNvPr id="3" name="Titel 2">
            <a:extLst>
              <a:ext uri="{FF2B5EF4-FFF2-40B4-BE49-F238E27FC236}">
                <a16:creationId xmlns:a16="http://schemas.microsoft.com/office/drawing/2014/main" id="{A6CAB1EC-A4FF-47D6-B1A0-59A7E760BA99}"/>
              </a:ext>
            </a:extLst>
          </p:cNvPr>
          <p:cNvSpPr>
            <a:spLocks noGrp="1"/>
          </p:cNvSpPr>
          <p:nvPr>
            <p:ph type="title"/>
          </p:nvPr>
        </p:nvSpPr>
        <p:spPr/>
        <p:txBody>
          <a:bodyPr/>
          <a:lstStyle/>
          <a:p>
            <a:r>
              <a:rPr lang="nl-NL"/>
              <a:t>Presentatie eigen ambassadeurschap</a:t>
            </a:r>
          </a:p>
        </p:txBody>
      </p:sp>
    </p:spTree>
    <p:extLst>
      <p:ext uri="{BB962C8B-B14F-4D97-AF65-F5344CB8AC3E}">
        <p14:creationId xmlns:p14="http://schemas.microsoft.com/office/powerpoint/2010/main" val="358815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EE55E10-1D72-A74C-A1BB-85BA078BE390}"/>
              </a:ext>
            </a:extLst>
          </p:cNvPr>
          <p:cNvSpPr>
            <a:spLocks noGrp="1"/>
          </p:cNvSpPr>
          <p:nvPr>
            <p:ph idx="1"/>
          </p:nvPr>
        </p:nvSpPr>
        <p:spPr/>
        <p:txBody>
          <a:bodyPr/>
          <a:lstStyle/>
          <a:p>
            <a:r>
              <a:rPr lang="nl-NL" dirty="0"/>
              <a:t>Wie zouden jullie willen uitnodigen voor de laatste bijeenkomst? (10:00 – 12:00)</a:t>
            </a:r>
          </a:p>
          <a:p>
            <a:r>
              <a:rPr lang="nl-NL" dirty="0"/>
              <a:t>Opbouw programma:</a:t>
            </a:r>
          </a:p>
          <a:p>
            <a:pPr lvl="1"/>
            <a:r>
              <a:rPr lang="nl-NL" dirty="0"/>
              <a:t>Presentatie overkoepelende plan van aanpak (met stakeholders)</a:t>
            </a:r>
          </a:p>
          <a:p>
            <a:pPr lvl="1"/>
            <a:r>
              <a:rPr lang="nl-NL" dirty="0"/>
              <a:t>Presentatie eindopdrachten</a:t>
            </a:r>
          </a:p>
          <a:p>
            <a:pPr lvl="1"/>
            <a:endParaRPr lang="nl-NL" dirty="0"/>
          </a:p>
          <a:p>
            <a:r>
              <a:rPr lang="nl-NL" dirty="0"/>
              <a:t>Viskomoefening?</a:t>
            </a:r>
          </a:p>
        </p:txBody>
      </p:sp>
      <p:sp>
        <p:nvSpPr>
          <p:cNvPr id="3" name="Titel 2">
            <a:extLst>
              <a:ext uri="{FF2B5EF4-FFF2-40B4-BE49-F238E27FC236}">
                <a16:creationId xmlns:a16="http://schemas.microsoft.com/office/drawing/2014/main" id="{BBE30E38-82E0-DF4F-9D01-B98F491289B6}"/>
              </a:ext>
            </a:extLst>
          </p:cNvPr>
          <p:cNvSpPr>
            <a:spLocks noGrp="1"/>
          </p:cNvSpPr>
          <p:nvPr>
            <p:ph type="title"/>
          </p:nvPr>
        </p:nvSpPr>
        <p:spPr/>
        <p:txBody>
          <a:bodyPr/>
          <a:lstStyle/>
          <a:p>
            <a:r>
              <a:rPr lang="nl-NL"/>
              <a:t>Voor de volgende keer</a:t>
            </a:r>
          </a:p>
        </p:txBody>
      </p:sp>
    </p:spTree>
    <p:extLst>
      <p:ext uri="{BB962C8B-B14F-4D97-AF65-F5344CB8AC3E}">
        <p14:creationId xmlns:p14="http://schemas.microsoft.com/office/powerpoint/2010/main" val="192649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2369707-7283-6A4D-98F3-DECCC8CAEF10}"/>
              </a:ext>
            </a:extLst>
          </p:cNvPr>
          <p:cNvSpPr>
            <a:spLocks noGrp="1"/>
          </p:cNvSpPr>
          <p:nvPr>
            <p:ph idx="1"/>
          </p:nvPr>
        </p:nvSpPr>
        <p:spPr/>
        <p:txBody>
          <a:bodyPr/>
          <a:lstStyle/>
          <a:p>
            <a:pPr fontAlgn="base"/>
            <a:r>
              <a:rPr lang="nl-NL" sz="2400">
                <a:solidFill>
                  <a:srgbClr val="67686B"/>
                </a:solidFill>
                <a:latin typeface="Arial" panose="020B0604020202020204" pitchFamily="34" charset="0"/>
              </a:rPr>
              <a:t>Wat werkte er niet voor jou tijdens de training?</a:t>
            </a:r>
            <a:r>
              <a:rPr lang="en-US" sz="2400">
                <a:solidFill>
                  <a:srgbClr val="F39801"/>
                </a:solidFill>
                <a:latin typeface="Arial" panose="020B0604020202020204" pitchFamily="34" charset="0"/>
              </a:rPr>
              <a:t>​</a:t>
            </a:r>
          </a:p>
          <a:p>
            <a:pPr fontAlgn="base"/>
            <a:r>
              <a:rPr lang="nl-NL" sz="2400">
                <a:solidFill>
                  <a:srgbClr val="67686B"/>
                </a:solidFill>
                <a:latin typeface="Arial" panose="020B0604020202020204" pitchFamily="34" charset="0"/>
              </a:rPr>
              <a:t>Wat werkte er wel voor jou tijdens de training?</a:t>
            </a:r>
            <a:r>
              <a:rPr lang="en-US" sz="2400">
                <a:solidFill>
                  <a:srgbClr val="F39801"/>
                </a:solidFill>
                <a:latin typeface="Arial" panose="020B0604020202020204" pitchFamily="34" charset="0"/>
              </a:rPr>
              <a:t>​</a:t>
            </a:r>
          </a:p>
          <a:p>
            <a:pPr fontAlgn="base"/>
            <a:r>
              <a:rPr lang="nl-NL" sz="2400">
                <a:solidFill>
                  <a:srgbClr val="67686B"/>
                </a:solidFill>
                <a:latin typeface="Arial" panose="020B0604020202020204" pitchFamily="34" charset="0"/>
              </a:rPr>
              <a:t>Hoe zou je de dag omschrijven (in één – drie woorden)?</a:t>
            </a:r>
            <a:r>
              <a:rPr lang="en-US" sz="2400">
                <a:solidFill>
                  <a:srgbClr val="F39801"/>
                </a:solidFill>
                <a:latin typeface="Arial" panose="020B0604020202020204" pitchFamily="34" charset="0"/>
              </a:rPr>
              <a:t>​</a:t>
            </a:r>
          </a:p>
          <a:p>
            <a:endParaRPr lang="nl-NL"/>
          </a:p>
        </p:txBody>
      </p:sp>
      <p:sp>
        <p:nvSpPr>
          <p:cNvPr id="3" name="Titel 2">
            <a:extLst>
              <a:ext uri="{FF2B5EF4-FFF2-40B4-BE49-F238E27FC236}">
                <a16:creationId xmlns:a16="http://schemas.microsoft.com/office/drawing/2014/main" id="{F159FA16-1BA5-F74F-B29B-C1937A91EED0}"/>
              </a:ext>
            </a:extLst>
          </p:cNvPr>
          <p:cNvSpPr>
            <a:spLocks noGrp="1"/>
          </p:cNvSpPr>
          <p:nvPr>
            <p:ph type="title"/>
          </p:nvPr>
        </p:nvSpPr>
        <p:spPr/>
        <p:txBody>
          <a:bodyPr/>
          <a:lstStyle/>
          <a:p>
            <a:r>
              <a:rPr lang="nl-NL"/>
              <a:t>Afsluiting</a:t>
            </a:r>
          </a:p>
        </p:txBody>
      </p:sp>
      <p:pic>
        <p:nvPicPr>
          <p:cNvPr id="4" name="Tijdelijke aanduiding voor inhoud 3">
            <a:extLst>
              <a:ext uri="{FF2B5EF4-FFF2-40B4-BE49-F238E27FC236}">
                <a16:creationId xmlns:a16="http://schemas.microsoft.com/office/drawing/2014/main" id="{96086008-5BCC-4248-949B-540B62D633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792" y="5658902"/>
            <a:ext cx="1573619" cy="1199098"/>
          </a:xfrm>
          <a:prstGeom prst="rect">
            <a:avLst/>
          </a:prstGeom>
        </p:spPr>
      </p:pic>
    </p:spTree>
    <p:extLst>
      <p:ext uri="{BB962C8B-B14F-4D97-AF65-F5344CB8AC3E}">
        <p14:creationId xmlns:p14="http://schemas.microsoft.com/office/powerpoint/2010/main" val="1952897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6E841F27-C2AC-4576-A59F-F968A46D6E3F}"/>
              </a:ext>
            </a:extLst>
          </p:cNvPr>
          <p:cNvSpPr/>
          <p:nvPr/>
        </p:nvSpPr>
        <p:spPr>
          <a:xfrm>
            <a:off x="374650" y="5543550"/>
            <a:ext cx="1662113" cy="1225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11266" name="Afbeelding 10" descr="Afbeelding met tekening, voedsel&#10;&#10;Automatisch gegenereerde beschrijving">
            <a:extLst>
              <a:ext uri="{FF2B5EF4-FFF2-40B4-BE49-F238E27FC236}">
                <a16:creationId xmlns:a16="http://schemas.microsoft.com/office/drawing/2014/main" id="{D9DABB08-DFB8-401F-8E36-7049E35FA07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8425" y="5918200"/>
            <a:ext cx="14859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itel 2">
            <a:extLst>
              <a:ext uri="{FF2B5EF4-FFF2-40B4-BE49-F238E27FC236}">
                <a16:creationId xmlns:a16="http://schemas.microsoft.com/office/drawing/2014/main" id="{3C70B546-26DF-427B-8747-E5CECEB94238}"/>
              </a:ext>
            </a:extLst>
          </p:cNvPr>
          <p:cNvSpPr>
            <a:spLocks noGrp="1" noChangeArrowheads="1"/>
          </p:cNvSpPr>
          <p:nvPr>
            <p:ph type="title"/>
          </p:nvPr>
        </p:nvSpPr>
        <p:spPr>
          <a:xfrm>
            <a:off x="706438" y="368300"/>
            <a:ext cx="9385300" cy="647700"/>
          </a:xfrm>
        </p:spPr>
        <p:txBody>
          <a:bodyPr/>
          <a:lstStyle/>
          <a:p>
            <a:pPr eaLnBrk="1" hangingPunct="1">
              <a:defRPr/>
            </a:pPr>
            <a:r>
              <a:rPr lang="nl-NL" altLang="nl-NL" dirty="0">
                <a:latin typeface="+mn-lt"/>
              </a:rPr>
              <a:t>Programma dag 3</a:t>
            </a:r>
          </a:p>
        </p:txBody>
      </p:sp>
      <p:sp>
        <p:nvSpPr>
          <p:cNvPr id="6" name="Tijdelijke aanduiding voor inhoud 1">
            <a:extLst>
              <a:ext uri="{FF2B5EF4-FFF2-40B4-BE49-F238E27FC236}">
                <a16:creationId xmlns:a16="http://schemas.microsoft.com/office/drawing/2014/main" id="{8498D3C4-B63E-48B0-B7BB-69D4F48A03EB}"/>
              </a:ext>
            </a:extLst>
          </p:cNvPr>
          <p:cNvSpPr txBox="1">
            <a:spLocks/>
          </p:cNvSpPr>
          <p:nvPr/>
        </p:nvSpPr>
        <p:spPr>
          <a:xfrm>
            <a:off x="706438" y="1549400"/>
            <a:ext cx="7580312" cy="415290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bg2">
                    <a:lumMod val="50000"/>
                  </a:schemeClr>
                </a:solidFill>
                <a:latin typeface="Muli" panose="00000500000000000000" pitchFamily="2"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50000"/>
              </a:lnSpc>
              <a:buFont typeface="Arial" panose="020B0604020202020204" pitchFamily="34" charset="0"/>
              <a:buNone/>
            </a:pPr>
            <a:r>
              <a:rPr lang="nl-NL" b="1" dirty="0"/>
              <a:t>09.30 – 09:55	Inchecken</a:t>
            </a:r>
          </a:p>
          <a:p>
            <a:pPr marL="0" indent="0">
              <a:lnSpc>
                <a:spcPct val="50000"/>
              </a:lnSpc>
              <a:buFont typeface="Arial" panose="020B0604020202020204" pitchFamily="34" charset="0"/>
              <a:buNone/>
            </a:pPr>
            <a:r>
              <a:rPr lang="nl-NL" b="1" dirty="0"/>
              <a:t>		Terugblik vorige keer	</a:t>
            </a:r>
          </a:p>
          <a:p>
            <a:pPr marL="0" indent="0">
              <a:lnSpc>
                <a:spcPct val="50000"/>
              </a:lnSpc>
              <a:buFont typeface="Arial" panose="020B0604020202020204" pitchFamily="34" charset="0"/>
              <a:buNone/>
            </a:pPr>
            <a:r>
              <a:rPr lang="nl-NL" dirty="0"/>
              <a:t>09:55 – 10:00	Pauze</a:t>
            </a:r>
          </a:p>
          <a:p>
            <a:pPr marL="0" indent="0">
              <a:lnSpc>
                <a:spcPct val="50000"/>
              </a:lnSpc>
              <a:buFont typeface="Arial" panose="020B0604020202020204" pitchFamily="34" charset="0"/>
              <a:buNone/>
            </a:pPr>
            <a:r>
              <a:rPr lang="nl-NL" dirty="0"/>
              <a:t>10:00 – 10:50	Ervaringen uitwisselen &lt;naam genodigde ambassadeur&gt;</a:t>
            </a:r>
          </a:p>
          <a:p>
            <a:pPr marL="0" indent="0">
              <a:lnSpc>
                <a:spcPct val="50000"/>
              </a:lnSpc>
              <a:buFont typeface="Arial" panose="020B0604020202020204" pitchFamily="34" charset="0"/>
              <a:buNone/>
            </a:pPr>
            <a:r>
              <a:rPr lang="nl-NL" dirty="0"/>
              <a:t>10:50 - 11:00	Pauze</a:t>
            </a:r>
          </a:p>
          <a:p>
            <a:pPr marL="0" indent="0">
              <a:lnSpc>
                <a:spcPct val="50000"/>
              </a:lnSpc>
              <a:buFont typeface="Arial" panose="020B0604020202020204" pitchFamily="34" charset="0"/>
              <a:buNone/>
            </a:pPr>
            <a:r>
              <a:rPr lang="nl-NL" dirty="0"/>
              <a:t>11:00 – 11:50	Ervaringsdeskundigheid			</a:t>
            </a:r>
          </a:p>
          <a:p>
            <a:pPr marL="0" indent="0">
              <a:lnSpc>
                <a:spcPct val="50000"/>
              </a:lnSpc>
              <a:buNone/>
            </a:pPr>
            <a:r>
              <a:rPr lang="nl-NL" dirty="0"/>
              <a:t>		Je rollen als ambassadeur</a:t>
            </a:r>
          </a:p>
          <a:p>
            <a:pPr marL="0" indent="0">
              <a:lnSpc>
                <a:spcPct val="50000"/>
              </a:lnSpc>
              <a:buNone/>
            </a:pPr>
            <a:r>
              <a:rPr lang="nl-NL" dirty="0"/>
              <a:t>11:50 – 12:00 	Pauze</a:t>
            </a:r>
          </a:p>
          <a:p>
            <a:pPr marL="0" indent="0">
              <a:lnSpc>
                <a:spcPct val="50000"/>
              </a:lnSpc>
              <a:buNone/>
            </a:pPr>
            <a:r>
              <a:rPr lang="nl-NL" dirty="0"/>
              <a:t>12:00 – 12:30	Welke rollen passen bij jou? </a:t>
            </a:r>
          </a:p>
          <a:p>
            <a:pPr marL="0" indent="0">
              <a:lnSpc>
                <a:spcPct val="50000"/>
              </a:lnSpc>
              <a:buNone/>
            </a:pPr>
            <a:r>
              <a:rPr lang="nl-NL" dirty="0"/>
              <a:t>12:30 – 13:30 	</a:t>
            </a:r>
            <a:r>
              <a:rPr lang="nl-NL" dirty="0" err="1"/>
              <a:t>Lunch-pauze</a:t>
            </a:r>
            <a:r>
              <a:rPr lang="nl-NL" dirty="0"/>
              <a:t> 	</a:t>
            </a:r>
          </a:p>
          <a:p>
            <a:pPr marL="0" indent="0">
              <a:lnSpc>
                <a:spcPct val="50000"/>
              </a:lnSpc>
              <a:buNone/>
            </a:pPr>
            <a:r>
              <a:rPr lang="nl-NL" dirty="0"/>
              <a:t>13:30 – 14:20	Vervolg: welke rollen passen bij jou?</a:t>
            </a:r>
          </a:p>
          <a:p>
            <a:pPr marL="0" indent="0">
              <a:lnSpc>
                <a:spcPct val="50000"/>
              </a:lnSpc>
              <a:buNone/>
            </a:pPr>
            <a:r>
              <a:rPr lang="nl-NL" dirty="0"/>
              <a:t>		Stakeholderanalyse (completeren)</a:t>
            </a:r>
          </a:p>
          <a:p>
            <a:pPr marL="0" indent="0">
              <a:lnSpc>
                <a:spcPct val="50000"/>
              </a:lnSpc>
              <a:buNone/>
            </a:pPr>
            <a:r>
              <a:rPr lang="nl-NL" dirty="0"/>
              <a:t>14:20 – 14:30 	Pauze	</a:t>
            </a:r>
          </a:p>
          <a:p>
            <a:pPr marL="0" indent="0">
              <a:lnSpc>
                <a:spcPct val="50000"/>
              </a:lnSpc>
              <a:buNone/>
            </a:pPr>
            <a:r>
              <a:rPr lang="nl-NL" dirty="0"/>
              <a:t>14:30 – 15:20	Plan van aanpak</a:t>
            </a:r>
          </a:p>
          <a:p>
            <a:pPr marL="0" indent="0">
              <a:lnSpc>
                <a:spcPct val="50000"/>
              </a:lnSpc>
              <a:buNone/>
            </a:pPr>
            <a:r>
              <a:rPr lang="nl-NL" dirty="0"/>
              <a:t>15:20 – 15:30	Pauze</a:t>
            </a:r>
          </a:p>
          <a:p>
            <a:pPr marL="0" indent="0">
              <a:lnSpc>
                <a:spcPct val="50000"/>
              </a:lnSpc>
              <a:buNone/>
            </a:pPr>
            <a:r>
              <a:rPr lang="nl-NL" dirty="0"/>
              <a:t>15:30 – 16:20 	Je eindopdracht</a:t>
            </a:r>
          </a:p>
          <a:p>
            <a:pPr marL="0" indent="0">
              <a:lnSpc>
                <a:spcPct val="50000"/>
              </a:lnSpc>
              <a:buNone/>
            </a:pPr>
            <a:r>
              <a:rPr lang="nl-NL" dirty="0"/>
              <a:t>		De laatste dag</a:t>
            </a:r>
          </a:p>
          <a:p>
            <a:pPr marL="0" indent="0">
              <a:lnSpc>
                <a:spcPct val="50000"/>
              </a:lnSpc>
              <a:buFont typeface="Arial" panose="020B0604020202020204" pitchFamily="34" charset="0"/>
              <a:buNone/>
            </a:pPr>
            <a:r>
              <a:rPr lang="nl-NL" dirty="0"/>
              <a:t>16:20 – 16:30	Afsluiting</a:t>
            </a:r>
          </a:p>
          <a:p>
            <a:endParaRPr lang="nl-NL" dirty="0"/>
          </a:p>
        </p:txBody>
      </p:sp>
    </p:spTree>
    <p:extLst>
      <p:ext uri="{BB962C8B-B14F-4D97-AF65-F5344CB8AC3E}">
        <p14:creationId xmlns:p14="http://schemas.microsoft.com/office/powerpoint/2010/main" val="240855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1F00CC2-8DA9-EF45-9029-961628352AF3}"/>
              </a:ext>
            </a:extLst>
          </p:cNvPr>
          <p:cNvSpPr>
            <a:spLocks noGrp="1"/>
          </p:cNvSpPr>
          <p:nvPr>
            <p:ph idx="1"/>
          </p:nvPr>
        </p:nvSpPr>
        <p:spPr>
          <a:xfrm>
            <a:off x="695324" y="1549400"/>
            <a:ext cx="9396413" cy="4687888"/>
          </a:xfrm>
        </p:spPr>
        <p:txBody>
          <a:bodyPr/>
          <a:lstStyle/>
          <a:p>
            <a:pPr marL="0" indent="0">
              <a:lnSpc>
                <a:spcPct val="100000"/>
              </a:lnSpc>
              <a:buNone/>
            </a:pPr>
            <a:r>
              <a:rPr lang="nl-NL" sz="2400" dirty="0"/>
              <a:t>Thema’s:</a:t>
            </a:r>
          </a:p>
          <a:p>
            <a:pPr>
              <a:lnSpc>
                <a:spcPct val="100000"/>
              </a:lnSpc>
            </a:pPr>
            <a:r>
              <a:rPr lang="nl-NL" sz="2400" dirty="0"/>
              <a:t>Autisme ambassade, ambassadeurs, autisme</a:t>
            </a:r>
          </a:p>
          <a:p>
            <a:pPr>
              <a:lnSpc>
                <a:spcPct val="100000"/>
              </a:lnSpc>
            </a:pPr>
            <a:r>
              <a:rPr lang="nl-NL" sz="2400" dirty="0"/>
              <a:t>Diversiteit, inclusie, eigen regie</a:t>
            </a:r>
          </a:p>
          <a:p>
            <a:pPr>
              <a:lnSpc>
                <a:spcPct val="100000"/>
              </a:lnSpc>
            </a:pPr>
            <a:r>
              <a:rPr lang="nl-NL" sz="2400" dirty="0"/>
              <a:t>De context van inclusief werken: VN verdrag, participatieweg, SROI, diversiteitsbeleid</a:t>
            </a:r>
          </a:p>
          <a:p>
            <a:pPr>
              <a:lnSpc>
                <a:spcPct val="100000"/>
              </a:lnSpc>
            </a:pPr>
            <a:r>
              <a:rPr lang="nl-NL" sz="2400" dirty="0"/>
              <a:t>Gelijkheid </a:t>
            </a:r>
            <a:r>
              <a:rPr lang="nl-NL" sz="2400" dirty="0" err="1"/>
              <a:t>vs</a:t>
            </a:r>
            <a:r>
              <a:rPr lang="nl-NL" sz="2400" dirty="0"/>
              <a:t> gelijkwaardigheid / autisme en inclusie</a:t>
            </a:r>
          </a:p>
          <a:p>
            <a:pPr>
              <a:lnSpc>
                <a:spcPct val="100000"/>
              </a:lnSpc>
            </a:pPr>
            <a:endParaRPr lang="nl-NL" sz="2400" dirty="0"/>
          </a:p>
          <a:p>
            <a:pPr>
              <a:lnSpc>
                <a:spcPct val="100000"/>
              </a:lnSpc>
            </a:pPr>
            <a:endParaRPr lang="nl-NL" dirty="0"/>
          </a:p>
        </p:txBody>
      </p:sp>
      <p:sp>
        <p:nvSpPr>
          <p:cNvPr id="3" name="Titel 2">
            <a:extLst>
              <a:ext uri="{FF2B5EF4-FFF2-40B4-BE49-F238E27FC236}">
                <a16:creationId xmlns:a16="http://schemas.microsoft.com/office/drawing/2014/main" id="{72D2B61C-28B3-454B-9452-C35047BB6EAE}"/>
              </a:ext>
            </a:extLst>
          </p:cNvPr>
          <p:cNvSpPr>
            <a:spLocks noGrp="1"/>
          </p:cNvSpPr>
          <p:nvPr>
            <p:ph type="title"/>
          </p:nvPr>
        </p:nvSpPr>
        <p:spPr/>
        <p:txBody>
          <a:bodyPr>
            <a:normAutofit fontScale="90000"/>
          </a:bodyPr>
          <a:lstStyle/>
          <a:p>
            <a:r>
              <a:rPr lang="nl-NL"/>
              <a:t>Welke inzichten heb je meegenomen uit de vorige bijeenkomsten?</a:t>
            </a:r>
            <a:br>
              <a:rPr lang="nl-NL"/>
            </a:br>
            <a:r>
              <a:rPr lang="nl-NL"/>
              <a:t> </a:t>
            </a:r>
          </a:p>
        </p:txBody>
      </p:sp>
      <p:pic>
        <p:nvPicPr>
          <p:cNvPr id="4" name="Tijdelijke aanduiding voor inhoud 3">
            <a:extLst>
              <a:ext uri="{FF2B5EF4-FFF2-40B4-BE49-F238E27FC236}">
                <a16:creationId xmlns:a16="http://schemas.microsoft.com/office/drawing/2014/main" id="{4C7E8D07-4C04-CB4F-B9E5-2B8AA739C3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792" y="5658902"/>
            <a:ext cx="1573619" cy="1199098"/>
          </a:xfrm>
          <a:prstGeom prst="rect">
            <a:avLst/>
          </a:prstGeom>
        </p:spPr>
      </p:pic>
    </p:spTree>
    <p:extLst>
      <p:ext uri="{BB962C8B-B14F-4D97-AF65-F5344CB8AC3E}">
        <p14:creationId xmlns:p14="http://schemas.microsoft.com/office/powerpoint/2010/main" val="3305211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6E841F27-C2AC-4576-A59F-F968A46D6E3F}"/>
              </a:ext>
            </a:extLst>
          </p:cNvPr>
          <p:cNvSpPr/>
          <p:nvPr/>
        </p:nvSpPr>
        <p:spPr>
          <a:xfrm>
            <a:off x="374650" y="5543550"/>
            <a:ext cx="1662113" cy="1225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11266" name="Afbeelding 10" descr="Afbeelding met tekening, voedsel&#10;&#10;Automatisch gegenereerde beschrijving">
            <a:extLst>
              <a:ext uri="{FF2B5EF4-FFF2-40B4-BE49-F238E27FC236}">
                <a16:creationId xmlns:a16="http://schemas.microsoft.com/office/drawing/2014/main" id="{D9DABB08-DFB8-401F-8E36-7049E35FA07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8425" y="5918200"/>
            <a:ext cx="14859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itel 2">
            <a:extLst>
              <a:ext uri="{FF2B5EF4-FFF2-40B4-BE49-F238E27FC236}">
                <a16:creationId xmlns:a16="http://schemas.microsoft.com/office/drawing/2014/main" id="{3C70B546-26DF-427B-8747-E5CECEB94238}"/>
              </a:ext>
            </a:extLst>
          </p:cNvPr>
          <p:cNvSpPr>
            <a:spLocks noGrp="1" noChangeArrowheads="1"/>
          </p:cNvSpPr>
          <p:nvPr>
            <p:ph type="title"/>
          </p:nvPr>
        </p:nvSpPr>
        <p:spPr>
          <a:xfrm>
            <a:off x="706438" y="368300"/>
            <a:ext cx="9385300" cy="647700"/>
          </a:xfrm>
        </p:spPr>
        <p:txBody>
          <a:bodyPr/>
          <a:lstStyle/>
          <a:p>
            <a:pPr eaLnBrk="1" hangingPunct="1">
              <a:defRPr/>
            </a:pPr>
            <a:r>
              <a:rPr lang="nl-NL" altLang="nl-NL" dirty="0">
                <a:latin typeface="+mn-lt"/>
              </a:rPr>
              <a:t>Pauze</a:t>
            </a:r>
          </a:p>
        </p:txBody>
      </p:sp>
      <p:sp>
        <p:nvSpPr>
          <p:cNvPr id="9" name="Tijdelijke aanduiding voor inhoud 1">
            <a:extLst>
              <a:ext uri="{FF2B5EF4-FFF2-40B4-BE49-F238E27FC236}">
                <a16:creationId xmlns:a16="http://schemas.microsoft.com/office/drawing/2014/main" id="{B1F47741-6B55-7E4A-9961-07F02D9A5C3E}"/>
              </a:ext>
            </a:extLst>
          </p:cNvPr>
          <p:cNvSpPr txBox="1">
            <a:spLocks/>
          </p:cNvSpPr>
          <p:nvPr/>
        </p:nvSpPr>
        <p:spPr>
          <a:xfrm>
            <a:off x="4144488" y="1468607"/>
            <a:ext cx="7672862" cy="415290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bg2">
                    <a:lumMod val="50000"/>
                  </a:schemeClr>
                </a:solidFill>
                <a:latin typeface="Muli" panose="00000500000000000000" pitchFamily="2"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50000"/>
              </a:lnSpc>
              <a:buFont typeface="Arial" panose="020B0604020202020204" pitchFamily="34" charset="0"/>
              <a:buNone/>
            </a:pPr>
            <a:r>
              <a:rPr lang="nl-NL" dirty="0"/>
              <a:t>09.30 – 09:55	Inchecken</a:t>
            </a:r>
          </a:p>
          <a:p>
            <a:pPr marL="0" indent="0">
              <a:lnSpc>
                <a:spcPct val="50000"/>
              </a:lnSpc>
              <a:buFont typeface="Arial" panose="020B0604020202020204" pitchFamily="34" charset="0"/>
              <a:buNone/>
            </a:pPr>
            <a:r>
              <a:rPr lang="nl-NL" dirty="0"/>
              <a:t>		Terugblik vorige keer</a:t>
            </a:r>
            <a:r>
              <a:rPr lang="nl-NL" b="1" dirty="0"/>
              <a:t>	</a:t>
            </a:r>
          </a:p>
          <a:p>
            <a:pPr marL="0" indent="0">
              <a:lnSpc>
                <a:spcPct val="50000"/>
              </a:lnSpc>
              <a:buFont typeface="Arial" panose="020B0604020202020204" pitchFamily="34" charset="0"/>
              <a:buNone/>
            </a:pPr>
            <a:r>
              <a:rPr lang="nl-NL" b="1" dirty="0"/>
              <a:t>09:55 – 10:00	Pauze</a:t>
            </a:r>
          </a:p>
          <a:p>
            <a:pPr marL="0" indent="0">
              <a:lnSpc>
                <a:spcPct val="50000"/>
              </a:lnSpc>
              <a:buFont typeface="Arial" panose="020B0604020202020204" pitchFamily="34" charset="0"/>
              <a:buNone/>
            </a:pPr>
            <a:r>
              <a:rPr lang="nl-NL" b="1" dirty="0"/>
              <a:t>10:00 – 10:50	Ervaringen uitwisselen &lt;naam genodigde ambassadeur&gt;</a:t>
            </a:r>
          </a:p>
          <a:p>
            <a:pPr marL="0" indent="0">
              <a:lnSpc>
                <a:spcPct val="50000"/>
              </a:lnSpc>
              <a:buFont typeface="Arial" panose="020B0604020202020204" pitchFamily="34" charset="0"/>
              <a:buNone/>
            </a:pPr>
            <a:r>
              <a:rPr lang="nl-NL" dirty="0"/>
              <a:t>10:50 - 11:00	Pauze</a:t>
            </a:r>
          </a:p>
          <a:p>
            <a:pPr marL="0" indent="0">
              <a:lnSpc>
                <a:spcPct val="50000"/>
              </a:lnSpc>
              <a:buFont typeface="Arial" panose="020B0604020202020204" pitchFamily="34" charset="0"/>
              <a:buNone/>
            </a:pPr>
            <a:r>
              <a:rPr lang="nl-NL" dirty="0"/>
              <a:t>11:00 – 11:50	Ervaringsdeskundigheid			</a:t>
            </a:r>
          </a:p>
          <a:p>
            <a:pPr marL="0" indent="0">
              <a:lnSpc>
                <a:spcPct val="50000"/>
              </a:lnSpc>
              <a:buNone/>
            </a:pPr>
            <a:r>
              <a:rPr lang="nl-NL" dirty="0"/>
              <a:t>		Je rollen als ambassadeur</a:t>
            </a:r>
          </a:p>
          <a:p>
            <a:pPr marL="0" indent="0">
              <a:lnSpc>
                <a:spcPct val="50000"/>
              </a:lnSpc>
              <a:buNone/>
            </a:pPr>
            <a:r>
              <a:rPr lang="nl-NL" dirty="0"/>
              <a:t>11:50 – 12:00 	Pauze</a:t>
            </a:r>
          </a:p>
          <a:p>
            <a:pPr marL="0" indent="0">
              <a:lnSpc>
                <a:spcPct val="50000"/>
              </a:lnSpc>
              <a:buNone/>
            </a:pPr>
            <a:r>
              <a:rPr lang="nl-NL" dirty="0"/>
              <a:t>12:00 – 12:30	Welke rollen passen bij jou? </a:t>
            </a:r>
          </a:p>
          <a:p>
            <a:pPr marL="0" indent="0">
              <a:lnSpc>
                <a:spcPct val="50000"/>
              </a:lnSpc>
              <a:buNone/>
            </a:pPr>
            <a:r>
              <a:rPr lang="nl-NL" dirty="0"/>
              <a:t>12:30 – 13:30 	</a:t>
            </a:r>
            <a:r>
              <a:rPr lang="nl-NL" dirty="0" err="1"/>
              <a:t>Lunch-pauze</a:t>
            </a:r>
            <a:r>
              <a:rPr lang="nl-NL" dirty="0"/>
              <a:t> 	</a:t>
            </a:r>
          </a:p>
          <a:p>
            <a:pPr marL="0" indent="0">
              <a:lnSpc>
                <a:spcPct val="50000"/>
              </a:lnSpc>
              <a:buNone/>
            </a:pPr>
            <a:r>
              <a:rPr lang="nl-NL" dirty="0"/>
              <a:t>13:30 – 14:20	Vervolg: welke rollen passen bij jou?</a:t>
            </a:r>
          </a:p>
          <a:p>
            <a:pPr marL="0" indent="0">
              <a:lnSpc>
                <a:spcPct val="50000"/>
              </a:lnSpc>
              <a:buNone/>
            </a:pPr>
            <a:r>
              <a:rPr lang="nl-NL" dirty="0"/>
              <a:t>		Stakeholderanalyse (completeren)</a:t>
            </a:r>
          </a:p>
          <a:p>
            <a:pPr marL="0" indent="0">
              <a:lnSpc>
                <a:spcPct val="50000"/>
              </a:lnSpc>
              <a:buNone/>
            </a:pPr>
            <a:r>
              <a:rPr lang="nl-NL" dirty="0"/>
              <a:t>14:20 – 14:30 	Pauze	</a:t>
            </a:r>
          </a:p>
          <a:p>
            <a:pPr marL="0" indent="0">
              <a:lnSpc>
                <a:spcPct val="50000"/>
              </a:lnSpc>
              <a:buNone/>
            </a:pPr>
            <a:r>
              <a:rPr lang="nl-NL" dirty="0"/>
              <a:t>14:30 – 15:20	Plan van aanpak</a:t>
            </a:r>
          </a:p>
          <a:p>
            <a:pPr marL="0" indent="0">
              <a:lnSpc>
                <a:spcPct val="50000"/>
              </a:lnSpc>
              <a:buNone/>
            </a:pPr>
            <a:r>
              <a:rPr lang="nl-NL" dirty="0"/>
              <a:t>15:20 – 15:30	Pauze</a:t>
            </a:r>
          </a:p>
          <a:p>
            <a:pPr marL="0" indent="0">
              <a:lnSpc>
                <a:spcPct val="50000"/>
              </a:lnSpc>
              <a:buNone/>
            </a:pPr>
            <a:r>
              <a:rPr lang="nl-NL" dirty="0"/>
              <a:t>15:30 – 16:20 	Je eindopdracht</a:t>
            </a:r>
          </a:p>
          <a:p>
            <a:pPr marL="0" indent="0">
              <a:lnSpc>
                <a:spcPct val="50000"/>
              </a:lnSpc>
              <a:buNone/>
            </a:pPr>
            <a:r>
              <a:rPr lang="nl-NL" dirty="0"/>
              <a:t>		De laatste dag</a:t>
            </a:r>
          </a:p>
          <a:p>
            <a:pPr marL="0" indent="0">
              <a:lnSpc>
                <a:spcPct val="50000"/>
              </a:lnSpc>
              <a:buFont typeface="Arial" panose="020B0604020202020204" pitchFamily="34" charset="0"/>
              <a:buNone/>
            </a:pPr>
            <a:r>
              <a:rPr lang="nl-NL" dirty="0"/>
              <a:t>16:20 – 16:30	Afsluiting</a:t>
            </a:r>
          </a:p>
          <a:p>
            <a:endParaRPr lang="nl-NL" dirty="0"/>
          </a:p>
        </p:txBody>
      </p:sp>
      <p:pic>
        <p:nvPicPr>
          <p:cNvPr id="10" name="Picture 4" descr="kop, ristretto, espresso, caff macchiato, koffie, cafeïne, Cubaanse espresso, koffiekop, cappuccino, cortado, platte witte, drinken, koffiemelk, witte koffie, koffie verkeerd, eten, Wiener melange, Ipoh witte koffie, latte, caff americano, serveware, ingrediënt, keuken, Espressino, drinkware, mocaccino, lungo, cafe, Java coffee, marocchino, tafelgerei, schotel, americano, schotel, niet-alcoholische drank, salep, oploskoffie, thee, Coffee substitute">
            <a:extLst>
              <a:ext uri="{FF2B5EF4-FFF2-40B4-BE49-F238E27FC236}">
                <a16:creationId xmlns:a16="http://schemas.microsoft.com/office/drawing/2014/main" id="{FD4D7BEE-FD1C-9B47-8520-4C8655453EA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6438" y="2492858"/>
            <a:ext cx="3249612" cy="2162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709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FA605C2-5D34-5A48-B527-61F5AC490C38}"/>
              </a:ext>
            </a:extLst>
          </p:cNvPr>
          <p:cNvSpPr>
            <a:spLocks noGrp="1"/>
          </p:cNvSpPr>
          <p:nvPr>
            <p:ph idx="1"/>
          </p:nvPr>
        </p:nvSpPr>
        <p:spPr/>
        <p:txBody>
          <a:bodyPr/>
          <a:lstStyle/>
          <a:p>
            <a:endParaRPr lang="nl-NL"/>
          </a:p>
        </p:txBody>
      </p:sp>
      <p:sp>
        <p:nvSpPr>
          <p:cNvPr id="3" name="Titel 2">
            <a:extLst>
              <a:ext uri="{FF2B5EF4-FFF2-40B4-BE49-F238E27FC236}">
                <a16:creationId xmlns:a16="http://schemas.microsoft.com/office/drawing/2014/main" id="{7C52892A-E2E9-8041-B87E-C17599CFF02B}"/>
              </a:ext>
            </a:extLst>
          </p:cNvPr>
          <p:cNvSpPr>
            <a:spLocks noGrp="1"/>
          </p:cNvSpPr>
          <p:nvPr>
            <p:ph type="title"/>
          </p:nvPr>
        </p:nvSpPr>
        <p:spPr/>
        <p:txBody>
          <a:bodyPr/>
          <a:lstStyle/>
          <a:p>
            <a:r>
              <a:rPr lang="nl-NL" dirty="0"/>
              <a:t>&lt;Invoegen presentatie ervaren autisme ambassadeur&gt;</a:t>
            </a:r>
          </a:p>
        </p:txBody>
      </p:sp>
    </p:spTree>
    <p:extLst>
      <p:ext uri="{BB962C8B-B14F-4D97-AF65-F5344CB8AC3E}">
        <p14:creationId xmlns:p14="http://schemas.microsoft.com/office/powerpoint/2010/main" val="3293545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6E841F27-C2AC-4576-A59F-F968A46D6E3F}"/>
              </a:ext>
            </a:extLst>
          </p:cNvPr>
          <p:cNvSpPr/>
          <p:nvPr/>
        </p:nvSpPr>
        <p:spPr>
          <a:xfrm>
            <a:off x="374650" y="5543550"/>
            <a:ext cx="1662113" cy="1225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11266" name="Afbeelding 10" descr="Afbeelding met tekening, voedsel&#10;&#10;Automatisch gegenereerde beschrijving">
            <a:extLst>
              <a:ext uri="{FF2B5EF4-FFF2-40B4-BE49-F238E27FC236}">
                <a16:creationId xmlns:a16="http://schemas.microsoft.com/office/drawing/2014/main" id="{D9DABB08-DFB8-401F-8E36-7049E35FA07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8425" y="5918200"/>
            <a:ext cx="14859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itel 2">
            <a:extLst>
              <a:ext uri="{FF2B5EF4-FFF2-40B4-BE49-F238E27FC236}">
                <a16:creationId xmlns:a16="http://schemas.microsoft.com/office/drawing/2014/main" id="{3C70B546-26DF-427B-8747-E5CECEB94238}"/>
              </a:ext>
            </a:extLst>
          </p:cNvPr>
          <p:cNvSpPr>
            <a:spLocks noGrp="1" noChangeArrowheads="1"/>
          </p:cNvSpPr>
          <p:nvPr>
            <p:ph type="title"/>
          </p:nvPr>
        </p:nvSpPr>
        <p:spPr>
          <a:xfrm>
            <a:off x="706438" y="368300"/>
            <a:ext cx="9385300" cy="647700"/>
          </a:xfrm>
        </p:spPr>
        <p:txBody>
          <a:bodyPr/>
          <a:lstStyle/>
          <a:p>
            <a:pPr eaLnBrk="1" hangingPunct="1">
              <a:defRPr/>
            </a:pPr>
            <a:r>
              <a:rPr lang="nl-NL" altLang="nl-NL" dirty="0">
                <a:latin typeface="+mn-lt"/>
              </a:rPr>
              <a:t>Pauze</a:t>
            </a:r>
          </a:p>
        </p:txBody>
      </p:sp>
      <p:sp>
        <p:nvSpPr>
          <p:cNvPr id="9" name="Tijdelijke aanduiding voor inhoud 1">
            <a:extLst>
              <a:ext uri="{FF2B5EF4-FFF2-40B4-BE49-F238E27FC236}">
                <a16:creationId xmlns:a16="http://schemas.microsoft.com/office/drawing/2014/main" id="{B1F47741-6B55-7E4A-9961-07F02D9A5C3E}"/>
              </a:ext>
            </a:extLst>
          </p:cNvPr>
          <p:cNvSpPr txBox="1">
            <a:spLocks/>
          </p:cNvSpPr>
          <p:nvPr/>
        </p:nvSpPr>
        <p:spPr>
          <a:xfrm>
            <a:off x="4144488" y="1468607"/>
            <a:ext cx="7672862" cy="415290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bg2">
                    <a:lumMod val="50000"/>
                  </a:schemeClr>
                </a:solidFill>
                <a:latin typeface="Muli" panose="00000500000000000000" pitchFamily="2"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50000"/>
              </a:lnSpc>
              <a:buFont typeface="Arial" panose="020B0604020202020204" pitchFamily="34" charset="0"/>
              <a:buNone/>
            </a:pPr>
            <a:r>
              <a:rPr lang="nl-NL" dirty="0"/>
              <a:t>09.30 – 09:55	Inchecken</a:t>
            </a:r>
          </a:p>
          <a:p>
            <a:pPr marL="0" indent="0">
              <a:lnSpc>
                <a:spcPct val="50000"/>
              </a:lnSpc>
              <a:buFont typeface="Arial" panose="020B0604020202020204" pitchFamily="34" charset="0"/>
              <a:buNone/>
            </a:pPr>
            <a:r>
              <a:rPr lang="nl-NL" dirty="0"/>
              <a:t>		Terugblik vorige keer</a:t>
            </a:r>
            <a:r>
              <a:rPr lang="nl-NL" b="1" dirty="0"/>
              <a:t>	</a:t>
            </a:r>
          </a:p>
          <a:p>
            <a:pPr marL="0" indent="0">
              <a:lnSpc>
                <a:spcPct val="50000"/>
              </a:lnSpc>
              <a:buFont typeface="Arial" panose="020B0604020202020204" pitchFamily="34" charset="0"/>
              <a:buNone/>
            </a:pPr>
            <a:r>
              <a:rPr lang="nl-NL" dirty="0"/>
              <a:t>09:55 – 10:00	Pauze</a:t>
            </a:r>
          </a:p>
          <a:p>
            <a:pPr marL="0" indent="0">
              <a:lnSpc>
                <a:spcPct val="50000"/>
              </a:lnSpc>
              <a:buFont typeface="Arial" panose="020B0604020202020204" pitchFamily="34" charset="0"/>
              <a:buNone/>
            </a:pPr>
            <a:r>
              <a:rPr lang="nl-NL" dirty="0"/>
              <a:t>10:00 – 10:50	Ervaringen uitwisselen &lt;naam genodigde ambassadeur&gt;</a:t>
            </a:r>
          </a:p>
          <a:p>
            <a:pPr marL="0" indent="0">
              <a:lnSpc>
                <a:spcPct val="50000"/>
              </a:lnSpc>
              <a:buFont typeface="Arial" panose="020B0604020202020204" pitchFamily="34" charset="0"/>
              <a:buNone/>
            </a:pPr>
            <a:r>
              <a:rPr lang="nl-NL" b="1" dirty="0"/>
              <a:t>10:50 - 11:00	Pauze</a:t>
            </a:r>
          </a:p>
          <a:p>
            <a:pPr marL="0" indent="0">
              <a:lnSpc>
                <a:spcPct val="50000"/>
              </a:lnSpc>
              <a:buFont typeface="Arial" panose="020B0604020202020204" pitchFamily="34" charset="0"/>
              <a:buNone/>
            </a:pPr>
            <a:r>
              <a:rPr lang="nl-NL" b="1" dirty="0"/>
              <a:t>11:00 – 11:50	Ervaringsdeskundigheid	</a:t>
            </a:r>
            <a:r>
              <a:rPr lang="nl-NL" dirty="0"/>
              <a:t>		</a:t>
            </a:r>
          </a:p>
          <a:p>
            <a:pPr marL="0" indent="0">
              <a:lnSpc>
                <a:spcPct val="50000"/>
              </a:lnSpc>
              <a:buNone/>
            </a:pPr>
            <a:r>
              <a:rPr lang="nl-NL" dirty="0"/>
              <a:t>		Je rollen als ambassadeur</a:t>
            </a:r>
          </a:p>
          <a:p>
            <a:pPr marL="0" indent="0">
              <a:lnSpc>
                <a:spcPct val="50000"/>
              </a:lnSpc>
              <a:buNone/>
            </a:pPr>
            <a:r>
              <a:rPr lang="nl-NL" dirty="0"/>
              <a:t>11:50 – 12:00 	Pauze</a:t>
            </a:r>
          </a:p>
          <a:p>
            <a:pPr marL="0" indent="0">
              <a:lnSpc>
                <a:spcPct val="50000"/>
              </a:lnSpc>
              <a:buNone/>
            </a:pPr>
            <a:r>
              <a:rPr lang="nl-NL" dirty="0"/>
              <a:t>12:00 – 12:30	Welke rollen passen bij jou? </a:t>
            </a:r>
          </a:p>
          <a:p>
            <a:pPr marL="0" indent="0">
              <a:lnSpc>
                <a:spcPct val="50000"/>
              </a:lnSpc>
              <a:buNone/>
            </a:pPr>
            <a:r>
              <a:rPr lang="nl-NL" dirty="0"/>
              <a:t>12:30 – 13:30 	</a:t>
            </a:r>
            <a:r>
              <a:rPr lang="nl-NL" dirty="0" err="1"/>
              <a:t>Lunch-pauze</a:t>
            </a:r>
            <a:r>
              <a:rPr lang="nl-NL" dirty="0"/>
              <a:t> 	</a:t>
            </a:r>
          </a:p>
          <a:p>
            <a:pPr marL="0" indent="0">
              <a:lnSpc>
                <a:spcPct val="50000"/>
              </a:lnSpc>
              <a:buNone/>
            </a:pPr>
            <a:r>
              <a:rPr lang="nl-NL" dirty="0"/>
              <a:t>13:30 – 14:20	Vervolg: welke rollen passen bij jou?</a:t>
            </a:r>
          </a:p>
          <a:p>
            <a:pPr marL="0" indent="0">
              <a:lnSpc>
                <a:spcPct val="50000"/>
              </a:lnSpc>
              <a:buNone/>
            </a:pPr>
            <a:r>
              <a:rPr lang="nl-NL" dirty="0"/>
              <a:t>		Stakeholderanalyse (completeren)</a:t>
            </a:r>
          </a:p>
          <a:p>
            <a:pPr marL="0" indent="0">
              <a:lnSpc>
                <a:spcPct val="50000"/>
              </a:lnSpc>
              <a:buNone/>
            </a:pPr>
            <a:r>
              <a:rPr lang="nl-NL" dirty="0"/>
              <a:t>14:20 – 14:30 	Pauze	</a:t>
            </a:r>
          </a:p>
          <a:p>
            <a:pPr marL="0" indent="0">
              <a:lnSpc>
                <a:spcPct val="50000"/>
              </a:lnSpc>
              <a:buNone/>
            </a:pPr>
            <a:r>
              <a:rPr lang="nl-NL" dirty="0"/>
              <a:t>14:30 – 15:20	Plan van aanpak</a:t>
            </a:r>
          </a:p>
          <a:p>
            <a:pPr marL="0" indent="0">
              <a:lnSpc>
                <a:spcPct val="50000"/>
              </a:lnSpc>
              <a:buNone/>
            </a:pPr>
            <a:r>
              <a:rPr lang="nl-NL" dirty="0"/>
              <a:t>15:20 – 15:30	Pauze</a:t>
            </a:r>
          </a:p>
          <a:p>
            <a:pPr marL="0" indent="0">
              <a:lnSpc>
                <a:spcPct val="50000"/>
              </a:lnSpc>
              <a:buNone/>
            </a:pPr>
            <a:r>
              <a:rPr lang="nl-NL" dirty="0"/>
              <a:t>15:30 – 16:20 	Je eindopdracht</a:t>
            </a:r>
          </a:p>
          <a:p>
            <a:pPr marL="0" indent="0">
              <a:lnSpc>
                <a:spcPct val="50000"/>
              </a:lnSpc>
              <a:buNone/>
            </a:pPr>
            <a:r>
              <a:rPr lang="nl-NL" dirty="0"/>
              <a:t>		De laatste dag</a:t>
            </a:r>
          </a:p>
          <a:p>
            <a:pPr marL="0" indent="0">
              <a:lnSpc>
                <a:spcPct val="50000"/>
              </a:lnSpc>
              <a:buFont typeface="Arial" panose="020B0604020202020204" pitchFamily="34" charset="0"/>
              <a:buNone/>
            </a:pPr>
            <a:r>
              <a:rPr lang="nl-NL" dirty="0"/>
              <a:t>16:20 – 16:30	Afsluiting</a:t>
            </a:r>
          </a:p>
          <a:p>
            <a:endParaRPr lang="nl-NL" dirty="0"/>
          </a:p>
        </p:txBody>
      </p:sp>
      <p:pic>
        <p:nvPicPr>
          <p:cNvPr id="10" name="Picture 4" descr="kop, ristretto, espresso, caff macchiato, koffie, cafeïne, Cubaanse espresso, koffiekop, cappuccino, cortado, platte witte, drinken, koffiemelk, witte koffie, koffie verkeerd, eten, Wiener melange, Ipoh witte koffie, latte, caff americano, serveware, ingrediënt, keuken, Espressino, drinkware, mocaccino, lungo, cafe, Java coffee, marocchino, tafelgerei, schotel, americano, schotel, niet-alcoholische drank, salep, oploskoffie, thee, Coffee substitute">
            <a:extLst>
              <a:ext uri="{FF2B5EF4-FFF2-40B4-BE49-F238E27FC236}">
                <a16:creationId xmlns:a16="http://schemas.microsoft.com/office/drawing/2014/main" id="{FD4D7BEE-FD1C-9B47-8520-4C8655453EA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6438" y="2492858"/>
            <a:ext cx="3249612" cy="2162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715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DC9EA71-794A-5448-BB75-9BF8C75C9852}"/>
              </a:ext>
            </a:extLst>
          </p:cNvPr>
          <p:cNvSpPr>
            <a:spLocks noGrp="1"/>
          </p:cNvSpPr>
          <p:nvPr>
            <p:ph type="title"/>
          </p:nvPr>
        </p:nvSpPr>
        <p:spPr/>
        <p:txBody>
          <a:bodyPr/>
          <a:lstStyle/>
          <a:p>
            <a:r>
              <a:rPr lang="nl-NL"/>
              <a:t>Stadia ervaringsdeskundigheid</a:t>
            </a:r>
          </a:p>
        </p:txBody>
      </p:sp>
      <p:graphicFrame>
        <p:nvGraphicFramePr>
          <p:cNvPr id="6" name="Tabel 5">
            <a:extLst>
              <a:ext uri="{FF2B5EF4-FFF2-40B4-BE49-F238E27FC236}">
                <a16:creationId xmlns:a16="http://schemas.microsoft.com/office/drawing/2014/main" id="{B2CAD8A0-1143-4190-AF08-90590CEF6A36}"/>
              </a:ext>
            </a:extLst>
          </p:cNvPr>
          <p:cNvGraphicFramePr>
            <a:graphicFrameLocks noGrp="1"/>
          </p:cNvGraphicFramePr>
          <p:nvPr>
            <p:extLst>
              <p:ext uri="{D42A27DB-BD31-4B8C-83A1-F6EECF244321}">
                <p14:modId xmlns:p14="http://schemas.microsoft.com/office/powerpoint/2010/main" val="403180770"/>
              </p:ext>
            </p:extLst>
          </p:nvPr>
        </p:nvGraphicFramePr>
        <p:xfrm>
          <a:off x="706047" y="1931257"/>
          <a:ext cx="6986226" cy="3529760"/>
        </p:xfrm>
        <a:graphic>
          <a:graphicData uri="http://schemas.openxmlformats.org/drawingml/2006/table">
            <a:tbl>
              <a:tblPr bandRow="1">
                <a:tableStyleId>{327F97BB-C833-4FB7-BDE5-3F7075034690}</a:tableStyleId>
              </a:tblPr>
              <a:tblGrid>
                <a:gridCol w="3493113">
                  <a:extLst>
                    <a:ext uri="{9D8B030D-6E8A-4147-A177-3AD203B41FA5}">
                      <a16:colId xmlns:a16="http://schemas.microsoft.com/office/drawing/2014/main" val="193052896"/>
                    </a:ext>
                  </a:extLst>
                </a:gridCol>
                <a:gridCol w="3493113">
                  <a:extLst>
                    <a:ext uri="{9D8B030D-6E8A-4147-A177-3AD203B41FA5}">
                      <a16:colId xmlns:a16="http://schemas.microsoft.com/office/drawing/2014/main" val="3112288447"/>
                    </a:ext>
                  </a:extLst>
                </a:gridCol>
              </a:tblGrid>
              <a:tr h="271448">
                <a:tc gridSpan="2">
                  <a:txBody>
                    <a:bodyPr/>
                    <a:lstStyle/>
                    <a:p>
                      <a:pPr algn="ctr">
                        <a:lnSpc>
                          <a:spcPct val="115000"/>
                        </a:lnSpc>
                      </a:pPr>
                      <a:r>
                        <a:rPr lang="nl-NL" sz="1400">
                          <a:effectLst/>
                        </a:rPr>
                        <a:t> </a:t>
                      </a:r>
                      <a:endParaRPr lang="nl-NL" sz="1400">
                        <a:solidFill>
                          <a:srgbClr val="76923C"/>
                        </a:solidFill>
                        <a:effectLst/>
                        <a:latin typeface="Calibri" panose="020F0502020204030204" pitchFamily="34" charset="0"/>
                        <a:ea typeface="Calibri" panose="020F0502020204030204" pitchFamily="34" charset="0"/>
                      </a:endParaRPr>
                    </a:p>
                  </a:txBody>
                  <a:tcPr marL="68580" marR="68580" marT="0" marB="0"/>
                </a:tc>
                <a:tc hMerge="1">
                  <a:txBody>
                    <a:bodyPr/>
                    <a:lstStyle/>
                    <a:p>
                      <a:endParaRPr lang="nl-NL"/>
                    </a:p>
                  </a:txBody>
                  <a:tcPr/>
                </a:tc>
                <a:extLst>
                  <a:ext uri="{0D108BD9-81ED-4DB2-BD59-A6C34878D82A}">
                    <a16:rowId xmlns:a16="http://schemas.microsoft.com/office/drawing/2014/main" val="119452991"/>
                  </a:ext>
                </a:extLst>
              </a:tr>
              <a:tr h="610712">
                <a:tc>
                  <a:txBody>
                    <a:bodyPr/>
                    <a:lstStyle/>
                    <a:p>
                      <a:pPr algn="l">
                        <a:lnSpc>
                          <a:spcPct val="115000"/>
                        </a:lnSpc>
                      </a:pPr>
                      <a:r>
                        <a:rPr lang="nl-NL" sz="2000" b="1">
                          <a:effectLst/>
                        </a:rPr>
                        <a:t>Ervaring</a:t>
                      </a:r>
                      <a:endParaRPr lang="nl-NL" sz="1800" b="1">
                        <a:effectLst/>
                      </a:endParaRPr>
                    </a:p>
                    <a:p>
                      <a:pPr algn="l">
                        <a:lnSpc>
                          <a:spcPct val="115000"/>
                        </a:lnSpc>
                      </a:pPr>
                      <a:r>
                        <a:rPr lang="nl-NL" sz="2000" b="1">
                          <a:effectLst/>
                        </a:rPr>
                        <a:t> </a:t>
                      </a:r>
                      <a:endParaRPr lang="nl-NL" sz="1800" b="1">
                        <a:solidFill>
                          <a:srgbClr val="76923C"/>
                        </a:solidFill>
                        <a:effectLst/>
                        <a:latin typeface="Calibri" panose="020F0502020204030204" pitchFamily="34" charset="0"/>
                        <a:ea typeface="Calibri" panose="020F0502020204030204" pitchFamily="34" charset="0"/>
                      </a:endParaRPr>
                    </a:p>
                  </a:txBody>
                  <a:tcPr marL="68580" marR="68580" marT="0" marB="0"/>
                </a:tc>
                <a:tc>
                  <a:txBody>
                    <a:bodyPr/>
                    <a:lstStyle/>
                    <a:p>
                      <a:pPr algn="l">
                        <a:lnSpc>
                          <a:spcPct val="115000"/>
                        </a:lnSpc>
                      </a:pPr>
                      <a:r>
                        <a:rPr lang="nl-NL" sz="1400">
                          <a:effectLst/>
                        </a:rPr>
                        <a:t>Ervaringen met beperkingen en herstel </a:t>
                      </a:r>
                      <a:endParaRPr lang="nl-NL" sz="1200">
                        <a:effectLst/>
                      </a:endParaRPr>
                    </a:p>
                    <a:p>
                      <a:pPr algn="l">
                        <a:lnSpc>
                          <a:spcPct val="115000"/>
                        </a:lnSpc>
                      </a:pPr>
                      <a:r>
                        <a:rPr lang="nl-NL" sz="1400">
                          <a:effectLst/>
                        </a:rPr>
                        <a:t> </a:t>
                      </a:r>
                      <a:endParaRPr lang="nl-NL" sz="1200">
                        <a:solidFill>
                          <a:srgbClr val="76923C"/>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560389742"/>
                  </a:ext>
                </a:extLst>
              </a:tr>
              <a:tr h="820614">
                <a:tc>
                  <a:txBody>
                    <a:bodyPr/>
                    <a:lstStyle/>
                    <a:p>
                      <a:pPr algn="l">
                        <a:lnSpc>
                          <a:spcPct val="115000"/>
                        </a:lnSpc>
                      </a:pPr>
                      <a:r>
                        <a:rPr lang="nl-NL" sz="2000" b="1">
                          <a:effectLst/>
                        </a:rPr>
                        <a:t>Persoonlijke ervaringskennis</a:t>
                      </a:r>
                      <a:endParaRPr lang="nl-NL" sz="1800" b="1">
                        <a:effectLst/>
                      </a:endParaRPr>
                    </a:p>
                    <a:p>
                      <a:pPr algn="l">
                        <a:lnSpc>
                          <a:spcPct val="115000"/>
                        </a:lnSpc>
                      </a:pPr>
                      <a:r>
                        <a:rPr lang="nl-NL" sz="2000" b="1">
                          <a:effectLst/>
                        </a:rPr>
                        <a:t> </a:t>
                      </a:r>
                      <a:endParaRPr lang="nl-NL" sz="1800" b="1">
                        <a:solidFill>
                          <a:srgbClr val="76923C"/>
                        </a:solidFill>
                        <a:effectLst/>
                        <a:latin typeface="Calibri" panose="020F0502020204030204" pitchFamily="34" charset="0"/>
                        <a:ea typeface="Calibri" panose="020F0502020204030204" pitchFamily="34" charset="0"/>
                      </a:endParaRPr>
                    </a:p>
                  </a:txBody>
                  <a:tcPr marL="68580" marR="68580" marT="0" marB="0"/>
                </a:tc>
                <a:tc>
                  <a:txBody>
                    <a:bodyPr/>
                    <a:lstStyle/>
                    <a:p>
                      <a:pPr algn="l"/>
                      <a:r>
                        <a:rPr lang="nl-NL" sz="1400">
                          <a:effectLst/>
                        </a:rPr>
                        <a:t>Eigen ervaringen, in combinatie met analyse en reflectie hierop</a:t>
                      </a:r>
                      <a:endParaRPr lang="nl-NL" sz="1200">
                        <a:effectLst/>
                      </a:endParaRPr>
                    </a:p>
                    <a:p>
                      <a:pPr algn="l"/>
                      <a:r>
                        <a:rPr lang="nl-NL" sz="1400">
                          <a:effectLst/>
                        </a:rPr>
                        <a:t> </a:t>
                      </a:r>
                      <a:endParaRPr lang="nl-NL" sz="1200">
                        <a:effectLst/>
                      </a:endParaRPr>
                    </a:p>
                    <a:p>
                      <a:pPr algn="l"/>
                      <a:r>
                        <a:rPr lang="nl-NL" sz="1400">
                          <a:effectLst/>
                        </a:rPr>
                        <a:t> </a:t>
                      </a:r>
                      <a:endParaRPr lang="nl-NL" sz="1200">
                        <a:solidFill>
                          <a:srgbClr val="76923C"/>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136480562"/>
                  </a:ext>
                </a:extLst>
              </a:tr>
              <a:tr h="0">
                <a:tc>
                  <a:txBody>
                    <a:bodyPr/>
                    <a:lstStyle/>
                    <a:p>
                      <a:pPr algn="l">
                        <a:lnSpc>
                          <a:spcPct val="115000"/>
                        </a:lnSpc>
                      </a:pPr>
                      <a:r>
                        <a:rPr lang="nl-NL" sz="2000" b="1">
                          <a:effectLst/>
                        </a:rPr>
                        <a:t>Collectieve ervaringskennis</a:t>
                      </a:r>
                      <a:endParaRPr lang="nl-NL" sz="1800" b="1">
                        <a:effectLst/>
                      </a:endParaRPr>
                    </a:p>
                    <a:p>
                      <a:pPr algn="l">
                        <a:lnSpc>
                          <a:spcPct val="115000"/>
                        </a:lnSpc>
                      </a:pPr>
                      <a:r>
                        <a:rPr lang="nl-NL" sz="2000" b="1">
                          <a:effectLst/>
                        </a:rPr>
                        <a:t> </a:t>
                      </a:r>
                      <a:endParaRPr lang="nl-NL" sz="1800" b="1">
                        <a:solidFill>
                          <a:srgbClr val="76923C"/>
                        </a:solidFill>
                        <a:effectLst/>
                        <a:latin typeface="Calibri" panose="020F0502020204030204" pitchFamily="34" charset="0"/>
                        <a:ea typeface="Calibri" panose="020F0502020204030204" pitchFamily="34" charset="0"/>
                      </a:endParaRPr>
                    </a:p>
                  </a:txBody>
                  <a:tcPr marL="68580" marR="68580" marT="0" marB="0"/>
                </a:tc>
                <a:tc>
                  <a:txBody>
                    <a:bodyPr/>
                    <a:lstStyle/>
                    <a:p>
                      <a:pPr algn="l"/>
                      <a:r>
                        <a:rPr lang="nl-NL" sz="1400">
                          <a:effectLst/>
                        </a:rPr>
                        <a:t>Eigen ervaring én kennis van de ervaringen van anderen, informatie uit andere bronnen én analyse en reflectie hierop</a:t>
                      </a:r>
                      <a:endParaRPr lang="nl-NL" sz="1200">
                        <a:effectLst/>
                      </a:endParaRPr>
                    </a:p>
                    <a:p>
                      <a:pPr algn="l">
                        <a:lnSpc>
                          <a:spcPct val="115000"/>
                        </a:lnSpc>
                      </a:pPr>
                      <a:r>
                        <a:rPr lang="nl-NL" sz="1400">
                          <a:effectLst/>
                        </a:rPr>
                        <a:t> </a:t>
                      </a:r>
                      <a:endParaRPr lang="nl-NL" sz="1200">
                        <a:solidFill>
                          <a:srgbClr val="76923C"/>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541074105"/>
                  </a:ext>
                </a:extLst>
              </a:tr>
              <a:tr h="820614">
                <a:tc>
                  <a:txBody>
                    <a:bodyPr/>
                    <a:lstStyle/>
                    <a:p>
                      <a:pPr algn="l">
                        <a:lnSpc>
                          <a:spcPct val="115000"/>
                        </a:lnSpc>
                      </a:pPr>
                      <a:r>
                        <a:rPr lang="nl-NL" sz="2000" b="1">
                          <a:effectLst/>
                        </a:rPr>
                        <a:t>Ervaringsdeskundigheid </a:t>
                      </a:r>
                      <a:endParaRPr lang="nl-NL" sz="1800" b="1">
                        <a:effectLst/>
                      </a:endParaRPr>
                    </a:p>
                    <a:p>
                      <a:pPr algn="l">
                        <a:lnSpc>
                          <a:spcPct val="115000"/>
                        </a:lnSpc>
                      </a:pPr>
                      <a:r>
                        <a:rPr lang="nl-NL" sz="2000" b="1">
                          <a:effectLst/>
                        </a:rPr>
                        <a:t> </a:t>
                      </a:r>
                      <a:endParaRPr lang="nl-NL" sz="1800" b="1">
                        <a:solidFill>
                          <a:srgbClr val="76923C"/>
                        </a:solidFill>
                        <a:effectLst/>
                        <a:latin typeface="Calibri" panose="020F0502020204030204" pitchFamily="34" charset="0"/>
                        <a:ea typeface="Calibri" panose="020F0502020204030204" pitchFamily="34" charset="0"/>
                      </a:endParaRPr>
                    </a:p>
                  </a:txBody>
                  <a:tcPr marL="68580" marR="68580" marT="0" marB="0"/>
                </a:tc>
                <a:tc>
                  <a:txBody>
                    <a:bodyPr/>
                    <a:lstStyle/>
                    <a:p>
                      <a:pPr algn="l"/>
                      <a:r>
                        <a:rPr lang="nl-NL" sz="1400">
                          <a:effectLst/>
                        </a:rPr>
                        <a:t>Ervaringskennis in combinatie met de vaardigheden om deze professioneel in te kunnen zetten</a:t>
                      </a:r>
                      <a:endParaRPr lang="nl-NL" sz="1200">
                        <a:effectLst/>
                      </a:endParaRPr>
                    </a:p>
                    <a:p>
                      <a:pPr algn="l"/>
                      <a:r>
                        <a:rPr lang="nl-NL" sz="1400">
                          <a:effectLst/>
                        </a:rPr>
                        <a:t> </a:t>
                      </a:r>
                      <a:endParaRPr lang="nl-NL" sz="1200">
                        <a:solidFill>
                          <a:srgbClr val="76923C"/>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876594964"/>
                  </a:ext>
                </a:extLst>
              </a:tr>
            </a:tbl>
          </a:graphicData>
        </a:graphic>
      </p:graphicFrame>
      <p:sp>
        <p:nvSpPr>
          <p:cNvPr id="7" name="Tekstvak 6">
            <a:extLst>
              <a:ext uri="{FF2B5EF4-FFF2-40B4-BE49-F238E27FC236}">
                <a16:creationId xmlns:a16="http://schemas.microsoft.com/office/drawing/2014/main" id="{8F8E45EF-8D42-48E1-8041-1251F3DD3B06}"/>
              </a:ext>
            </a:extLst>
          </p:cNvPr>
          <p:cNvSpPr txBox="1"/>
          <p:nvPr/>
        </p:nvSpPr>
        <p:spPr>
          <a:xfrm>
            <a:off x="8041064" y="3059668"/>
            <a:ext cx="2997724" cy="369332"/>
          </a:xfrm>
          <a:prstGeom prst="rect">
            <a:avLst/>
          </a:prstGeom>
          <a:noFill/>
        </p:spPr>
        <p:txBody>
          <a:bodyPr wrap="square" rtlCol="0">
            <a:spAutoFit/>
          </a:bodyPr>
          <a:lstStyle/>
          <a:p>
            <a:r>
              <a:rPr lang="nl-NL" dirty="0"/>
              <a:t>rol als Autisme Ambassadeur</a:t>
            </a:r>
          </a:p>
        </p:txBody>
      </p:sp>
      <p:sp>
        <p:nvSpPr>
          <p:cNvPr id="8" name="Rechthoek 7">
            <a:extLst>
              <a:ext uri="{FF2B5EF4-FFF2-40B4-BE49-F238E27FC236}">
                <a16:creationId xmlns:a16="http://schemas.microsoft.com/office/drawing/2014/main" id="{8575AED7-F311-4F72-B8F9-436DA1F1BAE6}"/>
              </a:ext>
            </a:extLst>
          </p:cNvPr>
          <p:cNvSpPr/>
          <p:nvPr/>
        </p:nvSpPr>
        <p:spPr>
          <a:xfrm>
            <a:off x="7838388" y="2828040"/>
            <a:ext cx="3403076" cy="2633041"/>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425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DC9EA71-794A-5448-BB75-9BF8C75C9852}"/>
              </a:ext>
            </a:extLst>
          </p:cNvPr>
          <p:cNvSpPr>
            <a:spLocks noGrp="1"/>
          </p:cNvSpPr>
          <p:nvPr>
            <p:ph type="title"/>
          </p:nvPr>
        </p:nvSpPr>
        <p:spPr>
          <a:xfrm>
            <a:off x="5265580" y="309306"/>
            <a:ext cx="4808585" cy="1181100"/>
          </a:xfrm>
        </p:spPr>
        <p:txBody>
          <a:bodyPr/>
          <a:lstStyle/>
          <a:p>
            <a:r>
              <a:rPr lang="nl-NL"/>
              <a:t>Model ervaring &gt; </a:t>
            </a:r>
            <a:br>
              <a:rPr lang="nl-NL"/>
            </a:br>
            <a:r>
              <a:rPr lang="nl-NL"/>
              <a:t>ervaringsdeskundigheid</a:t>
            </a:r>
          </a:p>
        </p:txBody>
      </p:sp>
      <p:pic>
        <p:nvPicPr>
          <p:cNvPr id="4" name="Afbeelding 3">
            <a:extLst>
              <a:ext uri="{FF2B5EF4-FFF2-40B4-BE49-F238E27FC236}">
                <a16:creationId xmlns:a16="http://schemas.microsoft.com/office/drawing/2014/main" id="{C9E0F118-289A-4BD0-BEB3-896C7411B8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11" y="0"/>
            <a:ext cx="4808585" cy="6858000"/>
          </a:xfrm>
          <a:prstGeom prst="rect">
            <a:avLst/>
          </a:prstGeom>
        </p:spPr>
      </p:pic>
      <p:sp>
        <p:nvSpPr>
          <p:cNvPr id="9" name="Rechthoek 8">
            <a:extLst>
              <a:ext uri="{FF2B5EF4-FFF2-40B4-BE49-F238E27FC236}">
                <a16:creationId xmlns:a16="http://schemas.microsoft.com/office/drawing/2014/main" id="{2E362F9A-7381-4312-B793-7E50967D99F5}"/>
              </a:ext>
            </a:extLst>
          </p:cNvPr>
          <p:cNvSpPr/>
          <p:nvPr/>
        </p:nvSpPr>
        <p:spPr>
          <a:xfrm>
            <a:off x="5265580" y="2376527"/>
            <a:ext cx="4510016" cy="886121"/>
          </a:xfrm>
          <a:prstGeom prst="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chemeClr val="bg1">
                    <a:lumMod val="50000"/>
                  </a:schemeClr>
                </a:solidFill>
              </a:rPr>
              <a:t>Zelfreflectie en analyse van eigen strategieën</a:t>
            </a:r>
          </a:p>
        </p:txBody>
      </p:sp>
      <p:sp>
        <p:nvSpPr>
          <p:cNvPr id="10" name="Rechthoek 9">
            <a:extLst>
              <a:ext uri="{FF2B5EF4-FFF2-40B4-BE49-F238E27FC236}">
                <a16:creationId xmlns:a16="http://schemas.microsoft.com/office/drawing/2014/main" id="{940EA010-BDBE-498E-A989-505FCCF5CCC2}"/>
              </a:ext>
            </a:extLst>
          </p:cNvPr>
          <p:cNvSpPr/>
          <p:nvPr/>
        </p:nvSpPr>
        <p:spPr>
          <a:xfrm>
            <a:off x="5265580" y="1490406"/>
            <a:ext cx="2462828" cy="886121"/>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a:solidFill>
                  <a:schemeClr val="tx1">
                    <a:lumMod val="50000"/>
                  </a:schemeClr>
                </a:solidFill>
              </a:rPr>
              <a:t>Fases van ontwikkeling</a:t>
            </a:r>
          </a:p>
        </p:txBody>
      </p:sp>
      <p:sp>
        <p:nvSpPr>
          <p:cNvPr id="11" name="Rechthoek 10">
            <a:extLst>
              <a:ext uri="{FF2B5EF4-FFF2-40B4-BE49-F238E27FC236}">
                <a16:creationId xmlns:a16="http://schemas.microsoft.com/office/drawing/2014/main" id="{81482992-1DBF-468C-A878-BE2D175CE34C}"/>
              </a:ext>
            </a:extLst>
          </p:cNvPr>
          <p:cNvSpPr/>
          <p:nvPr/>
        </p:nvSpPr>
        <p:spPr>
          <a:xfrm>
            <a:off x="5265580" y="3429000"/>
            <a:ext cx="4510016" cy="886121"/>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chemeClr val="bg1">
                    <a:lumMod val="50000"/>
                  </a:schemeClr>
                </a:solidFill>
              </a:rPr>
              <a:t>Opdoen van kennis over de ervaringen van anderen en uit andere bronnen (bijv. literatuur)</a:t>
            </a:r>
          </a:p>
        </p:txBody>
      </p:sp>
      <p:sp>
        <p:nvSpPr>
          <p:cNvPr id="12" name="Rechthoek 11">
            <a:extLst>
              <a:ext uri="{FF2B5EF4-FFF2-40B4-BE49-F238E27FC236}">
                <a16:creationId xmlns:a16="http://schemas.microsoft.com/office/drawing/2014/main" id="{BBA47165-ECF2-4F81-967F-3EE1C853E2D2}"/>
              </a:ext>
            </a:extLst>
          </p:cNvPr>
          <p:cNvSpPr/>
          <p:nvPr/>
        </p:nvSpPr>
        <p:spPr>
          <a:xfrm>
            <a:off x="5265580" y="4552361"/>
            <a:ext cx="4510016" cy="886121"/>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chemeClr val="bg1">
                    <a:lumMod val="50000"/>
                  </a:schemeClr>
                </a:solidFill>
              </a:rPr>
              <a:t>Scholing en/of passende werkervaring in herstelgericht werken</a:t>
            </a:r>
          </a:p>
        </p:txBody>
      </p:sp>
      <p:sp>
        <p:nvSpPr>
          <p:cNvPr id="8" name="Rectangle 8">
            <a:extLst>
              <a:ext uri="{FF2B5EF4-FFF2-40B4-BE49-F238E27FC236}">
                <a16:creationId xmlns:a16="http://schemas.microsoft.com/office/drawing/2014/main" id="{27C4026A-1179-4276-BD83-94C910F110EC}"/>
              </a:ext>
            </a:extLst>
          </p:cNvPr>
          <p:cNvSpPr>
            <a:spLocks noChangeArrowheads="1"/>
          </p:cNvSpPr>
          <p:nvPr/>
        </p:nvSpPr>
        <p:spPr bwMode="auto">
          <a:xfrm>
            <a:off x="4820696" y="6519446"/>
            <a:ext cx="42851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0000"/>
              </a:lnSpc>
              <a:spcBef>
                <a:spcPts val="1000"/>
              </a:spcBef>
              <a:buFont typeface="Arial" panose="020B0604020202020204" pitchFamily="34" charset="0"/>
              <a:buChar char="•"/>
              <a:defRPr sz="2000">
                <a:solidFill>
                  <a:srgbClr val="7F7F7F"/>
                </a:solidFill>
                <a:latin typeface="Muli" panose="00000500000000000000"/>
              </a:defRPr>
            </a:lvl1pPr>
            <a:lvl2pPr marL="742950" indent="-285750">
              <a:lnSpc>
                <a:spcPct val="110000"/>
              </a:lnSpc>
              <a:spcBef>
                <a:spcPts val="500"/>
              </a:spcBef>
              <a:buFont typeface="Arial" panose="020B0604020202020204" pitchFamily="34" charset="0"/>
              <a:buChar char="•"/>
              <a:defRPr>
                <a:solidFill>
                  <a:srgbClr val="7F7F7F"/>
                </a:solidFill>
                <a:latin typeface="Muli" panose="00000500000000000000"/>
              </a:defRPr>
            </a:lvl2pPr>
            <a:lvl3pPr marL="1143000" indent="-228600">
              <a:lnSpc>
                <a:spcPct val="110000"/>
              </a:lnSpc>
              <a:spcBef>
                <a:spcPts val="500"/>
              </a:spcBef>
              <a:buFont typeface="Arial" panose="020B0604020202020204" pitchFamily="34" charset="0"/>
              <a:buChar char="•"/>
              <a:defRPr>
                <a:solidFill>
                  <a:srgbClr val="7F7F7F"/>
                </a:solidFill>
                <a:latin typeface="Muli" panose="00000500000000000000"/>
              </a:defRPr>
            </a:lvl3pPr>
            <a:lvl4pPr marL="1600200" indent="-228600">
              <a:lnSpc>
                <a:spcPct val="110000"/>
              </a:lnSpc>
              <a:spcBef>
                <a:spcPts val="500"/>
              </a:spcBef>
              <a:buFont typeface="Arial" panose="020B0604020202020204" pitchFamily="34" charset="0"/>
              <a:buChar char="•"/>
              <a:defRPr>
                <a:solidFill>
                  <a:srgbClr val="7F7F7F"/>
                </a:solidFill>
                <a:latin typeface="Muli" panose="00000500000000000000"/>
              </a:defRPr>
            </a:lvl4pPr>
            <a:lvl5pPr marL="2057400" indent="-228600">
              <a:lnSpc>
                <a:spcPct val="110000"/>
              </a:lnSpc>
              <a:spcBef>
                <a:spcPts val="500"/>
              </a:spcBef>
              <a:buFont typeface="Arial" panose="020B0604020202020204" pitchFamily="34" charset="0"/>
              <a:buChar char="•"/>
              <a:defRPr>
                <a:solidFill>
                  <a:srgbClr val="7F7F7F"/>
                </a:solidFill>
                <a:latin typeface="Muli" panose="00000500000000000000"/>
              </a:defRPr>
            </a:lvl5pPr>
            <a:lvl6pPr marL="25146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panose="00000500000000000000"/>
              </a:defRPr>
            </a:lvl6pPr>
            <a:lvl7pPr marL="29718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panose="00000500000000000000"/>
              </a:defRPr>
            </a:lvl7pPr>
            <a:lvl8pPr marL="34290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panose="00000500000000000000"/>
              </a:defRPr>
            </a:lvl8pPr>
            <a:lvl9pPr marL="38862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panose="00000500000000000000"/>
              </a:defRPr>
            </a:lvl9pPr>
          </a:lstStyle>
          <a:p>
            <a:pPr eaLnBrk="1" hangingPunct="1">
              <a:lnSpc>
                <a:spcPct val="100000"/>
              </a:lnSpc>
              <a:spcBef>
                <a:spcPct val="0"/>
              </a:spcBef>
              <a:buFontTx/>
              <a:buNone/>
            </a:pPr>
            <a:r>
              <a:rPr lang="nl-NL" altLang="nl-NL" sz="800" i="1">
                <a:solidFill>
                  <a:schemeClr val="tx1"/>
                </a:solidFill>
                <a:latin typeface="Calibri" panose="020F0502020204030204" pitchFamily="34" charset="0"/>
              </a:rPr>
              <a:t> *Overgenomen uit  ‘’Zoektocht naar jezelf: Ervaringsdeskundige professionals over </a:t>
            </a:r>
          </a:p>
          <a:p>
            <a:pPr eaLnBrk="1" hangingPunct="1">
              <a:lnSpc>
                <a:spcPct val="100000"/>
              </a:lnSpc>
              <a:spcBef>
                <a:spcPct val="0"/>
              </a:spcBef>
              <a:buFontTx/>
              <a:buNone/>
            </a:pPr>
            <a:r>
              <a:rPr lang="nl-NL" altLang="nl-NL" sz="800" i="1">
                <a:solidFill>
                  <a:schemeClr val="tx1"/>
                </a:solidFill>
                <a:latin typeface="Calibri" panose="020F0502020204030204" pitchFamily="34" charset="0"/>
              </a:rPr>
              <a:t>zelfmanagement en autisme. – M. </a:t>
            </a:r>
            <a:r>
              <a:rPr lang="nl-NL" altLang="nl-NL" sz="800" i="1" err="1">
                <a:solidFill>
                  <a:schemeClr val="tx1"/>
                </a:solidFill>
                <a:latin typeface="Calibri" panose="020F0502020204030204" pitchFamily="34" charset="0"/>
              </a:rPr>
              <a:t>Beenackers</a:t>
            </a:r>
            <a:r>
              <a:rPr lang="nl-NL" altLang="nl-NL" sz="800" i="1">
                <a:solidFill>
                  <a:schemeClr val="tx1"/>
                </a:solidFill>
                <a:latin typeface="Calibri" panose="020F0502020204030204" pitchFamily="34" charset="0"/>
              </a:rPr>
              <a:t> en T. van der Rol’’ Illustratie door Anne-Claire </a:t>
            </a:r>
            <a:r>
              <a:rPr lang="nl-NL" altLang="nl-NL" sz="800" i="1" err="1">
                <a:solidFill>
                  <a:schemeClr val="tx1"/>
                </a:solidFill>
                <a:latin typeface="Calibri" panose="020F0502020204030204" pitchFamily="34" charset="0"/>
              </a:rPr>
              <a:t>Maton</a:t>
            </a:r>
            <a:endParaRPr lang="en-US" altLang="nl-NL" sz="800">
              <a:solidFill>
                <a:schemeClr val="tx1"/>
              </a:solidFill>
              <a:latin typeface="Calibri" panose="020F0502020204030204" pitchFamily="34" charset="0"/>
            </a:endParaRPr>
          </a:p>
        </p:txBody>
      </p:sp>
    </p:spTree>
    <p:extLst>
      <p:ext uri="{BB962C8B-B14F-4D97-AF65-F5344CB8AC3E}">
        <p14:creationId xmlns:p14="http://schemas.microsoft.com/office/powerpoint/2010/main" val="210322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animBg="1"/>
      <p:bldP spid="8" grpId="0"/>
    </p:bldLst>
  </p:timing>
</p:sld>
</file>

<file path=ppt/theme/theme1.xml><?xml version="1.0" encoding="utf-8"?>
<a:theme xmlns:a="http://schemas.openxmlformats.org/drawingml/2006/main" name="1_Kantoorthema">
  <a:themeElements>
    <a:clrScheme name="vab">
      <a:dk1>
        <a:srgbClr val="989898"/>
      </a:dk1>
      <a:lt1>
        <a:sysClr val="window" lastClr="FFFFFF"/>
      </a:lt1>
      <a:dk2>
        <a:srgbClr val="989898"/>
      </a:dk2>
      <a:lt2>
        <a:srgbClr val="FFFFFF"/>
      </a:lt2>
      <a:accent1>
        <a:srgbClr val="4ABDB4"/>
      </a:accent1>
      <a:accent2>
        <a:srgbClr val="F0719D"/>
      </a:accent2>
      <a:accent3>
        <a:srgbClr val="FFCC66"/>
      </a:accent3>
      <a:accent4>
        <a:srgbClr val="F6945A"/>
      </a:accent4>
      <a:accent5>
        <a:srgbClr val="4ABDB4"/>
      </a:accent5>
      <a:accent6>
        <a:srgbClr val="F6945A"/>
      </a:accent6>
      <a:hlink>
        <a:srgbClr val="F0719D"/>
      </a:hlink>
      <a:folHlink>
        <a:srgbClr val="FFCC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rt presentatie VAB.potx" id="{DC18F8FF-70F6-44B9-AD9D-41EE7AC55213}" vid="{4A570B24-8D91-4124-B4ED-2BA1A34D357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A210180ABD6441937E15229B2BEB5E" ma:contentTypeVersion="12" ma:contentTypeDescription="Een nieuw document maken." ma:contentTypeScope="" ma:versionID="0fa0864ea8982bede42b59424d2e03e1">
  <xsd:schema xmlns:xsd="http://www.w3.org/2001/XMLSchema" xmlns:xs="http://www.w3.org/2001/XMLSchema" xmlns:p="http://schemas.microsoft.com/office/2006/metadata/properties" xmlns:ns2="27979d1c-88f5-45b2-9aa7-ddf551f97a52" xmlns:ns3="3f8694b0-3e9e-4da7-948f-b9d919e5864a" targetNamespace="http://schemas.microsoft.com/office/2006/metadata/properties" ma:root="true" ma:fieldsID="e866e418d5439c7ee08cda3b27822bb6" ns2:_="" ns3:_="">
    <xsd:import namespace="27979d1c-88f5-45b2-9aa7-ddf551f97a52"/>
    <xsd:import namespace="3f8694b0-3e9e-4da7-948f-b9d919e5864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979d1c-88f5-45b2-9aa7-ddf551f97a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8694b0-3e9e-4da7-948f-b9d919e5864a"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f8694b0-3e9e-4da7-948f-b9d919e5864a">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894B6C-3457-431C-BDD6-BD12165F3D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979d1c-88f5-45b2-9aa7-ddf551f97a52"/>
    <ds:schemaRef ds:uri="3f8694b0-3e9e-4da7-948f-b9d919e586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FF465A-9C63-4E3D-BF27-CDCE95559CEE}">
  <ds:schemaRefs>
    <ds:schemaRef ds:uri="http://schemas.microsoft.com/office/2006/metadata/properties"/>
    <ds:schemaRef ds:uri="http://schemas.microsoft.com/office/infopath/2007/PartnerControls"/>
    <ds:schemaRef ds:uri="3f8694b0-3e9e-4da7-948f-b9d919e5864a"/>
  </ds:schemaRefs>
</ds:datastoreItem>
</file>

<file path=customXml/itemProps3.xml><?xml version="1.0" encoding="utf-8"?>
<ds:datastoreItem xmlns:ds="http://schemas.openxmlformats.org/officeDocument/2006/customXml" ds:itemID="{98E870CE-ECA1-4894-B0BA-9C99C00EB9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2840</TotalTime>
  <Words>4752</Words>
  <Application>Microsoft Macintosh PowerPoint</Application>
  <PresentationFormat>Breedbeeld</PresentationFormat>
  <Paragraphs>409</Paragraphs>
  <Slides>27</Slides>
  <Notes>16</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27</vt:i4>
      </vt:variant>
    </vt:vector>
  </HeadingPairs>
  <TitlesOfParts>
    <vt:vector size="35" baseType="lpstr">
      <vt:lpstr>Arial</vt:lpstr>
      <vt:lpstr>Calibri</vt:lpstr>
      <vt:lpstr>Courier New</vt:lpstr>
      <vt:lpstr>Muli</vt:lpstr>
      <vt:lpstr>Muli ExtraLight</vt:lpstr>
      <vt:lpstr>Trebuchet MS</vt:lpstr>
      <vt:lpstr>Wingdings</vt:lpstr>
      <vt:lpstr>1_Kantoorthema</vt:lpstr>
      <vt:lpstr>Training Autisme &lt;Naam organisatie&gt;  Dag 3:“Inzet van de eigen ervaring”   </vt:lpstr>
      <vt:lpstr>Voor we beginnen</vt:lpstr>
      <vt:lpstr>Programma dag 3</vt:lpstr>
      <vt:lpstr>Welke inzichten heb je meegenomen uit de vorige bijeenkomsten?  </vt:lpstr>
      <vt:lpstr>Pauze</vt:lpstr>
      <vt:lpstr>&lt;Invoegen presentatie ervaren autisme ambassadeur&gt;</vt:lpstr>
      <vt:lpstr>Pauze</vt:lpstr>
      <vt:lpstr>Stadia ervaringsdeskundigheid</vt:lpstr>
      <vt:lpstr>Model ervaring &gt;  ervaringsdeskundigheid</vt:lpstr>
      <vt:lpstr>De eigen (verwerkte) ervaring</vt:lpstr>
      <vt:lpstr>Herstel bij autisme??</vt:lpstr>
      <vt:lpstr>Je persoonlijke ervaringskennis inzetten in je ambassadeurschap</vt:lpstr>
      <vt:lpstr>Je rollen als ambassadeur</vt:lpstr>
      <vt:lpstr>Pauze</vt:lpstr>
      <vt:lpstr>Opdracht: 2 groepen / breakout rooms </vt:lpstr>
      <vt:lpstr>Lunch</vt:lpstr>
      <vt:lpstr>Whiteboard rollen </vt:lpstr>
      <vt:lpstr>Stakeholder-analyse</vt:lpstr>
      <vt:lpstr>Voorlopige stakeholderanalyse</vt:lpstr>
      <vt:lpstr>Voorlopige stakeholderanalyse</vt:lpstr>
      <vt:lpstr>Pauze</vt:lpstr>
      <vt:lpstr>Plan van aanpak</vt:lpstr>
      <vt:lpstr>Pauze</vt:lpstr>
      <vt:lpstr>Eindopdracht</vt:lpstr>
      <vt:lpstr>Presentatie eigen ambassadeurschap</vt:lpstr>
      <vt:lpstr>Voor de volgende keer</vt:lpstr>
      <vt:lpstr>Afsluiting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Autisme Ambassadeurs Poltie  Dag 3:“Inzet van de eigen ervaring”   </dc:title>
  <dc:creator>Thijs van der Rol</dc:creator>
  <cp:lastModifiedBy>Anniek Stoutjesdijk</cp:lastModifiedBy>
  <cp:revision>13</cp:revision>
  <cp:lastPrinted>2021-03-22T10:00:21Z</cp:lastPrinted>
  <dcterms:created xsi:type="dcterms:W3CDTF">2020-10-30T09:23:26Z</dcterms:created>
  <dcterms:modified xsi:type="dcterms:W3CDTF">2021-08-28T06:40:14Z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0x010100BFA210180ABD6441937E15229B2BEB5E</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ies>
</file>