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Ex4.xml" ContentType="application/vnd.ms-office.chartex+xml"/>
  <Override PartName="/ppt/charts/style4.xml" ContentType="application/vnd.ms-office.chartstyle+xml"/>
  <Override PartName="/ppt/charts/colors4.xml" ContentType="application/vnd.ms-office.chartcolorstyl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64" r:id="rId6"/>
    <p:sldId id="266" r:id="rId7"/>
    <p:sldId id="913" r:id="rId8"/>
    <p:sldId id="857" r:id="rId9"/>
    <p:sldId id="861" r:id="rId10"/>
    <p:sldId id="867" r:id="rId11"/>
    <p:sldId id="848" r:id="rId12"/>
    <p:sldId id="872" r:id="rId13"/>
    <p:sldId id="277" r:id="rId14"/>
    <p:sldId id="925" r:id="rId15"/>
    <p:sldId id="926" r:id="rId16"/>
    <p:sldId id="927" r:id="rId17"/>
    <p:sldId id="931" r:id="rId18"/>
    <p:sldId id="928" r:id="rId19"/>
    <p:sldId id="929" r:id="rId20"/>
    <p:sldId id="845" r:id="rId21"/>
    <p:sldId id="933" r:id="rId22"/>
    <p:sldId id="932" r:id="rId23"/>
    <p:sldId id="874" r:id="rId24"/>
    <p:sldId id="871" r:id="rId25"/>
    <p:sldId id="919" r:id="rId26"/>
    <p:sldId id="934" r:id="rId27"/>
    <p:sldId id="875" r:id="rId28"/>
    <p:sldId id="870" r:id="rId29"/>
    <p:sldId id="843" r:id="rId30"/>
    <p:sldId id="854" r:id="rId31"/>
    <p:sldId id="855" r:id="rId32"/>
    <p:sldId id="278" r:id="rId33"/>
    <p:sldId id="841" r:id="rId34"/>
    <p:sldId id="935" r:id="rId35"/>
    <p:sldId id="878" r:id="rId36"/>
    <p:sldId id="914" r:id="rId37"/>
    <p:sldId id="915" r:id="rId38"/>
    <p:sldId id="916" r:id="rId39"/>
    <p:sldId id="917" r:id="rId40"/>
    <p:sldId id="776" r:id="rId41"/>
    <p:sldId id="275"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236"/>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werkblad.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werkblad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werkblad2.xlsx"/></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werkblad3.xlsx"/></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werkblad4.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Blad1!$A$2:$A$5</cx:f>
        <cx:lvl ptCount="4">
          <cx:pt idx="0">Randstad</cx:pt>
          <cx:pt idx="1">Oosten</cx:pt>
          <cx:pt idx="2">Zuiden</cx:pt>
          <cx:pt idx="3">Noorden</cx:pt>
        </cx:lvl>
      </cx:strDim>
      <cx:numDim type="size">
        <cx:f>Blad1!$B$2:$B$5</cx:f>
        <cx:lvl ptCount="4" formatCode="Standaard">
          <cx:pt idx="0">8.1999999999999993</cx:pt>
          <cx:pt idx="1">3.2000000000000002</cx:pt>
          <cx:pt idx="2">1.3999999999999999</cx:pt>
          <cx:pt idx="3">1.2</cx:pt>
        </cx:lvl>
      </cx:numDim>
    </cx:data>
  </cx:chartData>
  <cx:chart>
    <cx:title pos="t" align="ctr" overlay="0">
      <cx:tx>
        <cx:txData>
          <cx:v>Landelijke trend</cx:v>
        </cx:txData>
      </cx:tx>
      <cx:txPr>
        <a:bodyPr spcFirstLastPara="1" vertOverflow="ellipsis" horzOverflow="overflow" wrap="square" lIns="0" tIns="0" rIns="0" bIns="0" anchor="ctr" anchorCtr="1"/>
        <a:lstStyle/>
        <a:p>
          <a:pPr algn="ctr" rtl="0">
            <a:defRPr/>
          </a:pPr>
          <a:r>
            <a:rPr lang="nl-NL" sz="1862" b="0" i="0" u="none" strike="noStrike" kern="1200" spc="0" baseline="0">
              <a:solidFill>
                <a:srgbClr val="989898">
                  <a:lumMod val="65000"/>
                  <a:lumOff val="35000"/>
                </a:srgbClr>
              </a:solidFill>
              <a:latin typeface="Calibri" panose="020F0502020204030204"/>
            </a:rPr>
            <a:t>Landelijke trend</a:t>
          </a:r>
        </a:p>
      </cx:txPr>
    </cx:title>
    <cx:plotArea>
      <cx:plotAreaRegion>
        <cx:series layoutId="sunburst" uniqueId="{659BD835-3F72-4E65-847E-575F3D19488B}">
          <cx:tx>
            <cx:txData>
              <cx:f>Blad1!$B$1</cx:f>
              <cx:v>% hulp scholen</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70</cx:pt>
          <cx:pt idx="1">30</cx:pt>
        </cx:lvl>
      </cx:numDim>
    </cx:data>
  </cx:chartData>
  <cx:chart>
    <cx:plotArea>
      <cx:plotAreaRegion>
        <cx:series layoutId="sunburst" uniqueId="{FD2B2EE7-40D5-46C7-9AE0-9BCA369B6414}">
          <cx:tx>
            <cx:txData>
              <cx:f>Blad1!$B$1</cx:f>
              <cx:v>Reeks1</cx:v>
            </cx:txData>
          </cx:tx>
          <cx:spPr>
            <a:ln>
              <a:noFill/>
            </a:ln>
          </cx:spPr>
          <cx:dataPt idx="1">
            <cx:spPr>
              <a:solidFill>
                <a:prstClr val="white"/>
              </a:solidFill>
            </cx:spPr>
          </cx:dataPt>
          <cx:dataPt idx="2">
            <cx:spPr>
              <a:solidFill>
                <a:prstClr val="white"/>
              </a:solidFill>
            </cx:spPr>
          </cx:dataPt>
          <cx:dataId val="0"/>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Blad1!$A$2:$A$7</cx:f>
        <cx:lvl ptCount="6">
          <cx:pt idx="0">Vertakking 1</cx:pt>
          <cx:pt idx="1">0</cx:pt>
        </cx:lvl>
        <cx:lvl ptCount="0"/>
        <cx:lvl ptCount="0"/>
      </cx:strDim>
      <cx:numDim type="size">
        <cx:f>Blad1!$B$2:$B$7</cx:f>
        <cx:lvl ptCount="6" formatCode="Standaard">
          <cx:pt idx="0">80</cx:pt>
          <cx:pt idx="1">20</cx:pt>
        </cx:lvl>
      </cx:numDim>
    </cx:data>
  </cx:chartData>
  <cx:chart>
    <cx:plotArea>
      <cx:plotAreaRegion>
        <cx:series layoutId="sunburst" uniqueId="{FD2B2EE7-40D5-46C7-9AE0-9BCA369B6414}">
          <cx:tx>
            <cx:txData>
              <cx:f>Blad1!$B$1</cx:f>
              <cx:v>Reeks1</cx:v>
            </cx:txData>
          </cx:tx>
          <cx:dataPt idx="1">
            <cx:spPr>
              <a:solidFill>
                <a:prstClr val="white"/>
              </a:solidFill>
            </cx:spPr>
          </cx:dataPt>
          <cx:dataPt idx="2">
            <cx:spPr>
              <a:solidFill>
                <a:prstClr val="white"/>
              </a:solidFill>
            </cx:spPr>
          </cx:dataPt>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1E3F4-6534-3F42-BFB3-3EDECDFD6B0F}" type="datetimeFigureOut">
              <a:rPr lang="nl-NL" smtClean="0"/>
              <a:t>26-08-2021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ECCC5-659A-DD44-9D8E-AD8647239936}" type="slidenum">
              <a:rPr lang="nl-NL" smtClean="0"/>
              <a:t>‹nr.›</a:t>
            </a:fld>
            <a:endParaRPr lang="nl-NL"/>
          </a:p>
        </p:txBody>
      </p:sp>
    </p:spTree>
    <p:extLst>
      <p:ext uri="{BB962C8B-B14F-4D97-AF65-F5344CB8AC3E}">
        <p14:creationId xmlns:p14="http://schemas.microsoft.com/office/powerpoint/2010/main" val="429117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met deze 4 vragen aan elke deelnemer. Deze vragen dienen als een check-in en helpen de deelnemers om even te landen. </a:t>
            </a:r>
          </a:p>
          <a:p>
            <a:r>
              <a:rPr lang="nl-NL" dirty="0"/>
              <a:t>Mogelijk is er iets wat een deelnemer bezig houdt (bijv. een deadline of een </a:t>
            </a:r>
            <a:r>
              <a:rPr lang="nl-NL" dirty="0" err="1"/>
              <a:t>privé-omstandigheid</a:t>
            </a:r>
            <a:r>
              <a:rPr lang="nl-NL" dirty="0"/>
              <a:t>) waardoor de spanningsboog minder groot is. Mogelijk moet iemand tussendoor iets doen etc.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a:t>
            </a:fld>
            <a:endParaRPr lang="nl-NL"/>
          </a:p>
        </p:txBody>
      </p:sp>
    </p:spTree>
    <p:extLst>
      <p:ext uri="{BB962C8B-B14F-4D97-AF65-F5344CB8AC3E}">
        <p14:creationId xmlns:p14="http://schemas.microsoft.com/office/powerpoint/2010/main" val="89918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Plak hier de door de werkgroep geformuleerde visie. Laat de werkgroep delen hoe ze tot de visie zijn gekomen en laat hen vragen om feedback op de visie, zodat de opmerkingen en tips verwerkt kunnen worden tot een definitieve visie t.b.v. het plan van aanpak.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12</a:t>
            </a:fld>
            <a:endParaRPr lang="nl-NL"/>
          </a:p>
        </p:txBody>
      </p:sp>
    </p:spTree>
    <p:extLst>
      <p:ext uri="{BB962C8B-B14F-4D97-AF65-F5344CB8AC3E}">
        <p14:creationId xmlns:p14="http://schemas.microsoft.com/office/powerpoint/2010/main" val="82712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Plak hier wat de werkgroep tot nu toe heeft kunnen formuleren met betrekking tot de structuur. Waarschijnlijk heeft de werkgroep een aantal punten die ze graag willen voorleggen aan de groep. Belangrijk om de groep hier goede vragen te stellen, zodat ze actief betrokken worden bij het plan van aanpak.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13</a:t>
            </a:fld>
            <a:endParaRPr lang="nl-NL"/>
          </a:p>
        </p:txBody>
      </p:sp>
    </p:spTree>
    <p:extLst>
      <p:ext uri="{BB962C8B-B14F-4D97-AF65-F5344CB8AC3E}">
        <p14:creationId xmlns:p14="http://schemas.microsoft.com/office/powerpoint/2010/main" val="277011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dit </a:t>
            </a:r>
            <a:r>
              <a:rPr lang="nl-NL" dirty="0" err="1"/>
              <a:t>hetgene</a:t>
            </a:r>
            <a:r>
              <a:rPr lang="nl-NL" dirty="0"/>
              <a:t> wat elke ambassadeur nastreeft. Laat hen meedenken over mogelijke activiteiten. Betrek hier ook de stakeholderanalyse van de vorige training bij.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14</a:t>
            </a:fld>
            <a:endParaRPr lang="nl-NL"/>
          </a:p>
        </p:txBody>
      </p:sp>
    </p:spTree>
    <p:extLst>
      <p:ext uri="{BB962C8B-B14F-4D97-AF65-F5344CB8AC3E}">
        <p14:creationId xmlns:p14="http://schemas.microsoft.com/office/powerpoint/2010/main" val="245673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Plak hier de doelen die de werkgroep geformuleerd heeft en mogelijk de eerste activiteiten die benoemd zijn. Betrek ook hier weer de hele groep deelnemers. Vraag hen of ieder zich kan vinden in de doelen.</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15</a:t>
            </a:fld>
            <a:endParaRPr lang="nl-NL"/>
          </a:p>
        </p:txBody>
      </p:sp>
    </p:spTree>
    <p:extLst>
      <p:ext uri="{BB962C8B-B14F-4D97-AF65-F5344CB8AC3E}">
        <p14:creationId xmlns:p14="http://schemas.microsoft.com/office/powerpoint/2010/main" val="151696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iedereen meedenken over de activiteiten die ondernomen kunnen worden. Wat zijn de activiteiten die als eerste opgepakt kunnen worden. Wat is eenmalig nodig? Welke activiteiten worden geregeld herhaald. Raadpleeg voor deze onderwerpen het ”format plan van aanpak”. Hierin staan al een aantal zaken benoemd die de groep kunnen inspireren en kunnen aanpassen op de eigen organisatie.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16</a:t>
            </a:fld>
            <a:endParaRPr lang="nl-NL"/>
          </a:p>
        </p:txBody>
      </p:sp>
    </p:spTree>
    <p:extLst>
      <p:ext uri="{BB962C8B-B14F-4D97-AF65-F5344CB8AC3E}">
        <p14:creationId xmlns:p14="http://schemas.microsoft.com/office/powerpoint/2010/main" val="378246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Afhankelijk van de grootte van de groep deze stelling plenair of in groepen/</a:t>
            </a:r>
            <a:r>
              <a:rPr lang="nl-NL" dirty="0" err="1"/>
              <a:t>breakoutrooms</a:t>
            </a:r>
            <a:r>
              <a:rPr lang="nl-NL" dirty="0"/>
              <a:t> bespreken. Wel altijd korte plenaire terugkoppeling. </a:t>
            </a:r>
          </a:p>
          <a:p>
            <a:pPr marL="0" indent="0">
              <a:buNone/>
            </a:pPr>
            <a:endParaRPr lang="nl-NL" dirty="0"/>
          </a:p>
          <a:p>
            <a:pPr marL="0" indent="0">
              <a:buNone/>
            </a:pPr>
            <a:r>
              <a:rPr lang="nl-NL" dirty="0" err="1"/>
              <a:t>Notes</a:t>
            </a:r>
            <a:r>
              <a:rPr lang="nl-NL" dirty="0"/>
              <a:t>:</a:t>
            </a:r>
          </a:p>
          <a:p>
            <a:pPr marL="0" indent="0">
              <a:buNone/>
            </a:pPr>
            <a:r>
              <a:rPr lang="nl-NL" dirty="0"/>
              <a:t>Effecten voor jezelf:</a:t>
            </a:r>
          </a:p>
          <a:p>
            <a:pPr marL="171450" indent="-171450">
              <a:buFont typeface="Arial" panose="020B0604020202020204" pitchFamily="34" charset="0"/>
              <a:buChar char="•"/>
            </a:pPr>
            <a:r>
              <a:rPr lang="nl-NL" dirty="0"/>
              <a:t>Je kunt open bespreken wat je nodig hebt om je werk goed te doen</a:t>
            </a:r>
          </a:p>
          <a:p>
            <a:pPr marL="171450" indent="-171450">
              <a:buFont typeface="Arial" panose="020B0604020202020204" pitchFamily="34" charset="0"/>
              <a:buChar char="•"/>
            </a:pPr>
            <a:r>
              <a:rPr lang="nl-NL" dirty="0"/>
              <a:t>Het kan makkelijker zijn om ondersteuning of aanpassingen te regelen</a:t>
            </a:r>
          </a:p>
          <a:p>
            <a:pPr marL="171450" indent="-171450">
              <a:buFont typeface="Arial" panose="020B0604020202020204" pitchFamily="34" charset="0"/>
              <a:buChar char="•"/>
            </a:pPr>
            <a:r>
              <a:rPr lang="nl-NL" dirty="0"/>
              <a:t>Het kan leiden tot meer begrip bij collega’s en leidinggevenden</a:t>
            </a:r>
          </a:p>
          <a:p>
            <a:pPr marL="171450" indent="-171450">
              <a:buFont typeface="Arial" panose="020B0604020202020204" pitchFamily="34" charset="0"/>
              <a:buChar char="•"/>
            </a:pPr>
            <a:r>
              <a:rPr lang="nl-NL" dirty="0"/>
              <a:t>Het geeft je de mogelijkheid om nadruk te leggen op de dingen die je goed kunt, al dan niet dankzij je autisme</a:t>
            </a:r>
          </a:p>
          <a:p>
            <a:endParaRPr lang="nl-NL" dirty="0"/>
          </a:p>
          <a:p>
            <a:r>
              <a:rPr lang="nl-NL" dirty="0"/>
              <a:t>Openheid over autisme geeft je de kans om een realistisch beeld van autisme te geven</a:t>
            </a:r>
          </a:p>
          <a:p>
            <a:r>
              <a:rPr lang="nl-NL" dirty="0"/>
              <a:t>Als autisme ambassadeur kun je helpen om vooroordelen over autisme te doorbreken, wat uiteindelijk goed is voor iedereen met autisme</a:t>
            </a:r>
          </a:p>
          <a:p>
            <a:r>
              <a:rPr lang="nl-NL" dirty="0"/>
              <a:t>Wat goed werkt voor mensen met autisme werkt in het algemeen goed voor iedereen</a:t>
            </a:r>
          </a:p>
          <a:p>
            <a:r>
              <a:rPr lang="nl-NL" dirty="0"/>
              <a:t>Minder verloop, lagere kans op uitval of </a:t>
            </a:r>
            <a:r>
              <a:rPr lang="nl-NL" dirty="0" err="1"/>
              <a:t>burn</a:t>
            </a:r>
            <a:r>
              <a:rPr lang="nl-NL" dirty="0"/>
              <a:t> - out, carrièreperspectief wat bij jou past, organisatie in beweging krijgen. </a:t>
            </a:r>
          </a:p>
          <a:p>
            <a:r>
              <a:rPr lang="nl-NL" dirty="0"/>
              <a:t>Voorbeeld ABN AMRO: Aandacht voor diversiteit heeft aantoonbaar geleid tot hogere medewerker tevredenheid, hogere klanttevredenheid en lager ziekteverzuim</a:t>
            </a:r>
          </a:p>
          <a:p>
            <a:endParaRPr lang="nl-NL" dirty="0"/>
          </a:p>
          <a:p>
            <a:r>
              <a:rPr lang="nl-NL" dirty="0"/>
              <a:t>Het blijft altijd eigen keuze en verantwoordelijkheid om wel/niet open te zijn over je autisme. Dit mag een ander nooit opleggen. </a:t>
            </a:r>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17</a:t>
            </a:fld>
            <a:endParaRPr lang="nl-NL"/>
          </a:p>
        </p:txBody>
      </p:sp>
    </p:spTree>
    <p:extLst>
      <p:ext uri="{BB962C8B-B14F-4D97-AF65-F5344CB8AC3E}">
        <p14:creationId xmlns:p14="http://schemas.microsoft.com/office/powerpoint/2010/main" val="186600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19</a:t>
            </a:fld>
            <a:endParaRPr lang="nl-NL"/>
          </a:p>
        </p:txBody>
      </p:sp>
    </p:spTree>
    <p:extLst>
      <p:ext uri="{BB962C8B-B14F-4D97-AF65-F5344CB8AC3E}">
        <p14:creationId xmlns:p14="http://schemas.microsoft.com/office/powerpoint/2010/main" val="150927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deze casus heb </a:t>
            </a:r>
            <a:r>
              <a:rPr lang="nl-NL" dirty="0" err="1"/>
              <a:t>doc’s</a:t>
            </a:r>
            <a:r>
              <a:rPr lang="nl-NL" dirty="0"/>
              <a:t> toevoegen</a:t>
            </a:r>
          </a:p>
          <a:p>
            <a:endParaRPr lang="nl-NL" dirty="0"/>
          </a:p>
          <a:p>
            <a:r>
              <a:rPr lang="nl-NL" dirty="0"/>
              <a:t>Deze casus kan ook worden gebruikt door de ambassadeurs tijdens de workshop voor leidinggevenden of collega’s. (maakt vaak deel uit van het activiteitenplan in het plan van aanpak)</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21</a:t>
            </a:fld>
            <a:endParaRPr lang="nl-NL"/>
          </a:p>
        </p:txBody>
      </p:sp>
    </p:spTree>
    <p:extLst>
      <p:ext uri="{BB962C8B-B14F-4D97-AF65-F5344CB8AC3E}">
        <p14:creationId xmlns:p14="http://schemas.microsoft.com/office/powerpoint/2010/main" val="11180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24</a:t>
            </a:fld>
            <a:endParaRPr lang="nl-NL"/>
          </a:p>
        </p:txBody>
      </p:sp>
    </p:spTree>
    <p:extLst>
      <p:ext uri="{BB962C8B-B14F-4D97-AF65-F5344CB8AC3E}">
        <p14:creationId xmlns:p14="http://schemas.microsoft.com/office/powerpoint/2010/main" val="407315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4 begrippen worden achtereenvolgens besproken en aan het einde wordt een stelling besproken. </a:t>
            </a:r>
          </a:p>
          <a:p>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25</a:t>
            </a:fld>
            <a:endParaRPr lang="nl-NL"/>
          </a:p>
        </p:txBody>
      </p:sp>
    </p:spTree>
    <p:extLst>
      <p:ext uri="{BB962C8B-B14F-4D97-AF65-F5344CB8AC3E}">
        <p14:creationId xmlns:p14="http://schemas.microsoft.com/office/powerpoint/2010/main" val="188386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voordat je de agenda doorneemt of er nog vragen zijn naar aanleiding van de voorgaande </a:t>
            </a:r>
            <a:r>
              <a:rPr lang="nl-NL" dirty="0" err="1"/>
              <a:t>trainingsdag</a:t>
            </a:r>
            <a:endParaRPr lang="nl-NL" dirty="0"/>
          </a:p>
          <a:p>
            <a:r>
              <a:rPr lang="nl-NL" dirty="0"/>
              <a:t>Neem de punten door die vandaag worden behandeld. </a:t>
            </a:r>
          </a:p>
          <a:p>
            <a:pPr marL="171450" indent="-171450">
              <a:buFont typeface="Arial" panose="020B0604020202020204" pitchFamily="34" charset="0"/>
              <a:buChar char="•"/>
            </a:pPr>
            <a:r>
              <a:rPr lang="nl-NL" dirty="0"/>
              <a:t>Deze agenda is opgebouwd op basis van een online bijeenkomst waarbij elk uur 10 minuten wordt gepauzeerd. </a:t>
            </a:r>
          </a:p>
          <a:p>
            <a:pPr marL="171450" indent="-171450">
              <a:buFont typeface="Arial" panose="020B0604020202020204" pitchFamily="34" charset="0"/>
              <a:buChar char="•"/>
            </a:pPr>
            <a:r>
              <a:rPr lang="nl-NL" dirty="0"/>
              <a:t>Geadviseerd wordt om bij live bijeenkomsten minder pauzes te houden maar wel iets langer zodat er tussendoor tijd is om elkaar informeel te spreken. </a:t>
            </a:r>
          </a:p>
          <a:p>
            <a:pPr marL="171450" indent="-171450">
              <a:buFont typeface="Arial" panose="020B0604020202020204" pitchFamily="34" charset="0"/>
              <a:buChar char="•"/>
            </a:pPr>
            <a:r>
              <a:rPr lang="nl-NL" dirty="0"/>
              <a:t>Biedt bij online trainingen de gelegenheid om tijdens de lunchpauze een half uur te benutten om elkaar informeel te spreken. Soms is hier behoefte aan. Gebruik dan hiervoor bijv. de laatste 20 a 30 minuten voor en laat de online vergadering digitaal ”open” staan. Als trainer neem je hieraan niet deel. </a:t>
            </a:r>
          </a:p>
          <a:p>
            <a:pPr marL="171450" indent="-171450">
              <a:buFont typeface="Arial" panose="020B0604020202020204" pitchFamily="34" charset="0"/>
              <a:buChar char="•"/>
            </a:pPr>
            <a:r>
              <a:rPr lang="nl-NL" dirty="0"/>
              <a:t>Geef vooraf aan dat onderwerpen soms kunnen uitlopen, en dat dit dan op een later moment weer kan worden ingehaald. </a:t>
            </a:r>
          </a:p>
          <a:p>
            <a:pPr marL="171450" indent="-171450">
              <a:buFont typeface="Arial" panose="020B0604020202020204" pitchFamily="34" charset="0"/>
              <a:buChar char="•"/>
            </a:pPr>
            <a:r>
              <a:rPr lang="nl-NL" dirty="0"/>
              <a:t>Benadruk dat het intensieve trainingsdagen zijn en er altijd op tijd wordt gestopt. </a:t>
            </a:r>
          </a:p>
          <a:p>
            <a:pPr marL="171450" indent="-171450">
              <a:buFont typeface="Arial" panose="020B0604020202020204" pitchFamily="34" charset="0"/>
              <a:buChar char="•"/>
            </a:pPr>
            <a:r>
              <a:rPr lang="nl-NL" dirty="0"/>
              <a:t>Benoem dat er na elke </a:t>
            </a:r>
            <a:r>
              <a:rPr lang="nl-NL" dirty="0" err="1"/>
              <a:t>trainingsdag</a:t>
            </a:r>
            <a:r>
              <a:rPr lang="nl-NL" dirty="0"/>
              <a:t> wat ‘huiswerk’ volgt waarmee elke deelnemer aan de slag gaat tussen de bijeenkomsten. Dit zal niet meer dan gemiddeld 2 uur in beslag nemen. </a:t>
            </a:r>
          </a:p>
          <a:p>
            <a:pPr marL="171450" indent="-171450">
              <a:buFont typeface="Arial" panose="020B0604020202020204" pitchFamily="34" charset="0"/>
              <a:buChar char="•"/>
            </a:pPr>
            <a:r>
              <a:rPr lang="nl-NL" dirty="0"/>
              <a:t>Meldt dat de slides worden nagestuurd (bij voorkeur in pdf vorm)</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Bij het onderwerp “Ervaringen Autisme Ambassade” adviseren wij een ambassadeur uit te nodigen die deelt hoe zijn/haar aanpak is. Via het contactformulier op de website </a:t>
            </a:r>
            <a:r>
              <a:rPr lang="nl-NL" dirty="0" err="1"/>
              <a:t>www.IWMA.nl</a:t>
            </a:r>
            <a:r>
              <a:rPr lang="nl-NL" dirty="0"/>
              <a:t> kan Vanuit autisme bekeken u in contact brengen met een ervaren ambassadeur. </a:t>
            </a:r>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3</a:t>
            </a:fld>
            <a:endParaRPr lang="nl-NL"/>
          </a:p>
        </p:txBody>
      </p:sp>
    </p:spTree>
    <p:extLst>
      <p:ext uri="{BB962C8B-B14F-4D97-AF65-F5344CB8AC3E}">
        <p14:creationId xmlns:p14="http://schemas.microsoft.com/office/powerpoint/2010/main" val="74942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Op internet vind je veel informatie terug. Onderstaande sites kunnen worden nagelezen voor extra verdieping</a:t>
            </a:r>
          </a:p>
          <a:p>
            <a:pPr marL="171450" indent="-171450">
              <a:buFont typeface="Arial" panose="020B0604020202020204" pitchFamily="34" charset="0"/>
              <a:buChar char="•"/>
            </a:pPr>
            <a:r>
              <a:rPr lang="nl-NL" dirty="0" err="1"/>
              <a:t>https</a:t>
            </a:r>
            <a:r>
              <a:rPr lang="nl-NL" dirty="0"/>
              <a:t>://</a:t>
            </a:r>
            <a:r>
              <a:rPr lang="nl-NL" dirty="0" err="1"/>
              <a:t>www.rijksoverheid.nl</a:t>
            </a:r>
            <a:r>
              <a:rPr lang="nl-NL" dirty="0"/>
              <a:t>/onderwerpen/rechten-van-mensen-met-een-handicap/positie-mensen-met-een-beperking-verbeteren-</a:t>
            </a:r>
            <a:r>
              <a:rPr lang="nl-NL" dirty="0" err="1"/>
              <a:t>vn</a:t>
            </a:r>
            <a:r>
              <a:rPr lang="nl-NL" dirty="0"/>
              <a:t>-verdrag-handicap</a:t>
            </a:r>
          </a:p>
          <a:p>
            <a:pPr marL="171450" indent="-171450">
              <a:buFont typeface="Arial" panose="020B0604020202020204" pitchFamily="34" charset="0"/>
              <a:buChar char="•"/>
            </a:pPr>
            <a:r>
              <a:rPr lang="nl-NL" dirty="0" err="1"/>
              <a:t>https</a:t>
            </a:r>
            <a:r>
              <a:rPr lang="nl-NL" dirty="0"/>
              <a:t>://</a:t>
            </a:r>
            <a:r>
              <a:rPr lang="nl-NL" dirty="0" err="1"/>
              <a:t>mensenrechten.nl</a:t>
            </a:r>
            <a:r>
              <a:rPr lang="nl-NL" dirty="0"/>
              <a:t>/nl/</a:t>
            </a:r>
            <a:r>
              <a:rPr lang="nl-NL" dirty="0" err="1"/>
              <a:t>vn</a:t>
            </a:r>
            <a:r>
              <a:rPr lang="nl-NL" dirty="0"/>
              <a:t>-verdrag-handicap</a:t>
            </a:r>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26</a:t>
            </a:fld>
            <a:endParaRPr lang="nl-NL"/>
          </a:p>
        </p:txBody>
      </p:sp>
    </p:spTree>
    <p:extLst>
      <p:ext uri="{BB962C8B-B14F-4D97-AF65-F5344CB8AC3E}">
        <p14:creationId xmlns:p14="http://schemas.microsoft.com/office/powerpoint/2010/main" val="296604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Social</a:t>
            </a:r>
            <a:r>
              <a:rPr lang="nl-NL" dirty="0"/>
              <a:t> Return on investment (SROI) is als voorwaarde op te nemen in aanbestedingen. Het doel is extra werk(</a:t>
            </a:r>
            <a:r>
              <a:rPr lang="nl-NL" dirty="0" err="1"/>
              <a:t>ervarings</a:t>
            </a:r>
            <a:r>
              <a:rPr lang="nl-NL" dirty="0"/>
              <a:t>)plaatsen te creëren voor mensen met een grote(re) afstand tot de arbeidsmarkt. Zonder re-integratieondersteuning komen mensen uit deze groep moeilijk of niet aan het werk. Zo hopen overheid en werkgevers zoveel mogelijk mensen met een afstand tot de arbeidsmarkt aan betaald werk te helpen.</a:t>
            </a:r>
          </a:p>
          <a:p>
            <a:r>
              <a:rPr lang="nl-NL" dirty="0"/>
              <a:t>SROI is een ‘containerbegrip’. Het omvat meerdere afspraken over de inzet van mensen met een afstand tot de arbeidsmarkt. SROI is zowel het maken als het uitvoeren van afspraken tussen inkoper en leverancier. De precieze vorm verschilt per afspraak. Er zijn veel varianten, zoals verplichtingen in geld, in aantallen plaatsingen et cetera.</a:t>
            </a:r>
          </a:p>
          <a:p>
            <a:r>
              <a:rPr lang="nl-NL" dirty="0"/>
              <a:t>Aanbestedingen kennen veel procedures en regelingen voor een zo eerlijk en transparant mogelijk inkoopproces. Er zijn bijzondere regelingen voor de inzet van mensen met een beperking, kortweg ‘sociale voorwaarden’. Leveranciers moeten zich inspannen om hieraan te voldoen in het hele productieproces. De voorwaarden gelden sinds 1 januari 2013 voor alle rijksopdrachten boven de Europese aanbestedingsdrempel van € 250.000,-.</a:t>
            </a:r>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27</a:t>
            </a:fld>
            <a:endParaRPr lang="nl-NL"/>
          </a:p>
        </p:txBody>
      </p:sp>
    </p:spTree>
    <p:extLst>
      <p:ext uri="{BB962C8B-B14F-4D97-AF65-F5344CB8AC3E}">
        <p14:creationId xmlns:p14="http://schemas.microsoft.com/office/powerpoint/2010/main" val="284265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dirty="0"/>
              <a:t>De gedachte achter de Participatiewet is ‘uitgaan van de eigen kracht van mensen en ondersteuning bieden waar nodig’. Het doel is om mensen met een afstand tot de arbeidsmarkt te re-integreren. Alle mensen doen dan volwaardig mee aan de arbeidssamenleving. Dit betekent dat zij een betaalde baan hebben, zich kunnen voorzien in hun eigen levensonderhoud en/of op andere manieren maatschappelijk actief zijn.</a:t>
            </a:r>
          </a:p>
          <a:p>
            <a:r>
              <a:rPr lang="nl-NL" dirty="0"/>
              <a:t>Gemeenten zijn verantwoordelijk voor de uitvoering van de Participatiewet. Iedere gemeente krijgt de ruimte om zelf een beleid uit te stippelen. </a:t>
            </a:r>
          </a:p>
          <a:p>
            <a:r>
              <a:rPr lang="nl-NL" dirty="0"/>
              <a:t>De Participatiewet voegde de Wet sociale werkvoorziening (WSW), de Wet werk en arbeidsondersteuning jonggehandicapten (Wajong) en de Wet werk en bijstand (WWB) samen. Hierdoor is er nu één regeling voor de doelgroepen die eerder onder deze drie wetten vielen. Jongeren vallen alleen onder de nieuwe Wajong wanneer zij volledig en duurzaam geen arbeidsvermogen hebben. </a:t>
            </a:r>
          </a:p>
          <a:p>
            <a:r>
              <a:rPr lang="nl-NL" dirty="0"/>
              <a:t>De centrale doelstelling van de banenafspraak is het creëren van 125.000 nieuwe banen, ten opzichte van begin 2013. Hiervan moet het bedrijfsleven 100.000 banen realiseren in 2026, en de overheid de overige 25.000, in 2024.</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28</a:t>
            </a:fld>
            <a:endParaRPr lang="nl-NL"/>
          </a:p>
        </p:txBody>
      </p:sp>
    </p:spTree>
    <p:extLst>
      <p:ext uri="{BB962C8B-B14F-4D97-AF65-F5344CB8AC3E}">
        <p14:creationId xmlns:p14="http://schemas.microsoft.com/office/powerpoint/2010/main" val="2203253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dirty="0"/>
              <a:t>Plenaire discussie/gesprek &gt; hoe zit dit bijv. in mijn organisatie? </a:t>
            </a:r>
          </a:p>
          <a:p>
            <a:pPr>
              <a:lnSpc>
                <a:spcPct val="100000"/>
              </a:lnSpc>
            </a:pPr>
            <a:r>
              <a:rPr lang="nl-NL" sz="1200" dirty="0"/>
              <a:t>Kan ik er iets mee? Men kan inzichten voor zichzelf noteren. </a:t>
            </a:r>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29</a:t>
            </a:fld>
            <a:endParaRPr lang="nl-NL"/>
          </a:p>
        </p:txBody>
      </p:sp>
    </p:spTree>
    <p:extLst>
      <p:ext uri="{BB962C8B-B14F-4D97-AF65-F5344CB8AC3E}">
        <p14:creationId xmlns:p14="http://schemas.microsoft.com/office/powerpoint/2010/main" val="334284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ook tijdens </a:t>
            </a:r>
            <a:r>
              <a:rPr lang="nl-NL" dirty="0" err="1"/>
              <a:t>trainingsdag</a:t>
            </a:r>
            <a:r>
              <a:rPr lang="nl-NL" dirty="0"/>
              <a:t> 1 aan bod gekomen. Nogmaals benadrukken dat diversiteit alom aanwezig is.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30</a:t>
            </a:fld>
            <a:endParaRPr lang="nl-NL"/>
          </a:p>
        </p:txBody>
      </p:sp>
    </p:spTree>
    <p:extLst>
      <p:ext uri="{BB962C8B-B14F-4D97-AF65-F5344CB8AC3E}">
        <p14:creationId xmlns:p14="http://schemas.microsoft.com/office/powerpoint/2010/main" val="376867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achtereenvolgens de stellingen. Dit kan plenair of in break-outrooms. Afhankelijk van de beschikbare tijd, kan je één of meerdere stellingen bespreken. Elke stelling altijd even kort plenair terugkoppelen. Het gaat hier om het verkrijgen van verschillende inzichten die deelnemers kunnen helpen in hun eigen ambassadeurschap. </a:t>
            </a:r>
          </a:p>
          <a:p>
            <a:r>
              <a:rPr lang="nl-NL" dirty="0"/>
              <a:t>Centraal staan de vragen:</a:t>
            </a:r>
          </a:p>
          <a:p>
            <a:pPr marL="171450" indent="-171450">
              <a:buFont typeface="Arial" panose="020B0604020202020204" pitchFamily="34" charset="0"/>
              <a:buChar char="•"/>
            </a:pPr>
            <a:r>
              <a:rPr lang="nl-NL" dirty="0"/>
              <a:t>Heb je wel eens voor dit dilemma gestaan?</a:t>
            </a:r>
          </a:p>
          <a:p>
            <a:pPr marL="171450" indent="-171450">
              <a:buFont typeface="Arial" panose="020B0604020202020204" pitchFamily="34" charset="0"/>
              <a:buChar char="•"/>
            </a:pPr>
            <a:r>
              <a:rPr lang="nl-NL" dirty="0"/>
              <a:t>Waar ligt voor jullie de grens?</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De stellingen en dilemma's in deze presentatie kunnen ook gebruikt worden tijdens workshops die bijv. worden opgenomen in het activiteitenoverzicht in het plan van aanpak.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32</a:t>
            </a:fld>
            <a:endParaRPr lang="nl-NL"/>
          </a:p>
        </p:txBody>
      </p:sp>
    </p:spTree>
    <p:extLst>
      <p:ext uri="{BB962C8B-B14F-4D97-AF65-F5344CB8AC3E}">
        <p14:creationId xmlns:p14="http://schemas.microsoft.com/office/powerpoint/2010/main" val="311589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33</a:t>
            </a:fld>
            <a:endParaRPr lang="nl-NL"/>
          </a:p>
        </p:txBody>
      </p:sp>
    </p:spTree>
    <p:extLst>
      <p:ext uri="{BB962C8B-B14F-4D97-AF65-F5344CB8AC3E}">
        <p14:creationId xmlns:p14="http://schemas.microsoft.com/office/powerpoint/2010/main" val="2093696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34</a:t>
            </a:fld>
            <a:endParaRPr lang="nl-NL"/>
          </a:p>
        </p:txBody>
      </p:sp>
    </p:spTree>
    <p:extLst>
      <p:ext uri="{BB962C8B-B14F-4D97-AF65-F5344CB8AC3E}">
        <p14:creationId xmlns:p14="http://schemas.microsoft.com/office/powerpoint/2010/main" val="304104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35</a:t>
            </a:fld>
            <a:endParaRPr lang="nl-NL"/>
          </a:p>
        </p:txBody>
      </p:sp>
    </p:spTree>
    <p:extLst>
      <p:ext uri="{BB962C8B-B14F-4D97-AF65-F5344CB8AC3E}">
        <p14:creationId xmlns:p14="http://schemas.microsoft.com/office/powerpoint/2010/main" val="165059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36</a:t>
            </a:fld>
            <a:endParaRPr lang="nl-NL"/>
          </a:p>
        </p:txBody>
      </p:sp>
    </p:spTree>
    <p:extLst>
      <p:ext uri="{BB962C8B-B14F-4D97-AF65-F5344CB8AC3E}">
        <p14:creationId xmlns:p14="http://schemas.microsoft.com/office/powerpoint/2010/main" val="249582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Vorige keer is gesproken over over gelijkheid – gelijkwaardigheid en inclusie </a:t>
            </a:r>
          </a:p>
          <a:p>
            <a:pPr rtl="0" fontAlgn="base"/>
            <a:r>
              <a:rPr lang="nl-NL" sz="1200" b="0" i="0" u="none" strike="noStrike" kern="1200" dirty="0">
                <a:solidFill>
                  <a:schemeClr val="tx1"/>
                </a:solidFill>
                <a:effectLst/>
                <a:latin typeface="+mn-lt"/>
                <a:ea typeface="+mn-ea"/>
                <a:cs typeface="+mn-cs"/>
              </a:rPr>
              <a:t>Dit plaatje laat zien welke vormen van scheiding er zijn. Wat we veel tegenkomen is in het midden: ik pas me aan.  </a:t>
            </a:r>
          </a:p>
          <a:p>
            <a:pPr rtl="0" fontAlgn="base"/>
            <a:r>
              <a:rPr lang="nl-NL" sz="1200" b="0" i="0" u="none" strike="noStrike" kern="1200" dirty="0">
                <a:solidFill>
                  <a:schemeClr val="tx1"/>
                </a:solidFill>
                <a:effectLst/>
                <a:latin typeface="+mn-lt"/>
                <a:ea typeface="+mn-ea"/>
                <a:cs typeface="+mn-cs"/>
              </a:rPr>
              <a:t>Dat zal je veel herkennen, vaak ga je dan over grenzen heen.  </a:t>
            </a:r>
          </a:p>
          <a:p>
            <a:pPr rtl="0" fontAlgn="base"/>
            <a:endParaRPr lang="nl-NL" sz="1200" b="0" i="0" u="none" strike="noStrike" kern="1200" dirty="0">
              <a:solidFill>
                <a:schemeClr val="tx1"/>
              </a:solidFill>
              <a:effectLst/>
              <a:latin typeface="+mn-lt"/>
              <a:ea typeface="+mn-ea"/>
              <a:cs typeface="+mn-cs"/>
            </a:endParaRPr>
          </a:p>
          <a:p>
            <a:pPr rtl="0" fontAlgn="base"/>
            <a:r>
              <a:rPr lang="nl-NL" sz="1200" b="0" i="0" u="none" strike="noStrike" kern="1200" dirty="0">
                <a:solidFill>
                  <a:schemeClr val="tx1"/>
                </a:solidFill>
                <a:effectLst/>
                <a:latin typeface="+mn-lt"/>
                <a:ea typeface="+mn-ea"/>
                <a:cs typeface="+mn-cs"/>
              </a:rPr>
              <a:t>Vanuit het midden kan dan 2 kanten worden opgegaan: </a:t>
            </a:r>
          </a:p>
          <a:p>
            <a:pPr rtl="0" fontAlgn="base"/>
            <a:r>
              <a:rPr lang="nl-NL" sz="1200" b="0" i="0" u="none" strike="noStrike" kern="1200" dirty="0">
                <a:solidFill>
                  <a:schemeClr val="tx1"/>
                </a:solidFill>
                <a:effectLst/>
                <a:latin typeface="+mn-lt"/>
                <a:ea typeface="+mn-ea"/>
                <a:cs typeface="+mn-cs"/>
              </a:rPr>
              <a:t>Meest links -&gt; exclusie, dit komt </a:t>
            </a:r>
            <a:r>
              <a:rPr lang="nl-NL" sz="1200" b="0" i="0" u="none" strike="noStrike" kern="1200" dirty="0" err="1">
                <a:solidFill>
                  <a:schemeClr val="tx1"/>
                </a:solidFill>
                <a:effectLst/>
                <a:latin typeface="+mn-lt"/>
                <a:ea typeface="+mn-ea"/>
                <a:cs typeface="+mn-cs"/>
              </a:rPr>
              <a:t>bijv</a:t>
            </a:r>
            <a:r>
              <a:rPr lang="nl-NL" sz="1200" b="0" i="0" u="none" strike="noStrike" kern="1200" dirty="0">
                <a:solidFill>
                  <a:schemeClr val="tx1"/>
                </a:solidFill>
                <a:effectLst/>
                <a:latin typeface="+mn-lt"/>
                <a:ea typeface="+mn-ea"/>
                <a:cs typeface="+mn-cs"/>
              </a:rPr>
              <a:t> voor in het onderwijs (thuiszitters) of werk (bijv. door werkloosheid ) je komt buiten het proces te staan</a:t>
            </a:r>
          </a:p>
          <a:p>
            <a:pPr rtl="0" fontAlgn="base"/>
            <a:r>
              <a:rPr lang="nl-NL" sz="1200" b="0" i="0" u="none" strike="noStrike" kern="1200" dirty="0">
                <a:solidFill>
                  <a:schemeClr val="tx1"/>
                </a:solidFill>
                <a:effectLst/>
                <a:latin typeface="+mn-lt"/>
                <a:ea typeface="+mn-ea"/>
                <a:cs typeface="+mn-cs"/>
              </a:rPr>
              <a:t>Separatie is apart georganiseerd. </a:t>
            </a:r>
            <a:r>
              <a:rPr lang="nl-NL" sz="1200" b="0" i="0" u="none" strike="noStrike" kern="1200" dirty="0" err="1">
                <a:solidFill>
                  <a:schemeClr val="tx1"/>
                </a:solidFill>
                <a:effectLst/>
                <a:latin typeface="+mn-lt"/>
                <a:ea typeface="+mn-ea"/>
                <a:cs typeface="+mn-cs"/>
              </a:rPr>
              <a:t>Bijv</a:t>
            </a:r>
            <a:r>
              <a:rPr lang="nl-NL" sz="1200" b="0" i="0" u="none" strike="noStrike" kern="1200" dirty="0">
                <a:solidFill>
                  <a:schemeClr val="tx1"/>
                </a:solidFill>
                <a:effectLst/>
                <a:latin typeface="+mn-lt"/>
                <a:ea typeface="+mn-ea"/>
                <a:cs typeface="+mn-cs"/>
              </a:rPr>
              <a:t> een werkvoorziening voor mensen met autisme, of een werkproject waar je alleen als werknemer met een arbeidshandicap voor in aanmerking komt. </a:t>
            </a:r>
          </a:p>
          <a:p>
            <a:pPr rtl="0" fontAlgn="base"/>
            <a:endParaRPr lang="nl-NL" sz="1200" b="0" i="0" u="none" strike="noStrike" kern="1200" dirty="0">
              <a:solidFill>
                <a:schemeClr val="tx1"/>
              </a:solidFill>
              <a:effectLst/>
              <a:latin typeface="+mn-lt"/>
              <a:ea typeface="+mn-ea"/>
              <a:cs typeface="+mn-cs"/>
            </a:endParaRPr>
          </a:p>
          <a:p>
            <a:pPr rtl="0" fontAlgn="base"/>
            <a:r>
              <a:rPr lang="nl-NL" sz="1200" b="0" i="0" u="none" strike="noStrike" kern="1200" dirty="0">
                <a:solidFill>
                  <a:schemeClr val="tx1"/>
                </a:solidFill>
                <a:effectLst/>
                <a:latin typeface="+mn-lt"/>
                <a:ea typeface="+mn-ea"/>
                <a:cs typeface="+mn-cs"/>
              </a:rPr>
              <a:t>Naar rechts is sprake van Integratie. Dit kan op separatie lijken. Maar hier is het georganiseerd binnen het werkproces.  </a:t>
            </a:r>
          </a:p>
          <a:p>
            <a:pPr rtl="0" fontAlgn="base"/>
            <a:r>
              <a:rPr lang="nl-NL" sz="1200" b="0" i="0" u="none" strike="noStrike" kern="1200" dirty="0">
                <a:solidFill>
                  <a:schemeClr val="tx1"/>
                </a:solidFill>
                <a:effectLst/>
                <a:latin typeface="+mn-lt"/>
                <a:ea typeface="+mn-ea"/>
                <a:cs typeface="+mn-cs"/>
              </a:rPr>
              <a:t>Je werkt bijv. binnen een organisatie maar dingen zijn anders georganiseerd binnen de gewone werkplek (bijv. apart kantoor, andere middelen) </a:t>
            </a:r>
          </a:p>
          <a:p>
            <a:pPr rtl="0" fontAlgn="base"/>
            <a:r>
              <a:rPr lang="nl-NL" sz="1200" b="0" i="0" u="none" strike="noStrike" kern="1200" dirty="0">
                <a:solidFill>
                  <a:schemeClr val="tx1"/>
                </a:solidFill>
                <a:effectLst/>
                <a:latin typeface="+mn-lt"/>
                <a:ea typeface="+mn-ea"/>
                <a:cs typeface="+mn-cs"/>
              </a:rPr>
              <a:t>Dit wordt door veel organisaties vaak verward met inclusie. Maar eigenlijk is het nog steeds apart georganiseerd.  </a:t>
            </a:r>
          </a:p>
          <a:p>
            <a:pPr rtl="0" fontAlgn="base"/>
            <a:r>
              <a:rPr lang="nl-NL" sz="1200" b="0" i="0" u="none" strike="noStrike" kern="1200" dirty="0">
                <a:solidFill>
                  <a:schemeClr val="tx1"/>
                </a:solidFill>
                <a:effectLst/>
                <a:latin typeface="+mn-lt"/>
                <a:ea typeface="+mn-ea"/>
                <a:cs typeface="+mn-cs"/>
              </a:rPr>
              <a:t>Inclusie betekent dat je kunt meedoen op dezelfde mate als andere collega’s. Dit houdt in dat iedereen kan werken op de manier die voor hem/haar het beste werkt.  </a:t>
            </a:r>
          </a:p>
          <a:p>
            <a:pPr rtl="0" fontAlgn="base"/>
            <a:r>
              <a:rPr lang="nl-NL" sz="1200" b="0" i="0" u="none" strike="noStrike" kern="1200" dirty="0">
                <a:solidFill>
                  <a:schemeClr val="tx1"/>
                </a:solidFill>
                <a:effectLst/>
                <a:latin typeface="+mn-lt"/>
                <a:ea typeface="+mn-ea"/>
                <a:cs typeface="+mn-cs"/>
              </a:rPr>
              <a:t>Het is nog een stapje verder dan integratie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Is dit voor iedereen duidelijk? Hoe kijken jullie hiernaar?  </a:t>
            </a:r>
          </a:p>
          <a:p>
            <a:pPr rtl="0" fontAlgn="base"/>
            <a:r>
              <a:rPr lang="nl-NL" sz="1200" b="0" i="0" u="none" strike="noStrike" kern="1200" dirty="0">
                <a:solidFill>
                  <a:schemeClr val="tx1"/>
                </a:solidFill>
                <a:effectLst/>
                <a:latin typeface="+mn-lt"/>
                <a:ea typeface="+mn-ea"/>
                <a:cs typeface="+mn-cs"/>
              </a:rPr>
              <a:t>Bij autisme zie je nog heel veel exclusie. Gemiddeld 70-80% van de mensen met autisme heeft bijv. geen reguliere baan.  </a:t>
            </a:r>
          </a:p>
          <a:p>
            <a:pPr rtl="0" fontAlgn="base"/>
            <a:r>
              <a:rPr lang="nl-NL" sz="1200" b="0" i="0" u="none" strike="noStrike" kern="1200" dirty="0">
                <a:solidFill>
                  <a:schemeClr val="tx1"/>
                </a:solidFill>
                <a:effectLst/>
                <a:latin typeface="+mn-lt"/>
                <a:ea typeface="+mn-ea"/>
                <a:cs typeface="+mn-cs"/>
              </a:rPr>
              <a:t>Je kan het eigenlijk als volgt zien: Als er aparte regelingen, financiën nodig zijn, is het eigenlijk geen gelijkwaardige plek. En is er dus nog sprake van integratie </a:t>
            </a:r>
          </a:p>
          <a:p>
            <a:pPr rtl="0" fontAlgn="base"/>
            <a:r>
              <a:rPr lang="nl-NL" sz="1200" b="0" i="0" u="none" strike="noStrike" kern="1200" dirty="0">
                <a:solidFill>
                  <a:schemeClr val="tx1"/>
                </a:solidFill>
                <a:effectLst/>
                <a:latin typeface="+mn-lt"/>
                <a:ea typeface="+mn-ea"/>
                <a:cs typeface="+mn-cs"/>
              </a:rPr>
              <a:t> </a:t>
            </a:r>
          </a:p>
          <a:p>
            <a:pPr rtl="0" fontAlgn="base"/>
            <a:endParaRPr lang="nl-NL" sz="1200" b="0" i="0" u="none" strike="noStrike" kern="1200" dirty="0">
              <a:solidFill>
                <a:schemeClr val="tx1"/>
              </a:solidFill>
              <a:effectLst/>
              <a:latin typeface="+mn-lt"/>
              <a:ea typeface="+mn-ea"/>
              <a:cs typeface="+mn-cs"/>
            </a:endParaRPr>
          </a:p>
          <a:p>
            <a:pPr rtl="0" fontAlgn="base"/>
            <a:endParaRPr lang="nl-NL" sz="1200" b="0" i="0" u="none" strike="noStrike" kern="1200" dirty="0">
              <a:solidFill>
                <a:schemeClr val="tx1"/>
              </a:solidFill>
              <a:effectLst/>
              <a:latin typeface="+mn-lt"/>
              <a:ea typeface="+mn-ea"/>
              <a:cs typeface="+mn-cs"/>
            </a:endParaRPr>
          </a:p>
          <a:p>
            <a:pPr rtl="0" fontAlgn="base"/>
            <a:endParaRPr lang="nl-NL" sz="1200" b="0" i="0" u="none" strike="noStrike"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4</a:t>
            </a:fld>
            <a:endParaRPr lang="nl-NL"/>
          </a:p>
        </p:txBody>
      </p:sp>
    </p:spTree>
    <p:extLst>
      <p:ext uri="{BB962C8B-B14F-4D97-AF65-F5344CB8AC3E}">
        <p14:creationId xmlns:p14="http://schemas.microsoft.com/office/powerpoint/2010/main" val="2355914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elke deelnemer kort deze 3 vragen te beantwoorden. Het zijn 3 rondes. Eén vraag per ronde. </a:t>
            </a:r>
          </a:p>
          <a:p>
            <a:r>
              <a:rPr lang="nl-NL" dirty="0"/>
              <a:t>Verzamel de reacties, op basis hiervan zijn er wellicht zaken waarmee je de volgende </a:t>
            </a:r>
            <a:r>
              <a:rPr lang="nl-NL" dirty="0" err="1"/>
              <a:t>trainingsdag</a:t>
            </a:r>
            <a:r>
              <a:rPr lang="nl-NL" dirty="0"/>
              <a:t> mogelijk rekening kan houden.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37</a:t>
            </a:fld>
            <a:endParaRPr lang="nl-NL"/>
          </a:p>
        </p:txBody>
      </p:sp>
    </p:spTree>
    <p:extLst>
      <p:ext uri="{BB962C8B-B14F-4D97-AF65-F5344CB8AC3E}">
        <p14:creationId xmlns:p14="http://schemas.microsoft.com/office/powerpoint/2010/main" val="345483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handige links kunnen de deelnemers gebruiken als extra achtergrondinformatie en bij de uitvoering van hun ambassadeursrol. </a:t>
            </a:r>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38</a:t>
            </a:fld>
            <a:endParaRPr lang="nl-NL"/>
          </a:p>
        </p:txBody>
      </p:sp>
    </p:spTree>
    <p:extLst>
      <p:ext uri="{BB962C8B-B14F-4D97-AF65-F5344CB8AC3E}">
        <p14:creationId xmlns:p14="http://schemas.microsoft.com/office/powerpoint/2010/main" val="345666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begrippen afgeleid van definities VN: verdrag rechten </a:t>
            </a:r>
            <a:r>
              <a:rPr lang="nl-NL" dirty="0" err="1"/>
              <a:t>vd</a:t>
            </a:r>
            <a:r>
              <a:rPr lang="nl-NL" dirty="0"/>
              <a:t> mens</a:t>
            </a:r>
          </a:p>
          <a:p>
            <a:pPr rtl="0" fontAlgn="base"/>
            <a:endParaRPr lang="nl-NL" sz="1200" b="0" i="0" u="none" strike="noStrike" kern="1200" dirty="0">
              <a:solidFill>
                <a:schemeClr val="tx1"/>
              </a:solidFill>
              <a:effectLst/>
              <a:latin typeface="+mn-lt"/>
              <a:ea typeface="+mn-ea"/>
              <a:cs typeface="+mn-cs"/>
            </a:endParaRPr>
          </a:p>
          <a:p>
            <a:pPr rtl="0" fontAlgn="base"/>
            <a:r>
              <a:rPr lang="nl-NL" sz="1200" b="0" i="0" u="none" strike="noStrike" kern="1200" dirty="0">
                <a:solidFill>
                  <a:schemeClr val="tx1"/>
                </a:solidFill>
                <a:effectLst/>
                <a:latin typeface="+mn-lt"/>
                <a:ea typeface="+mn-ea"/>
                <a:cs typeface="+mn-cs"/>
              </a:rPr>
              <a:t>Vaak wordt erover gesproken dat “we een diverse organisatie willen hebben”. Dat is best een gekke opmerking. Omdat een organisatie altijd divers is. Al heb je een organisatie die alleen bestaat uit mannen, dan is ook die organisatie divers. Elke man is immers anders. </a:t>
            </a:r>
          </a:p>
          <a:p>
            <a:pPr rtl="0" fontAlgn="base"/>
            <a:r>
              <a:rPr lang="nl-NL" sz="1200" b="0" i="0" u="none" strike="noStrike" kern="1200" dirty="0">
                <a:solidFill>
                  <a:schemeClr val="tx1"/>
                </a:solidFill>
                <a:effectLst/>
                <a:latin typeface="+mn-lt"/>
                <a:ea typeface="+mn-ea"/>
                <a:cs typeface="+mn-cs"/>
              </a:rPr>
              <a:t>Met diversiteit als doel, slaat men eigenlijk de plank mis, want die is er al.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Als we het hebben over diversiteit hebben we het hier dus meer over cultuur, gender, </a:t>
            </a:r>
            <a:r>
              <a:rPr lang="nl-NL" sz="1200" b="0" i="0" u="none" strike="noStrike" kern="1200" dirty="0" err="1">
                <a:solidFill>
                  <a:schemeClr val="tx1"/>
                </a:solidFill>
                <a:effectLst/>
                <a:latin typeface="+mn-lt"/>
                <a:ea typeface="+mn-ea"/>
                <a:cs typeface="+mn-cs"/>
              </a:rPr>
              <a:t>sexuele</a:t>
            </a:r>
            <a:r>
              <a:rPr lang="nl-NL" sz="1200" b="0" i="0" u="none" strike="noStrike" kern="1200" dirty="0">
                <a:solidFill>
                  <a:schemeClr val="tx1"/>
                </a:solidFill>
                <a:effectLst/>
                <a:latin typeface="+mn-lt"/>
                <a:ea typeface="+mn-ea"/>
                <a:cs typeface="+mn-cs"/>
              </a:rPr>
              <a:t> geaardheid, handicap</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Bij sociale inclusie heb je het over gedrag. Over hoe je je opstelt. De voorwaarde is dat iedereen gelijkwaardig aan de samenwerking kan deelnemen. Dit is als het ware “het middel”</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Eigen regie is gewenst resultaat </a:t>
            </a:r>
          </a:p>
          <a:p>
            <a:pPr rtl="0" fontAlgn="base"/>
            <a:endParaRPr lang="nl-NL" sz="1200" b="0" i="0" u="none" strike="noStrike" kern="1200" dirty="0">
              <a:solidFill>
                <a:schemeClr val="tx1"/>
              </a:solidFill>
              <a:effectLst/>
              <a:latin typeface="+mn-lt"/>
              <a:ea typeface="+mn-ea"/>
              <a:cs typeface="+mn-cs"/>
            </a:endParaRPr>
          </a:p>
          <a:p>
            <a:pPr rtl="0" fontAlgn="base"/>
            <a:r>
              <a:rPr lang="nl-NL" sz="1200" b="0" i="0" u="none" strike="noStrike" kern="1200" dirty="0">
                <a:solidFill>
                  <a:schemeClr val="tx1"/>
                </a:solidFill>
                <a:effectLst/>
                <a:latin typeface="+mn-lt"/>
                <a:ea typeface="+mn-ea"/>
                <a:cs typeface="+mn-cs"/>
              </a:rPr>
              <a:t>Deze definities komen van het VN Verdrag van de rechten van de mens.  </a:t>
            </a:r>
          </a:p>
          <a:p>
            <a:pPr rtl="0" fontAlgn="base"/>
            <a:r>
              <a:rPr lang="nl-NL" sz="1200" b="0" i="0" u="none" strike="noStrike" kern="1200" dirty="0">
                <a:solidFill>
                  <a:schemeClr val="tx1"/>
                </a:solidFill>
                <a:effectLst/>
                <a:latin typeface="+mn-lt"/>
                <a:ea typeface="+mn-ea"/>
                <a:cs typeface="+mn-cs"/>
              </a:rPr>
              <a:t>Je mag je eigen keuzes maken en je bent onafhankelijk, er is respect voor verschillen.  </a:t>
            </a:r>
          </a:p>
          <a:p>
            <a:pPr rtl="0" fontAlgn="base"/>
            <a:r>
              <a:rPr lang="nl-NL" sz="1200" b="0" i="0" u="none" strike="noStrike" kern="1200" dirty="0">
                <a:solidFill>
                  <a:schemeClr val="tx1"/>
                </a:solidFill>
                <a:effectLst/>
                <a:latin typeface="+mn-lt"/>
                <a:ea typeface="+mn-ea"/>
                <a:cs typeface="+mn-cs"/>
              </a:rPr>
              <a:t>Het gaat om de vrijheid om eigen keuzes te maken.  </a:t>
            </a:r>
          </a:p>
          <a:p>
            <a:pPr rtl="0" fontAlgn="base"/>
            <a:r>
              <a:rPr lang="nl-NL" sz="1200" b="0" i="0" u="none" strike="noStrike" kern="1200" dirty="0">
                <a:solidFill>
                  <a:schemeClr val="tx1"/>
                </a:solidFill>
                <a:effectLst/>
                <a:latin typeface="+mn-lt"/>
                <a:ea typeface="+mn-ea"/>
                <a:cs typeface="+mn-cs"/>
              </a:rPr>
              <a:t>Omdat je dit echt mag, kan je als persoon beter tot je recht komen.  </a:t>
            </a:r>
          </a:p>
          <a:p>
            <a:pPr rtl="0" fontAlgn="base"/>
            <a:r>
              <a:rPr lang="nl-NL" sz="1200" b="0" i="0" u="none" strike="noStrike" kern="1200" dirty="0">
                <a:solidFill>
                  <a:schemeClr val="tx1"/>
                </a:solidFill>
                <a:effectLst/>
                <a:latin typeface="+mn-lt"/>
                <a:ea typeface="+mn-ea"/>
                <a:cs typeface="+mn-cs"/>
              </a:rPr>
              <a:t>De Nederlandse overheid steekt veel geld in participatiebanen. Bijv. </a:t>
            </a:r>
            <a:r>
              <a:rPr lang="nl-NL" sz="1200" b="0" i="0" u="none" strike="noStrike" kern="1200" dirty="0" err="1">
                <a:solidFill>
                  <a:schemeClr val="tx1"/>
                </a:solidFill>
                <a:effectLst/>
                <a:latin typeface="+mn-lt"/>
                <a:ea typeface="+mn-ea"/>
                <a:cs typeface="+mn-cs"/>
              </a:rPr>
              <a:t>dmv</a:t>
            </a:r>
            <a:r>
              <a:rPr lang="nl-NL" sz="1200" b="0" i="0" u="none" strike="noStrike" kern="1200" dirty="0">
                <a:solidFill>
                  <a:schemeClr val="tx1"/>
                </a:solidFill>
                <a:effectLst/>
                <a:latin typeface="+mn-lt"/>
                <a:ea typeface="+mn-ea"/>
                <a:cs typeface="+mn-cs"/>
              </a:rPr>
              <a:t> subsidie voor werknemers in Wajong banen.  </a:t>
            </a:r>
          </a:p>
          <a:p>
            <a:pPr rtl="0" fontAlgn="base"/>
            <a:r>
              <a:rPr lang="nl-NL" sz="1200" b="0" i="0" u="none" strike="noStrike" kern="1200" dirty="0">
                <a:solidFill>
                  <a:schemeClr val="tx1"/>
                </a:solidFill>
                <a:effectLst/>
                <a:latin typeface="+mn-lt"/>
                <a:ea typeface="+mn-ea"/>
                <a:cs typeface="+mn-cs"/>
              </a:rPr>
              <a:t>Doelen: verhogen van het aantal mensen dat aan werk geholpen gaan worden. De beoogde doelstellingen worden nog niet behaald.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Vinden jullie deze opbouw logisch?  </a:t>
            </a:r>
          </a:p>
          <a:p>
            <a:pPr rtl="0" fontAlgn="base"/>
            <a:r>
              <a:rPr lang="nl-NL" sz="1200" b="0" i="0" u="none" strike="noStrike" kern="1200" dirty="0">
                <a:solidFill>
                  <a:schemeClr val="tx1"/>
                </a:solidFill>
                <a:effectLst/>
                <a:latin typeface="+mn-lt"/>
                <a:ea typeface="+mn-ea"/>
                <a:cs typeface="+mn-cs"/>
              </a:rPr>
              <a:t>Belangrijke vraag is: waar zit die eigen regie dan in.  </a:t>
            </a:r>
          </a:p>
          <a:p>
            <a:pPr rtl="0" fontAlgn="base"/>
            <a:r>
              <a:rPr lang="nl-NL" sz="1200" b="0" i="0" u="none" strike="noStrike" kern="1200" dirty="0">
                <a:solidFill>
                  <a:schemeClr val="tx1"/>
                </a:solidFill>
                <a:effectLst/>
                <a:latin typeface="+mn-lt"/>
                <a:ea typeface="+mn-ea"/>
                <a:cs typeface="+mn-cs"/>
              </a:rPr>
              <a:t>Hierover ontstaat vaak een discussie. Er wordt dan bijv. gezegd: “ja maar, mensen moeten zich toch ook aan regels houden”. Maar welke regels hoef je bijv. niet zo strak te handhaven? Denk hierbij ook aan de discussie over gelijkheid en gelijkwaardigheid. Een soortgelijke discussie zie je ook vaak bij patiënten in zorg. Als het gaat om eigen regie van patiënten kom je vaak in de discussie: hoe ver kan je daarin gaan? Kan je er misschien net iets verder in gaan dan je altijd gedacht hebt.  </a:t>
            </a:r>
          </a:p>
          <a:p>
            <a:pPr rtl="0" fontAlgn="base"/>
            <a:r>
              <a:rPr lang="nl-NL" sz="1200" b="0" i="0" u="none" strike="noStrike" kern="1200" dirty="0">
                <a:solidFill>
                  <a:schemeClr val="tx1"/>
                </a:solidFill>
                <a:effectLst/>
                <a:latin typeface="+mn-lt"/>
                <a:ea typeface="+mn-ea"/>
                <a:cs typeface="+mn-cs"/>
              </a:rPr>
              <a:t>Bijv. als iemand je ongevraagd in bescherming neemt is ook het wegnemen van eigen regie. Bijv. als je iemand in bescherming wil nemen door bewust een bepaalde taak niet toe te bedelen.  </a:t>
            </a:r>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5</a:t>
            </a:fld>
            <a:endParaRPr lang="nl-NL"/>
          </a:p>
        </p:txBody>
      </p:sp>
    </p:spTree>
    <p:extLst>
      <p:ext uri="{BB962C8B-B14F-4D97-AF65-F5344CB8AC3E}">
        <p14:creationId xmlns:p14="http://schemas.microsoft.com/office/powerpoint/2010/main" val="365546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Ga hier nog iets dieper ingaan op de 3 begrippen: </a:t>
            </a:r>
          </a:p>
          <a:p>
            <a:pPr rtl="0" fontAlgn="base"/>
            <a:r>
              <a:rPr lang="nl-NL" sz="1200" b="0" i="0" u="none" strike="noStrike" kern="1200" dirty="0">
                <a:solidFill>
                  <a:schemeClr val="tx1"/>
                </a:solidFill>
                <a:effectLst/>
                <a:latin typeface="+mn-lt"/>
                <a:ea typeface="+mn-ea"/>
                <a:cs typeface="+mn-cs"/>
              </a:rPr>
              <a:t>Vaak denkt men dat er geen onderscheid wordt gemaakt tussen groepen mensen. Men denkt al vaak dat er sprake is van diversiteit als er verschillende netwerken zijn.  </a:t>
            </a:r>
          </a:p>
          <a:p>
            <a:pPr rtl="0" fontAlgn="base"/>
            <a:r>
              <a:rPr lang="nl-NL" sz="1200" b="0" i="0" u="none" strike="noStrike" kern="1200" dirty="0">
                <a:solidFill>
                  <a:schemeClr val="tx1"/>
                </a:solidFill>
                <a:effectLst/>
                <a:latin typeface="+mn-lt"/>
                <a:ea typeface="+mn-ea"/>
                <a:cs typeface="+mn-cs"/>
              </a:rPr>
              <a:t>Deze vraag kan je heel ver doorvoeren. Ook met ambassades ben je alsnog weer categorisch onderscheid aan het maken tussen mensen.  </a:t>
            </a:r>
          </a:p>
          <a:p>
            <a:pPr rtl="0" fontAlgn="base"/>
            <a:r>
              <a:rPr lang="nl-NL" sz="1200" b="0" i="0" u="none" strike="noStrike" kern="1200" dirty="0">
                <a:solidFill>
                  <a:schemeClr val="tx1"/>
                </a:solidFill>
                <a:effectLst/>
                <a:latin typeface="+mn-lt"/>
                <a:ea typeface="+mn-ea"/>
                <a:cs typeface="+mn-cs"/>
              </a:rPr>
              <a:t>Maar de ambassade is er toch om bekendheid te creëren? Als het begrip er is, is er toch geen ambassade meer nodig. En dat is natuurlijk ook zo. </a:t>
            </a:r>
          </a:p>
          <a:p>
            <a:pPr rtl="0" fontAlgn="base"/>
            <a:r>
              <a:rPr lang="nl-NL" sz="1200" b="0" i="0" u="none" strike="noStrike" kern="1200" dirty="0">
                <a:solidFill>
                  <a:schemeClr val="tx1"/>
                </a:solidFill>
                <a:effectLst/>
                <a:latin typeface="+mn-lt"/>
                <a:ea typeface="+mn-ea"/>
                <a:cs typeface="+mn-cs"/>
              </a:rPr>
              <a:t>Alleen weten wat bijv. autisme inhoudt, is niet voldoende. Er is ook respect nodig, en gelijkwaardigheid, en dat iedereen mag zijn wie hij/zij is.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Sociale inclusie: gaat het echt om gelijkwaardigheid en niet om gelijkheid. Gelijkwaardigheid gaat meer om de uitkomst. Waarop je mensen verschillend behandeld om tot dezelfde uitkomst te houden.  </a:t>
            </a:r>
          </a:p>
          <a:p>
            <a:pPr rtl="0" fontAlgn="base"/>
            <a:r>
              <a:rPr lang="nl-NL" sz="1200" b="0" i="0" u="none" strike="noStrike" kern="1200" dirty="0">
                <a:solidFill>
                  <a:schemeClr val="tx1"/>
                </a:solidFill>
                <a:effectLst/>
                <a:latin typeface="+mn-lt"/>
                <a:ea typeface="+mn-ea"/>
                <a:cs typeface="+mn-cs"/>
              </a:rPr>
              <a:t> </a:t>
            </a:r>
          </a:p>
          <a:p>
            <a:pPr rtl="0" fontAlgn="base"/>
            <a:r>
              <a:rPr lang="nl-NL" sz="1200" b="0" i="0" u="none" strike="noStrike" kern="1200" dirty="0">
                <a:solidFill>
                  <a:schemeClr val="tx1"/>
                </a:solidFill>
                <a:effectLst/>
                <a:latin typeface="+mn-lt"/>
                <a:ea typeface="+mn-ea"/>
                <a:cs typeface="+mn-cs"/>
              </a:rPr>
              <a:t>Gaat het echt om eigen regie. Bijv. ik laat iemand bepaalde keuzes wel zelf maken hoor, maar ik bepaal bijv. wanneer er om boodschappen wordt gegaan. Is dit echt zo afgesproken en ervaart iemand dan dat hij/zij echt eigen regie heeft. Dat is de centrale vraag. </a:t>
            </a:r>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6</a:t>
            </a:fld>
            <a:endParaRPr lang="nl-NL"/>
          </a:p>
        </p:txBody>
      </p:sp>
    </p:spTree>
    <p:extLst>
      <p:ext uri="{BB962C8B-B14F-4D97-AF65-F5344CB8AC3E}">
        <p14:creationId xmlns:p14="http://schemas.microsoft.com/office/powerpoint/2010/main" val="39368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De rol die je gaat vervullen als autisme ambassadeur komt ook later nog terug. </a:t>
            </a:r>
          </a:p>
          <a:p>
            <a:pPr rtl="0" fontAlgn="base"/>
            <a:r>
              <a:rPr lang="nl-NL" sz="1200" b="0" i="0" u="none" strike="noStrike" kern="1200" dirty="0">
                <a:solidFill>
                  <a:schemeClr val="tx1"/>
                </a:solidFill>
                <a:effectLst/>
                <a:latin typeface="+mn-lt"/>
                <a:ea typeface="+mn-ea"/>
                <a:cs typeface="+mn-cs"/>
              </a:rPr>
              <a:t>3 mogelijke rollen: </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Belangenbehartiger: deze rol kan ook wel een stukje terugkomen in de rol van ambassadeur. Maar als belangenbehartiger benadruk je het belang van een subgroep, nl medewerkers met autisme. Daarmee benadruk je de verschillen tussen de mensen van autisme en de rest. Je komt niet persé op voor de groep. Het is ook weer een beetje </a:t>
            </a:r>
            <a:r>
              <a:rPr lang="nl-NL" sz="1200" b="0" i="0" u="none" strike="noStrike" kern="1200" dirty="0" err="1">
                <a:solidFill>
                  <a:schemeClr val="tx1"/>
                </a:solidFill>
                <a:effectLst/>
                <a:latin typeface="+mn-lt"/>
                <a:ea typeface="+mn-ea"/>
                <a:cs typeface="+mn-cs"/>
              </a:rPr>
              <a:t>separatief</a:t>
            </a:r>
            <a:r>
              <a:rPr lang="nl-NL"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Lotgenoot. Je zoekt contact met collega’s op basis van overeenkomsten. Dit komt ook wel een stukje terug in de rol van ambassadeur, maar ook dat is niet het doel. Het kan als steun worden ervaren om met elkaar ervaringen uit te wisselen. In lotgenotenbijeenkomsten vergroot je de nadruk op de verschillen. Het is zeker waardevol, maar niet helemaal de bedoeling van het ambassadeurschap. Het werkt ook een beetje </a:t>
            </a:r>
            <a:r>
              <a:rPr lang="nl-NL" sz="1200" b="0" i="0" u="none" strike="noStrike" kern="1200" dirty="0" err="1">
                <a:solidFill>
                  <a:schemeClr val="tx1"/>
                </a:solidFill>
                <a:effectLst/>
                <a:latin typeface="+mn-lt"/>
                <a:ea typeface="+mn-ea"/>
                <a:cs typeface="+mn-cs"/>
              </a:rPr>
              <a:t>separatief</a:t>
            </a:r>
            <a:r>
              <a:rPr lang="nl-NL"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nl-NL" sz="1200" b="0" i="0" u="none" strike="noStrike" kern="1200" dirty="0">
                <a:solidFill>
                  <a:schemeClr val="tx1"/>
                </a:solidFill>
                <a:effectLst/>
                <a:latin typeface="+mn-lt"/>
                <a:ea typeface="+mn-ea"/>
                <a:cs typeface="+mn-cs"/>
              </a:rPr>
              <a:t>Als ambassadeur ben je de vertegenwoordiger van iets. Bijv. als ambassadeur van een land, ben je vertegenwoordiger van een land. Niet een belangenbehartiger van bijv. Nederland.  Je bent als ambassadeur een vertegenwoordiger van een idee. Bijv. dat gelijkwaardigheid van belang is. Zoals ik ben, ben ik gelijkwaardig met de rest.  </a:t>
            </a:r>
          </a:p>
          <a:p>
            <a:pPr rtl="0" fontAlgn="base"/>
            <a:r>
              <a:rPr lang="nl-NL" sz="1200" b="0" i="0" u="none" strike="noStrike" kern="1200" dirty="0">
                <a:solidFill>
                  <a:schemeClr val="tx1"/>
                </a:solidFill>
                <a:effectLst/>
                <a:latin typeface="+mn-lt"/>
                <a:ea typeface="+mn-ea"/>
                <a:cs typeface="+mn-cs"/>
              </a:rPr>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7</a:t>
            </a:fld>
            <a:endParaRPr lang="nl-NL"/>
          </a:p>
        </p:txBody>
      </p:sp>
    </p:spTree>
    <p:extLst>
      <p:ext uri="{BB962C8B-B14F-4D97-AF65-F5344CB8AC3E}">
        <p14:creationId xmlns:p14="http://schemas.microsoft.com/office/powerpoint/2010/main" val="406826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deze stelling plenair of indien er sprake is van een grote groep in break-outrooms. Als deze stelling wordt besproken in break-outrooms, laat dan elke groep kort plenair terugkoppelen. </a:t>
            </a:r>
          </a:p>
          <a:p>
            <a:endParaRPr lang="nl-NL" dirty="0"/>
          </a:p>
          <a:p>
            <a:r>
              <a:rPr lang="nl-NL" dirty="0" err="1"/>
              <a:t>Note</a:t>
            </a:r>
            <a:r>
              <a:rPr lang="nl-NL" dirty="0"/>
              <a:t>: Het gaat hier bijv. om bewustwording voor wie je allemaal kan bijdragen als ambassadeur. Dat hoeft niet perse een collega te zijn met autisme, maar kan ook een leidinggevende zijn die vragen heeft over de samenwerking met zijn collega met autisme. </a:t>
            </a:r>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8</a:t>
            </a:fld>
            <a:endParaRPr lang="nl-NL"/>
          </a:p>
        </p:txBody>
      </p:sp>
    </p:spTree>
    <p:extLst>
      <p:ext uri="{BB962C8B-B14F-4D97-AF65-F5344CB8AC3E}">
        <p14:creationId xmlns:p14="http://schemas.microsoft.com/office/powerpoint/2010/main" val="409796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ONDERDEEL:</a:t>
            </a:r>
          </a:p>
          <a:p>
            <a:r>
              <a:rPr lang="nl-NL"/>
              <a:t>TITEL: WAT IS HET? BESPREKEN + UITLEG?</a:t>
            </a:r>
          </a:p>
          <a:p>
            <a:r>
              <a:rPr lang="nl-NL"/>
              <a:t>DAARNA SHEET MET STELLING -&gt; DISCUSSIE</a:t>
            </a:r>
          </a:p>
          <a:p>
            <a:r>
              <a:rPr lang="nl-NL"/>
              <a:t>DAARNA SHEET: WAT KAN EEN AUTISME-AMBASSADEUR HIERIN BETEKENEN?</a:t>
            </a:r>
          </a:p>
          <a:p>
            <a:endParaRPr lang="nl-NL"/>
          </a:p>
        </p:txBody>
      </p:sp>
      <p:sp>
        <p:nvSpPr>
          <p:cNvPr id="4" name="Tijdelijke aanduiding voor dianummer 3"/>
          <p:cNvSpPr>
            <a:spLocks noGrp="1"/>
          </p:cNvSpPr>
          <p:nvPr>
            <p:ph type="sldNum" sz="quarter" idx="5"/>
          </p:nvPr>
        </p:nvSpPr>
        <p:spPr/>
        <p:txBody>
          <a:bodyPr/>
          <a:lstStyle/>
          <a:p>
            <a:fld id="{17550129-17B6-BA48-BB9F-5EB40887AE53}" type="slidenum">
              <a:rPr lang="nl-NL" smtClean="0"/>
              <a:t>10</a:t>
            </a:fld>
            <a:endParaRPr lang="nl-NL"/>
          </a:p>
        </p:txBody>
      </p:sp>
    </p:spTree>
    <p:extLst>
      <p:ext uri="{BB962C8B-B14F-4D97-AF65-F5344CB8AC3E}">
        <p14:creationId xmlns:p14="http://schemas.microsoft.com/office/powerpoint/2010/main" val="113746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Plak hier de geformuleerde missie door de werkgroep. Laat de werkgroep delen hoe ze tot de missie zijn gekomen en laat hen vragen om feedback op de missie, zodat de opmerkingen en tips verwerkt kunnen worden tot een definitieve missie. </a:t>
            </a:r>
          </a:p>
        </p:txBody>
      </p:sp>
      <p:sp>
        <p:nvSpPr>
          <p:cNvPr id="4" name="Tijdelijke aanduiding voor dianummer 3"/>
          <p:cNvSpPr>
            <a:spLocks noGrp="1"/>
          </p:cNvSpPr>
          <p:nvPr>
            <p:ph type="sldNum" sz="quarter" idx="5"/>
          </p:nvPr>
        </p:nvSpPr>
        <p:spPr/>
        <p:txBody>
          <a:bodyPr/>
          <a:lstStyle/>
          <a:p>
            <a:fld id="{AC1ECCC5-659A-DD44-9D8E-AD8647239936}" type="slidenum">
              <a:rPr lang="nl-NL" smtClean="0"/>
              <a:t>11</a:t>
            </a:fld>
            <a:endParaRPr lang="nl-NL"/>
          </a:p>
        </p:txBody>
      </p:sp>
    </p:spTree>
    <p:extLst>
      <p:ext uri="{BB962C8B-B14F-4D97-AF65-F5344CB8AC3E}">
        <p14:creationId xmlns:p14="http://schemas.microsoft.com/office/powerpoint/2010/main" val="1462750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14/relationships/chartEx" Target="../charts/chartEx4.xml"/><Relationship Id="rId3" Type="http://schemas.openxmlformats.org/officeDocument/2006/relationships/image" Target="../media/image9.png"/><Relationship Id="rId7"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Master" Target="../slideMasters/slideMaster1.xml"/><Relationship Id="rId6" Type="http://schemas.microsoft.com/office/2014/relationships/chartEx" Target="../charts/chartEx3.xml"/><Relationship Id="rId5" Type="http://schemas.openxmlformats.org/officeDocument/2006/relationships/image" Target="../media/image10.png"/><Relationship Id="rId4" Type="http://schemas.microsoft.com/office/2014/relationships/chartEx" Target="../charts/chartEx2.xml"/><Relationship Id="rId9" Type="http://schemas.microsoft.com/office/2014/relationships/chartEx" Target="../charts/chartEx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B89F338-0A08-4086-A77A-1B9F5D047D63}"/>
              </a:ext>
            </a:extLst>
          </p:cNvPr>
          <p:cNvSpPr/>
          <p:nvPr userDrawn="1"/>
        </p:nvSpPr>
        <p:spPr>
          <a:xfrm>
            <a:off x="8258175" y="0"/>
            <a:ext cx="3933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46990CD-75B0-43A2-8F1A-952D746FF48E}"/>
              </a:ext>
            </a:extLst>
          </p:cNvPr>
          <p:cNvSpPr>
            <a:spLocks noGrp="1"/>
          </p:cNvSpPr>
          <p:nvPr>
            <p:ph type="ctrTitle"/>
          </p:nvPr>
        </p:nvSpPr>
        <p:spPr>
          <a:xfrm>
            <a:off x="695325" y="1527263"/>
            <a:ext cx="8905874" cy="2937318"/>
          </a:xfrm>
        </p:spPr>
        <p:txBody>
          <a:bodyPr anchor="ctr"/>
          <a:lstStyle>
            <a:lvl1pPr algn="l">
              <a:lnSpc>
                <a:spcPct val="110000"/>
              </a:lnSpc>
              <a:defRPr sz="6000">
                <a:solidFill>
                  <a:schemeClr val="accent1"/>
                </a:solidFill>
              </a:defRPr>
            </a:lvl1pPr>
          </a:lstStyle>
          <a:p>
            <a:r>
              <a:rPr lang="nl-NL"/>
              <a:t>Klik om stijl te bewerken</a:t>
            </a:r>
          </a:p>
        </p:txBody>
      </p:sp>
      <p:sp>
        <p:nvSpPr>
          <p:cNvPr id="5" name="Rechthoek 4">
            <a:extLst>
              <a:ext uri="{FF2B5EF4-FFF2-40B4-BE49-F238E27FC236}">
                <a16:creationId xmlns:a16="http://schemas.microsoft.com/office/drawing/2014/main" id="{22596AEA-34E2-4D6B-A043-327597EF4491}"/>
              </a:ext>
            </a:extLst>
          </p:cNvPr>
          <p:cNvSpPr/>
          <p:nvPr userDrawn="1"/>
        </p:nvSpPr>
        <p:spPr>
          <a:xfrm>
            <a:off x="664131" y="6118302"/>
            <a:ext cx="3104981" cy="752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Graphic 15">
            <a:extLst>
              <a:ext uri="{FF2B5EF4-FFF2-40B4-BE49-F238E27FC236}">
                <a16:creationId xmlns:a16="http://schemas.microsoft.com/office/drawing/2014/main" id="{4A94A4BA-211E-4D73-AB9C-3509BED87E9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71848" y="0"/>
            <a:ext cx="4020152" cy="6853251"/>
          </a:xfrm>
          <a:prstGeom prst="rect">
            <a:avLst/>
          </a:prstGeom>
        </p:spPr>
      </p:pic>
      <p:pic>
        <p:nvPicPr>
          <p:cNvPr id="17" name="Graphic 16">
            <a:extLst>
              <a:ext uri="{FF2B5EF4-FFF2-40B4-BE49-F238E27FC236}">
                <a16:creationId xmlns:a16="http://schemas.microsoft.com/office/drawing/2014/main" id="{713861BB-4B5E-4088-8277-36DF9AA6552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0875" y="4688385"/>
            <a:ext cx="2938071" cy="1958711"/>
          </a:xfrm>
          <a:prstGeom prst="rect">
            <a:avLst/>
          </a:prstGeom>
        </p:spPr>
      </p:pic>
    </p:spTree>
    <p:extLst>
      <p:ext uri="{BB962C8B-B14F-4D97-AF65-F5344CB8AC3E}">
        <p14:creationId xmlns:p14="http://schemas.microsoft.com/office/powerpoint/2010/main" val="384416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AB opsommingspagin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85E683-4D2E-4C99-A598-24FB557F5754}"/>
              </a:ext>
            </a:extLst>
          </p:cNvPr>
          <p:cNvSpPr>
            <a:spLocks noGrp="1"/>
          </p:cNvSpPr>
          <p:nvPr>
            <p:ph idx="1"/>
          </p:nvPr>
        </p:nvSpPr>
        <p:spPr/>
        <p:txBody>
          <a:bodyPr/>
          <a:lstStyle>
            <a:lvl2pPr>
              <a:defRPr sz="1800"/>
            </a:lvl2pPr>
            <a:lvl3pPr>
              <a:defRPr sz="1800"/>
            </a:lvl3pPr>
            <a:lvl4pPr>
              <a:defRPr sz="1800"/>
            </a:lvl4pPr>
            <a:lvl5pPr>
              <a:defRPr sz="1800"/>
            </a:lvl5pPr>
          </a:lstStyle>
          <a:p>
            <a:pPr lvl="0"/>
            <a:r>
              <a:rPr lang="nl-NL"/>
              <a:t>Tekststijl van het model bewerken
Tweede niveau
Derde niveau
Vierde niveau
Vijfde niveau</a:t>
            </a:r>
          </a:p>
        </p:txBody>
      </p:sp>
      <p:sp>
        <p:nvSpPr>
          <p:cNvPr id="7" name="Tijdelijke aanduiding voor titel 1">
            <a:extLst>
              <a:ext uri="{FF2B5EF4-FFF2-40B4-BE49-F238E27FC236}">
                <a16:creationId xmlns:a16="http://schemas.microsoft.com/office/drawing/2014/main" id="{3D80C847-60DE-4A49-B119-927A75248BC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134356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B Inhoud van twee kolomm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17315F1-9617-446D-9D8D-995725DBE0FC}"/>
              </a:ext>
            </a:extLst>
          </p:cNvPr>
          <p:cNvSpPr>
            <a:spLocks noGrp="1"/>
          </p:cNvSpPr>
          <p:nvPr>
            <p:ph sz="half" idx="1"/>
          </p:nvPr>
        </p:nvSpPr>
        <p:spPr>
          <a:xfrm>
            <a:off x="706048" y="1549399"/>
            <a:ext cx="4184469" cy="4759325"/>
          </a:xfrm>
        </p:spPr>
        <p:txBody>
          <a:bodyPr/>
          <a:lstStyle>
            <a:lvl1pPr>
              <a:defRPr sz="2000"/>
            </a:lvl1pPr>
          </a:lstStyle>
          <a:p>
            <a:pPr lvl="0"/>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52CE7F93-6606-4F2C-99D7-D53981168CF9}"/>
              </a:ext>
            </a:extLst>
          </p:cNvPr>
          <p:cNvSpPr>
            <a:spLocks noGrp="1"/>
          </p:cNvSpPr>
          <p:nvPr>
            <p:ph sz="half" idx="2"/>
          </p:nvPr>
        </p:nvSpPr>
        <p:spPr>
          <a:xfrm>
            <a:off x="5907270" y="1549399"/>
            <a:ext cx="4184468" cy="4759325"/>
          </a:xfrm>
        </p:spPr>
        <p:txBody>
          <a:bodyPr/>
          <a:lstStyle>
            <a:lvl1pPr>
              <a:defRPr sz="2000"/>
            </a:lvl1pPr>
          </a:lstStyle>
          <a:p>
            <a:pPr lvl="0"/>
            <a:r>
              <a:rPr lang="nl-NL"/>
              <a:t>Tekststijl van het model bewerken
Tweede niveau
Derde niveau
Vierde niveau
Vijfde niveau</a:t>
            </a:r>
          </a:p>
        </p:txBody>
      </p:sp>
      <p:cxnSp>
        <p:nvCxnSpPr>
          <p:cNvPr id="9" name="Rechte verbindingslijn 8">
            <a:extLst>
              <a:ext uri="{FF2B5EF4-FFF2-40B4-BE49-F238E27FC236}">
                <a16:creationId xmlns:a16="http://schemas.microsoft.com/office/drawing/2014/main" id="{C01A0E04-33E1-4D6A-A018-75BA7F8B3DEE}"/>
              </a:ext>
            </a:extLst>
          </p:cNvPr>
          <p:cNvCxnSpPr>
            <a:cxnSpLocks/>
          </p:cNvCxnSpPr>
          <p:nvPr userDrawn="1"/>
        </p:nvCxnSpPr>
        <p:spPr>
          <a:xfrm>
            <a:off x="5407994" y="1549400"/>
            <a:ext cx="0" cy="4759325"/>
          </a:xfrm>
          <a:prstGeom prst="line">
            <a:avLst/>
          </a:prstGeom>
        </p:spPr>
        <p:style>
          <a:lnRef idx="1">
            <a:schemeClr val="dk1"/>
          </a:lnRef>
          <a:fillRef idx="0">
            <a:schemeClr val="dk1"/>
          </a:fillRef>
          <a:effectRef idx="0">
            <a:schemeClr val="dk1"/>
          </a:effectRef>
          <a:fontRef idx="minor">
            <a:schemeClr val="tx1"/>
          </a:fontRef>
        </p:style>
      </p:cxnSp>
      <p:sp>
        <p:nvSpPr>
          <p:cNvPr id="11" name="Tijdelijke aanduiding voor titel 1">
            <a:extLst>
              <a:ext uri="{FF2B5EF4-FFF2-40B4-BE49-F238E27FC236}">
                <a16:creationId xmlns:a16="http://schemas.microsoft.com/office/drawing/2014/main" id="{6A5B63FD-24D9-40CD-9839-4F601E8DEAA0}"/>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184844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B Afbeelding link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0" y="0"/>
            <a:ext cx="5704477"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Rechthoek 5">
            <a:extLst>
              <a:ext uri="{FF2B5EF4-FFF2-40B4-BE49-F238E27FC236}">
                <a16:creationId xmlns:a16="http://schemas.microsoft.com/office/drawing/2014/main" id="{2D8029B1-9635-473F-A5F7-A31791D63233}"/>
              </a:ext>
            </a:extLst>
          </p:cNvPr>
          <p:cNvSpPr/>
          <p:nvPr userDrawn="1"/>
        </p:nvSpPr>
        <p:spPr>
          <a:xfrm>
            <a:off x="5745385" y="-1"/>
            <a:ext cx="644661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a:p>
            <a:pPr algn="ctr"/>
            <a:endParaRPr lang="nl-NL"/>
          </a:p>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3291408" y="-1"/>
            <a:ext cx="2499697" cy="6858001"/>
          </a:xfrm>
          <a:blipFill dpi="0" rotWithShape="0">
            <a:blip r:embed="rId2"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5794578" y="1540771"/>
            <a:ext cx="5434253"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5791105" y="377928"/>
            <a:ext cx="5434253" cy="1162842"/>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103528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AB Afbeelding rechts">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8EF8396-9933-44D5-BCF7-B5EE34563715}"/>
              </a:ext>
            </a:extLst>
          </p:cNvPr>
          <p:cNvSpPr>
            <a:spLocks noGrp="1"/>
          </p:cNvSpPr>
          <p:nvPr>
            <p:ph type="pic" idx="1"/>
          </p:nvPr>
        </p:nvSpPr>
        <p:spPr>
          <a:xfrm>
            <a:off x="5738788" y="0"/>
            <a:ext cx="6453212" cy="6858000"/>
          </a:xfr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Rechthoek 11">
            <a:extLst>
              <a:ext uri="{FF2B5EF4-FFF2-40B4-BE49-F238E27FC236}">
                <a16:creationId xmlns:a16="http://schemas.microsoft.com/office/drawing/2014/main" id="{94F88D4D-9EE3-4F49-B1A2-08B90E0703CD}"/>
              </a:ext>
            </a:extLst>
          </p:cNvPr>
          <p:cNvSpPr/>
          <p:nvPr userDrawn="1"/>
        </p:nvSpPr>
        <p:spPr>
          <a:xfrm>
            <a:off x="1755176" y="0"/>
            <a:ext cx="400647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
            <a:extLst>
              <a:ext uri="{FF2B5EF4-FFF2-40B4-BE49-F238E27FC236}">
                <a16:creationId xmlns:a16="http://schemas.microsoft.com/office/drawing/2014/main" id="{2B50D04E-0D08-493C-991D-F1ED096C0B08}"/>
              </a:ext>
            </a:extLst>
          </p:cNvPr>
          <p:cNvSpPr>
            <a:spLocks noGrp="1"/>
          </p:cNvSpPr>
          <p:nvPr>
            <p:ph type="pic" idx="13"/>
          </p:nvPr>
        </p:nvSpPr>
        <p:spPr>
          <a:xfrm>
            <a:off x="5738788" y="0"/>
            <a:ext cx="2469600"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9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FAB0E0B-1085-4718-A26E-996BE3F015C5}"/>
              </a:ext>
            </a:extLst>
          </p:cNvPr>
          <p:cNvSpPr>
            <a:spLocks noGrp="1"/>
          </p:cNvSpPr>
          <p:nvPr>
            <p:ph type="body" sz="half" idx="2" hasCustomPrompt="1"/>
          </p:nvPr>
        </p:nvSpPr>
        <p:spPr>
          <a:xfrm>
            <a:off x="706047" y="1549399"/>
            <a:ext cx="5945009" cy="4759325"/>
          </a:xfrm>
        </p:spPr>
        <p:txBody>
          <a:bodyPr/>
          <a:lstStyle>
            <a:lvl1pPr marL="0" indent="0">
              <a:lnSpc>
                <a:spcPct val="12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intro met een openingsbeeld aan de rechterkant</a:t>
            </a:r>
          </a:p>
        </p:txBody>
      </p:sp>
      <p:sp>
        <p:nvSpPr>
          <p:cNvPr id="9" name="Tijdelijke aanduiding voor titel 1">
            <a:extLst>
              <a:ext uri="{FF2B5EF4-FFF2-40B4-BE49-F238E27FC236}">
                <a16:creationId xmlns:a16="http://schemas.microsoft.com/office/drawing/2014/main" id="{2A2A7BCF-48F6-4F0F-88D1-1F3B401BC223}"/>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88079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B tekst met foto's">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253C5932-F4AC-4958-9FA7-9F2608BA7C9B}"/>
              </a:ext>
            </a:extLst>
          </p:cNvPr>
          <p:cNvSpPr>
            <a:spLocks noGrp="1"/>
          </p:cNvSpPr>
          <p:nvPr>
            <p:ph type="body" sz="half" idx="2" hasCustomPrompt="1"/>
          </p:nvPr>
        </p:nvSpPr>
        <p:spPr>
          <a:xfrm>
            <a:off x="695325" y="1549400"/>
            <a:ext cx="9385690" cy="4733925"/>
          </a:xfrm>
        </p:spPr>
        <p:txBody>
          <a:bodyPr/>
          <a:lstStyle>
            <a:lvl1pPr marL="0" indent="0">
              <a:lnSpc>
                <a:spcPct val="12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Vullen met platte tekst, afbeeldingen</a:t>
            </a:r>
          </a:p>
        </p:txBody>
      </p:sp>
      <p:sp>
        <p:nvSpPr>
          <p:cNvPr id="9" name="Tijdelijke aanduiding voor afbeelding 2">
            <a:extLst>
              <a:ext uri="{FF2B5EF4-FFF2-40B4-BE49-F238E27FC236}">
                <a16:creationId xmlns:a16="http://schemas.microsoft.com/office/drawing/2014/main" id="{F4F3484C-4BBE-4397-AAD4-124A8B5CDA8F}"/>
              </a:ext>
            </a:extLst>
          </p:cNvPr>
          <p:cNvSpPr>
            <a:spLocks noGrp="1"/>
          </p:cNvSpPr>
          <p:nvPr>
            <p:ph type="pic" idx="1"/>
          </p:nvPr>
        </p:nvSpPr>
        <p:spPr>
          <a:xfrm>
            <a:off x="766762"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0" name="Tijdelijke aanduiding voor afbeelding 2">
            <a:extLst>
              <a:ext uri="{FF2B5EF4-FFF2-40B4-BE49-F238E27FC236}">
                <a16:creationId xmlns:a16="http://schemas.microsoft.com/office/drawing/2014/main" id="{CB24A9A9-2A69-4FF5-8ED5-04B16E84D97E}"/>
              </a:ext>
            </a:extLst>
          </p:cNvPr>
          <p:cNvSpPr>
            <a:spLocks noGrp="1"/>
          </p:cNvSpPr>
          <p:nvPr>
            <p:ph type="pic" idx="13"/>
          </p:nvPr>
        </p:nvSpPr>
        <p:spPr>
          <a:xfrm>
            <a:off x="3185769"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1" name="Tijdelijke aanduiding voor afbeelding 2">
            <a:extLst>
              <a:ext uri="{FF2B5EF4-FFF2-40B4-BE49-F238E27FC236}">
                <a16:creationId xmlns:a16="http://schemas.microsoft.com/office/drawing/2014/main" id="{738A12FC-3463-48B7-9F8C-593FA9120B94}"/>
              </a:ext>
            </a:extLst>
          </p:cNvPr>
          <p:cNvSpPr>
            <a:spLocks noGrp="1"/>
          </p:cNvSpPr>
          <p:nvPr>
            <p:ph type="pic" idx="14"/>
          </p:nvPr>
        </p:nvSpPr>
        <p:spPr>
          <a:xfrm>
            <a:off x="5604776"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2" name="Tijdelijke aanduiding voor afbeelding 2">
            <a:extLst>
              <a:ext uri="{FF2B5EF4-FFF2-40B4-BE49-F238E27FC236}">
                <a16:creationId xmlns:a16="http://schemas.microsoft.com/office/drawing/2014/main" id="{87B180BF-E32E-4AE1-A5D9-D4CD8E627CA6}"/>
              </a:ext>
            </a:extLst>
          </p:cNvPr>
          <p:cNvSpPr>
            <a:spLocks noGrp="1"/>
          </p:cNvSpPr>
          <p:nvPr>
            <p:ph type="pic" idx="15"/>
          </p:nvPr>
        </p:nvSpPr>
        <p:spPr>
          <a:xfrm>
            <a:off x="8023784" y="4429350"/>
            <a:ext cx="1800000" cy="1800000"/>
          </a:xfrm>
          <a:solidFill>
            <a:schemeClr val="bg1"/>
          </a:solidFill>
          <a:effectLst>
            <a:outerShdw blurRad="50800" dist="38100" dir="8100000" algn="tr" rotWithShape="0">
              <a:prstClr val="black">
                <a:alpha val="50000"/>
              </a:prstClr>
            </a:outerShdw>
          </a:effectLst>
        </p:spPr>
        <p:txBody>
          <a:bodyPr>
            <a:normAutofit/>
          </a:bodyPr>
          <a:lstStyle>
            <a:lvl1pPr marL="0" indent="0">
              <a:buNone/>
              <a:defRPr sz="900">
                <a:solidFill>
                  <a:sysClr val="windowText" lastClr="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4" name="Tijdelijke aanduiding voor titel 1">
            <a:extLst>
              <a:ext uri="{FF2B5EF4-FFF2-40B4-BE49-F238E27FC236}">
                <a16:creationId xmlns:a16="http://schemas.microsoft.com/office/drawing/2014/main" id="{A2FDA7CC-FA05-4E1F-B98C-75B13BE9871E}"/>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p>
        </p:txBody>
      </p:sp>
    </p:spTree>
    <p:extLst>
      <p:ext uri="{BB962C8B-B14F-4D97-AF65-F5344CB8AC3E}">
        <p14:creationId xmlns:p14="http://schemas.microsoft.com/office/powerpoint/2010/main" val="235659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B grafieken">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Grafiek 6">
                <a:extLst>
                  <a:ext uri="{FF2B5EF4-FFF2-40B4-BE49-F238E27FC236}">
                    <a16:creationId xmlns:a16="http://schemas.microsoft.com/office/drawing/2014/main" id="{6CEFBE6E-3329-4FFD-9EDB-EFE0C470FAAC}"/>
                  </a:ext>
                </a:extLst>
              </p:cNvPr>
              <p:cNvGraphicFramePr/>
              <p:nvPr userDrawn="1">
                <p:extLst>
                  <p:ext uri="{D42A27DB-BD31-4B8C-83A1-F6EECF244321}">
                    <p14:modId xmlns:p14="http://schemas.microsoft.com/office/powerpoint/2010/main" val="1905021542"/>
                  </p:ext>
                </p:extLst>
              </p:nvPr>
            </p:nvGraphicFramePr>
            <p:xfrm>
              <a:off x="425697" y="1854825"/>
              <a:ext cx="3237905" cy="32683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Grafiek 6">
                <a:extLst>
                  <a:ext uri="{FF2B5EF4-FFF2-40B4-BE49-F238E27FC236}">
                    <a16:creationId xmlns:a16="http://schemas.microsoft.com/office/drawing/2014/main" id="{6CEFBE6E-3329-4FFD-9EDB-EFE0C470FAAC}"/>
                  </a:ext>
                </a:extLst>
              </p:cNvPr>
              <p:cNvPicPr>
                <a:picLocks noGrp="1" noRot="1" noChangeAspect="1" noMove="1" noResize="1" noEditPoints="1" noAdjustHandles="1" noChangeArrowheads="1" noChangeShapeType="1"/>
              </p:cNvPicPr>
              <p:nvPr/>
            </p:nvPicPr>
            <p:blipFill>
              <a:blip r:embed="rId3"/>
              <a:stretch>
                <a:fillRect/>
              </a:stretch>
            </p:blipFill>
            <p:spPr>
              <a:xfrm>
                <a:off x="425697" y="1854825"/>
                <a:ext cx="3237905" cy="3268374"/>
              </a:xfrm>
              <a:prstGeom prst="rect">
                <a:avLst/>
              </a:prstGeom>
            </p:spPr>
          </p:pic>
        </mc:Fallback>
      </mc:AlternateContent>
      <p:grpSp>
        <p:nvGrpSpPr>
          <p:cNvPr id="5" name="Groep 4">
            <a:extLst>
              <a:ext uri="{FF2B5EF4-FFF2-40B4-BE49-F238E27FC236}">
                <a16:creationId xmlns:a16="http://schemas.microsoft.com/office/drawing/2014/main" id="{9217D844-2462-424C-8A4B-CFBA87A291A4}"/>
              </a:ext>
            </a:extLst>
          </p:cNvPr>
          <p:cNvGrpSpPr/>
          <p:nvPr userDrawn="1"/>
        </p:nvGrpSpPr>
        <p:grpSpPr>
          <a:xfrm>
            <a:off x="5234085" y="2111749"/>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4" name="Grafiek 13">
                  <a:extLst>
                    <a:ext uri="{FF2B5EF4-FFF2-40B4-BE49-F238E27FC236}">
                      <a16:creationId xmlns:a16="http://schemas.microsoft.com/office/drawing/2014/main" id="{972150EF-C2BA-43BA-9F9D-0E62CCED44A2}"/>
                    </a:ext>
                  </a:extLst>
                </p:cNvPr>
                <p:cNvGraphicFramePr/>
                <p:nvPr userDrawn="1">
                  <p:extLst>
                    <p:ext uri="{D42A27DB-BD31-4B8C-83A1-F6EECF244321}">
                      <p14:modId xmlns:p14="http://schemas.microsoft.com/office/powerpoint/2010/main" val="2523186489"/>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Grafiek 13">
                  <a:extLst>
                    <a:ext uri="{FF2B5EF4-FFF2-40B4-BE49-F238E27FC236}">
                      <a16:creationId xmlns:a16="http://schemas.microsoft.com/office/drawing/2014/main" id="{972150EF-C2BA-43BA-9F9D-0E62CCED44A2}"/>
                    </a:ext>
                  </a:extLst>
                </p:cNvPr>
                <p:cNvPicPr>
                  <a:picLocks noGrp="1" noRot="1" noChangeAspect="1" noMove="1" noResize="1" noEditPoints="1" noAdjustHandles="1" noChangeArrowheads="1" noChangeShapeType="1"/>
                </p:cNvPicPr>
                <p:nvPr/>
              </p:nvPicPr>
              <p:blipFill>
                <a:blip r:embed="rId5"/>
                <a:stretch>
                  <a:fillRect/>
                </a:stretch>
              </p:blipFill>
              <p:spPr>
                <a:xfrm>
                  <a:off x="5234085" y="2111749"/>
                  <a:ext cx="1723830" cy="1666249"/>
                </a:xfrm>
                <a:prstGeom prst="rect">
                  <a:avLst/>
                </a:prstGeom>
              </p:spPr>
            </p:pic>
          </mc:Fallback>
        </mc:AlternateContent>
        <p:sp>
          <p:nvSpPr>
            <p:cNvPr id="3" name="Ovaal 2">
              <a:extLst>
                <a:ext uri="{FF2B5EF4-FFF2-40B4-BE49-F238E27FC236}">
                  <a16:creationId xmlns:a16="http://schemas.microsoft.com/office/drawing/2014/main" id="{B038D39D-450D-4D0A-95BF-25CF56A9B17B}"/>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a:extLst>
              <a:ext uri="{FF2B5EF4-FFF2-40B4-BE49-F238E27FC236}">
                <a16:creationId xmlns:a16="http://schemas.microsoft.com/office/drawing/2014/main" id="{D2761B28-6967-41C2-BC9D-0E4BC40DF2D0}"/>
              </a:ext>
            </a:extLst>
          </p:cNvPr>
          <p:cNvGrpSpPr/>
          <p:nvPr userDrawn="1"/>
        </p:nvGrpSpPr>
        <p:grpSpPr>
          <a:xfrm>
            <a:off x="7005412" y="2111749"/>
            <a:ext cx="1723830" cy="1666249"/>
            <a:chOff x="4222223" y="1392211"/>
            <a:chExt cx="2816675" cy="2722590"/>
          </a:xfrm>
          <a:effectLst/>
        </p:grpSpPr>
        <mc:AlternateContent xmlns:mc="http://schemas.openxmlformats.org/markup-compatibility/2006" xmlns:cx1="http://schemas.microsoft.com/office/drawing/2015/9/8/chartex">
          <mc:Choice Requires="cx1">
            <p:graphicFrame>
              <p:nvGraphicFramePr>
                <p:cNvPr id="9" name="Grafiek 8">
                  <a:extLst>
                    <a:ext uri="{FF2B5EF4-FFF2-40B4-BE49-F238E27FC236}">
                      <a16:creationId xmlns:a16="http://schemas.microsoft.com/office/drawing/2014/main" id="{9A42BB40-FA0E-4998-A195-C3283DBB8197}"/>
                    </a:ext>
                  </a:extLst>
                </p:cNvPr>
                <p:cNvGraphicFramePr/>
                <p:nvPr userDrawn="1">
                  <p:extLst>
                    <p:ext uri="{D42A27DB-BD31-4B8C-83A1-F6EECF244321}">
                      <p14:modId xmlns:p14="http://schemas.microsoft.com/office/powerpoint/2010/main" val="557223804"/>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Grafiek 8">
                  <a:extLst>
                    <a:ext uri="{FF2B5EF4-FFF2-40B4-BE49-F238E27FC236}">
                      <a16:creationId xmlns:a16="http://schemas.microsoft.com/office/drawing/2014/main" id="{9A42BB40-FA0E-4998-A195-C3283DBB8197}"/>
                    </a:ext>
                  </a:extLst>
                </p:cNvPr>
                <p:cNvPicPr>
                  <a:picLocks noGrp="1" noRot="1" noChangeAspect="1" noMove="1" noResize="1" noEditPoints="1" noAdjustHandles="1" noChangeArrowheads="1" noChangeShapeType="1"/>
                </p:cNvPicPr>
                <p:nvPr/>
              </p:nvPicPr>
              <p:blipFill>
                <a:blip r:embed="rId7"/>
                <a:stretch>
                  <a:fillRect/>
                </a:stretch>
              </p:blipFill>
              <p:spPr>
                <a:xfrm>
                  <a:off x="7005412" y="2111749"/>
                  <a:ext cx="1723830" cy="1666249"/>
                </a:xfrm>
                <a:prstGeom prst="rect">
                  <a:avLst/>
                </a:prstGeom>
              </p:spPr>
            </p:pic>
          </mc:Fallback>
        </mc:AlternateContent>
        <p:sp>
          <p:nvSpPr>
            <p:cNvPr id="10" name="Ovaal 9">
              <a:extLst>
                <a:ext uri="{FF2B5EF4-FFF2-40B4-BE49-F238E27FC236}">
                  <a16:creationId xmlns:a16="http://schemas.microsoft.com/office/drawing/2014/main" id="{58EDF4A4-0508-4905-A879-A7EF4C77A9AD}"/>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6C579070-D586-4237-ADB5-95807F343E46}"/>
              </a:ext>
            </a:extLst>
          </p:cNvPr>
          <p:cNvGrpSpPr/>
          <p:nvPr userDrawn="1"/>
        </p:nvGrpSpPr>
        <p:grpSpPr>
          <a:xfrm>
            <a:off x="5234085"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2" name="Grafiek 11">
                  <a:extLst>
                    <a:ext uri="{FF2B5EF4-FFF2-40B4-BE49-F238E27FC236}">
                      <a16:creationId xmlns:a16="http://schemas.microsoft.com/office/drawing/2014/main" id="{3ACBEE3A-B1ED-4843-92D0-E6457DBDA08E}"/>
                    </a:ext>
                  </a:extLst>
                </p:cNvPr>
                <p:cNvGraphicFramePr/>
                <p:nvPr userDrawn="1">
                  <p:extLst>
                    <p:ext uri="{D42A27DB-BD31-4B8C-83A1-F6EECF244321}">
                      <p14:modId xmlns:p14="http://schemas.microsoft.com/office/powerpoint/2010/main" val="3424521495"/>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Grafiek 11">
                  <a:extLst>
                    <a:ext uri="{FF2B5EF4-FFF2-40B4-BE49-F238E27FC236}">
                      <a16:creationId xmlns:a16="http://schemas.microsoft.com/office/drawing/2014/main" id="{3ACBEE3A-B1ED-4843-92D0-E6457DBDA08E}"/>
                    </a:ext>
                  </a:extLst>
                </p:cNvPr>
                <p:cNvPicPr>
                  <a:picLocks noGrp="1" noRot="1" noChangeAspect="1" noMove="1" noResize="1" noEditPoints="1" noAdjustHandles="1" noChangeArrowheads="1" noChangeShapeType="1"/>
                </p:cNvPicPr>
                <p:nvPr/>
              </p:nvPicPr>
              <p:blipFill>
                <a:blip r:embed="rId5"/>
                <a:stretch>
                  <a:fillRect/>
                </a:stretch>
              </p:blipFill>
              <p:spPr>
                <a:xfrm>
                  <a:off x="5234085" y="3949293"/>
                  <a:ext cx="1723830" cy="1666249"/>
                </a:xfrm>
                <a:prstGeom prst="rect">
                  <a:avLst/>
                </a:prstGeom>
              </p:spPr>
            </p:pic>
          </mc:Fallback>
        </mc:AlternateContent>
        <p:sp>
          <p:nvSpPr>
            <p:cNvPr id="13" name="Ovaal 12">
              <a:extLst>
                <a:ext uri="{FF2B5EF4-FFF2-40B4-BE49-F238E27FC236}">
                  <a16:creationId xmlns:a16="http://schemas.microsoft.com/office/drawing/2014/main" id="{F3901B1E-5596-4313-A7E2-B3687DB1F11A}"/>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 14">
            <a:extLst>
              <a:ext uri="{FF2B5EF4-FFF2-40B4-BE49-F238E27FC236}">
                <a16:creationId xmlns:a16="http://schemas.microsoft.com/office/drawing/2014/main" id="{1B2C2953-1245-43C8-BA95-A0BC7D0BDD73}"/>
              </a:ext>
            </a:extLst>
          </p:cNvPr>
          <p:cNvGrpSpPr/>
          <p:nvPr userDrawn="1"/>
        </p:nvGrpSpPr>
        <p:grpSpPr>
          <a:xfrm>
            <a:off x="7005412" y="3949293"/>
            <a:ext cx="1723830" cy="1666249"/>
            <a:chOff x="4222223" y="1392211"/>
            <a:chExt cx="2816675" cy="2722590"/>
          </a:xfrm>
        </p:grpSpPr>
        <mc:AlternateContent xmlns:mc="http://schemas.openxmlformats.org/markup-compatibility/2006" xmlns:cx1="http://schemas.microsoft.com/office/drawing/2015/9/8/chartex">
          <mc:Choice Requires="cx1">
            <p:graphicFrame>
              <p:nvGraphicFramePr>
                <p:cNvPr id="16" name="Grafiek 15">
                  <a:extLst>
                    <a:ext uri="{FF2B5EF4-FFF2-40B4-BE49-F238E27FC236}">
                      <a16:creationId xmlns:a16="http://schemas.microsoft.com/office/drawing/2014/main" id="{CF2A9D97-ABDA-4B04-A648-C2E24608F27C}"/>
                    </a:ext>
                  </a:extLst>
                </p:cNvPr>
                <p:cNvGraphicFramePr/>
                <p:nvPr userDrawn="1">
                  <p:extLst>
                    <p:ext uri="{D42A27DB-BD31-4B8C-83A1-F6EECF244321}">
                      <p14:modId xmlns:p14="http://schemas.microsoft.com/office/powerpoint/2010/main" val="1321515893"/>
                    </p:ext>
                  </p:extLst>
                </p:nvPr>
              </p:nvGraphicFramePr>
              <p:xfrm>
                <a:off x="4222223" y="1392211"/>
                <a:ext cx="2816675" cy="2722590"/>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6" name="Grafiek 15">
                  <a:extLst>
                    <a:ext uri="{FF2B5EF4-FFF2-40B4-BE49-F238E27FC236}">
                      <a16:creationId xmlns:a16="http://schemas.microsoft.com/office/drawing/2014/main" id="{CF2A9D97-ABDA-4B04-A648-C2E24608F27C}"/>
                    </a:ext>
                  </a:extLst>
                </p:cNvPr>
                <p:cNvPicPr>
                  <a:picLocks noGrp="1" noRot="1" noChangeAspect="1" noMove="1" noResize="1" noEditPoints="1" noAdjustHandles="1" noChangeArrowheads="1" noChangeShapeType="1"/>
                </p:cNvPicPr>
                <p:nvPr/>
              </p:nvPicPr>
              <p:blipFill>
                <a:blip r:embed="rId5"/>
                <a:stretch>
                  <a:fillRect/>
                </a:stretch>
              </p:blipFill>
              <p:spPr>
                <a:xfrm>
                  <a:off x="7005412" y="3949293"/>
                  <a:ext cx="1723830" cy="1666249"/>
                </a:xfrm>
                <a:prstGeom prst="rect">
                  <a:avLst/>
                </a:prstGeom>
              </p:spPr>
            </p:pic>
          </mc:Fallback>
        </mc:AlternateContent>
        <p:sp>
          <p:nvSpPr>
            <p:cNvPr id="17" name="Ovaal 16">
              <a:extLst>
                <a:ext uri="{FF2B5EF4-FFF2-40B4-BE49-F238E27FC236}">
                  <a16:creationId xmlns:a16="http://schemas.microsoft.com/office/drawing/2014/main" id="{51549923-CDE8-4CE1-88D5-7ED4727FDA78}"/>
                </a:ext>
              </a:extLst>
            </p:cNvPr>
            <p:cNvSpPr/>
            <p:nvPr userDrawn="1"/>
          </p:nvSpPr>
          <p:spPr>
            <a:xfrm>
              <a:off x="4748807" y="1871754"/>
              <a:ext cx="1763506" cy="1763504"/>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kstvak 5">
            <a:extLst>
              <a:ext uri="{FF2B5EF4-FFF2-40B4-BE49-F238E27FC236}">
                <a16:creationId xmlns:a16="http://schemas.microsoft.com/office/drawing/2014/main" id="{22FB4DDE-D5F6-4B91-967F-172510714737}"/>
              </a:ext>
            </a:extLst>
          </p:cNvPr>
          <p:cNvSpPr txBox="1"/>
          <p:nvPr userDrawn="1"/>
        </p:nvSpPr>
        <p:spPr>
          <a:xfrm>
            <a:off x="5733976" y="2801935"/>
            <a:ext cx="743415" cy="307777"/>
          </a:xfrm>
          <a:prstGeom prst="rect">
            <a:avLst/>
          </a:prstGeom>
          <a:noFill/>
        </p:spPr>
        <p:txBody>
          <a:bodyPr wrap="square" rtlCol="0">
            <a:spAutoFit/>
          </a:bodyPr>
          <a:lstStyle/>
          <a:p>
            <a:r>
              <a:rPr lang="nl-NL" sz="1400"/>
              <a:t>waarde</a:t>
            </a:r>
          </a:p>
        </p:txBody>
      </p:sp>
      <p:sp>
        <p:nvSpPr>
          <p:cNvPr id="21" name="Tekstvak 20">
            <a:extLst>
              <a:ext uri="{FF2B5EF4-FFF2-40B4-BE49-F238E27FC236}">
                <a16:creationId xmlns:a16="http://schemas.microsoft.com/office/drawing/2014/main" id="{D49CC800-728C-40EA-8DB7-96A40334429C}"/>
              </a:ext>
            </a:extLst>
          </p:cNvPr>
          <p:cNvSpPr txBox="1"/>
          <p:nvPr userDrawn="1"/>
        </p:nvSpPr>
        <p:spPr>
          <a:xfrm>
            <a:off x="7510737" y="2801935"/>
            <a:ext cx="743415" cy="307777"/>
          </a:xfrm>
          <a:prstGeom prst="rect">
            <a:avLst/>
          </a:prstGeom>
          <a:noFill/>
        </p:spPr>
        <p:txBody>
          <a:bodyPr wrap="square" rtlCol="0">
            <a:spAutoFit/>
          </a:bodyPr>
          <a:lstStyle/>
          <a:p>
            <a:r>
              <a:rPr lang="nl-NL" sz="1400"/>
              <a:t>waarde</a:t>
            </a:r>
          </a:p>
        </p:txBody>
      </p:sp>
      <p:cxnSp>
        <p:nvCxnSpPr>
          <p:cNvPr id="19" name="Rechte verbindingslijn 18">
            <a:extLst>
              <a:ext uri="{FF2B5EF4-FFF2-40B4-BE49-F238E27FC236}">
                <a16:creationId xmlns:a16="http://schemas.microsoft.com/office/drawing/2014/main" id="{EE8EB33F-EE51-4AF0-8AE2-2AB9BCCC7B71}"/>
              </a:ext>
            </a:extLst>
          </p:cNvPr>
          <p:cNvCxnSpPr/>
          <p:nvPr userDrawn="1"/>
        </p:nvCxnSpPr>
        <p:spPr>
          <a:xfrm>
            <a:off x="4224086" y="1844184"/>
            <a:ext cx="0" cy="4351338"/>
          </a:xfrm>
          <a:prstGeom prst="line">
            <a:avLst/>
          </a:prstGeom>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E497E4B3-5422-4C92-921C-2A4D418FBC96}"/>
              </a:ext>
            </a:extLst>
          </p:cNvPr>
          <p:cNvSpPr txBox="1"/>
          <p:nvPr userDrawn="1"/>
        </p:nvSpPr>
        <p:spPr>
          <a:xfrm>
            <a:off x="5733976" y="4666830"/>
            <a:ext cx="743415" cy="307777"/>
          </a:xfrm>
          <a:prstGeom prst="rect">
            <a:avLst/>
          </a:prstGeom>
          <a:noFill/>
        </p:spPr>
        <p:txBody>
          <a:bodyPr wrap="square" rtlCol="0">
            <a:spAutoFit/>
          </a:bodyPr>
          <a:lstStyle/>
          <a:p>
            <a:r>
              <a:rPr lang="nl-NL" sz="1400"/>
              <a:t>waarde</a:t>
            </a:r>
          </a:p>
        </p:txBody>
      </p:sp>
      <p:sp>
        <p:nvSpPr>
          <p:cNvPr id="22" name="Tekstvak 21">
            <a:extLst>
              <a:ext uri="{FF2B5EF4-FFF2-40B4-BE49-F238E27FC236}">
                <a16:creationId xmlns:a16="http://schemas.microsoft.com/office/drawing/2014/main" id="{207EB767-BDBC-4EC4-9F4F-575A4DAE368E}"/>
              </a:ext>
            </a:extLst>
          </p:cNvPr>
          <p:cNvSpPr txBox="1"/>
          <p:nvPr userDrawn="1"/>
        </p:nvSpPr>
        <p:spPr>
          <a:xfrm>
            <a:off x="7510737" y="4666830"/>
            <a:ext cx="743415" cy="307777"/>
          </a:xfrm>
          <a:prstGeom prst="rect">
            <a:avLst/>
          </a:prstGeom>
          <a:noFill/>
        </p:spPr>
        <p:txBody>
          <a:bodyPr wrap="square" rtlCol="0">
            <a:spAutoFit/>
          </a:bodyPr>
          <a:lstStyle/>
          <a:p>
            <a:r>
              <a:rPr lang="nl-NL" sz="1400"/>
              <a:t>waarde</a:t>
            </a:r>
          </a:p>
        </p:txBody>
      </p:sp>
      <p:sp>
        <p:nvSpPr>
          <p:cNvPr id="23" name="Tijdelijke aanduiding voor titel 1">
            <a:extLst>
              <a:ext uri="{FF2B5EF4-FFF2-40B4-BE49-F238E27FC236}">
                <a16:creationId xmlns:a16="http://schemas.microsoft.com/office/drawing/2014/main" id="{B2BBF6D0-3628-4533-99CC-5100FEC33A74}"/>
              </a:ext>
            </a:extLst>
          </p:cNvPr>
          <p:cNvSpPr>
            <a:spLocks noGrp="1"/>
          </p:cNvSpPr>
          <p:nvPr>
            <p:ph type="title" hasCustomPrompt="1"/>
          </p:nvPr>
        </p:nvSpPr>
        <p:spPr>
          <a:xfrm>
            <a:off x="706048" y="368300"/>
            <a:ext cx="9385690" cy="1181100"/>
          </a:xfrm>
          <a:prstGeom prst="rect">
            <a:avLst/>
          </a:prstGeom>
        </p:spPr>
        <p:txBody>
          <a:bodyPr vert="horz" lIns="91440" tIns="45720" rIns="91440" bIns="45720" rtlCol="0" anchor="t">
            <a:normAutofit/>
          </a:bodyPr>
          <a:lstStyle>
            <a:lvl1pPr>
              <a:defRPr/>
            </a:lvl1pPr>
          </a:lstStyle>
          <a:p>
            <a:r>
              <a:rPr lang="nl-NL"/>
              <a:t>Grafieken</a:t>
            </a:r>
          </a:p>
        </p:txBody>
      </p:sp>
    </p:spTree>
    <p:extLst>
      <p:ext uri="{BB962C8B-B14F-4D97-AF65-F5344CB8AC3E}">
        <p14:creationId xmlns:p14="http://schemas.microsoft.com/office/powerpoint/2010/main" val="317691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DC5B1C-B906-4186-8D0F-7407488BD88A}"/>
              </a:ext>
            </a:extLst>
          </p:cNvPr>
          <p:cNvSpPr>
            <a:spLocks noGrp="1"/>
          </p:cNvSpPr>
          <p:nvPr>
            <p:ph type="title"/>
          </p:nvPr>
        </p:nvSpPr>
        <p:spPr>
          <a:xfrm>
            <a:off x="706048" y="368300"/>
            <a:ext cx="9385690" cy="1181100"/>
          </a:xfrm>
          <a:prstGeom prst="rect">
            <a:avLst/>
          </a:prstGeom>
        </p:spPr>
        <p:txBody>
          <a:bodyPr vert="horz" lIns="91440" tIns="45720" rIns="91440" bIns="45720" rtlCol="0" anchor="t">
            <a:normAutofit/>
          </a:bodyPr>
          <a:lstStyle/>
          <a:p>
            <a:r>
              <a:rPr lang="nl-NL"/>
              <a:t>Klik om stijl te bewerken</a:t>
            </a:r>
            <a:br>
              <a:rPr lang="nl-NL"/>
            </a:br>
            <a:r>
              <a:rPr lang="nl-NL"/>
              <a:t>twee regels</a:t>
            </a:r>
          </a:p>
        </p:txBody>
      </p:sp>
      <p:sp>
        <p:nvSpPr>
          <p:cNvPr id="3" name="Tijdelijke aanduiding voor tekst 2">
            <a:extLst>
              <a:ext uri="{FF2B5EF4-FFF2-40B4-BE49-F238E27FC236}">
                <a16:creationId xmlns:a16="http://schemas.microsoft.com/office/drawing/2014/main" id="{546827CD-B998-4CB7-8DB4-C15F5C5663A0}"/>
              </a:ext>
            </a:extLst>
          </p:cNvPr>
          <p:cNvSpPr>
            <a:spLocks noGrp="1"/>
          </p:cNvSpPr>
          <p:nvPr>
            <p:ph type="body" idx="1"/>
          </p:nvPr>
        </p:nvSpPr>
        <p:spPr>
          <a:xfrm>
            <a:off x="695324" y="1549400"/>
            <a:ext cx="9396413" cy="468788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6" name="Graphic 15">
            <a:extLst>
              <a:ext uri="{FF2B5EF4-FFF2-40B4-BE49-F238E27FC236}">
                <a16:creationId xmlns:a16="http://schemas.microsoft.com/office/drawing/2014/main" id="{F81C92A5-B980-498E-9D0B-B55B7A2B3ED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60852" y="6254817"/>
            <a:ext cx="956635" cy="557636"/>
          </a:xfrm>
          <a:prstGeom prst="rect">
            <a:avLst/>
          </a:prstGeom>
        </p:spPr>
      </p:pic>
      <p:pic>
        <p:nvPicPr>
          <p:cNvPr id="13" name="Afbeelding 12">
            <a:extLst>
              <a:ext uri="{FF2B5EF4-FFF2-40B4-BE49-F238E27FC236}">
                <a16:creationId xmlns:a16="http://schemas.microsoft.com/office/drawing/2014/main" id="{33C8C437-0100-4798-9FAC-D96125CA1AB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540858" y="0"/>
            <a:ext cx="1651142" cy="6858000"/>
          </a:xfrm>
          <a:prstGeom prst="rect">
            <a:avLst/>
          </a:prstGeom>
        </p:spPr>
      </p:pic>
    </p:spTree>
    <p:extLst>
      <p:ext uri="{BB962C8B-B14F-4D97-AF65-F5344CB8AC3E}">
        <p14:creationId xmlns:p14="http://schemas.microsoft.com/office/powerpoint/2010/main" val="110508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kern="1200">
          <a:solidFill>
            <a:schemeClr val="accent4"/>
          </a:solidFill>
          <a:latin typeface="Muli ExtraLight" panose="00000300000000000000" pitchFamily="2"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438">
          <p15:clr>
            <a:srgbClr val="F26B43"/>
          </p15:clr>
        </p15:guide>
        <p15:guide id="3" orient="horz" pos="976">
          <p15:clr>
            <a:srgbClr val="F26B43"/>
          </p15:clr>
        </p15:guide>
        <p15:guide id="4" pos="6357">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werkwebautisme.nl/" TargetMode="External"/><Relationship Id="rId3" Type="http://schemas.openxmlformats.org/officeDocument/2006/relationships/hyperlink" Target="https://vng.nl/wat-is-het-doel-van-het-vn-verdrag" TargetMode="External"/><Relationship Id="rId7" Type="http://schemas.openxmlformats.org/officeDocument/2006/relationships/hyperlink" Target="https://www.gesprekshulp.nl/gesprekshulp-wer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samensterkzonderstigma.nl/coral20/" TargetMode="External"/><Relationship Id="rId5" Type="http://schemas.openxmlformats.org/officeDocument/2006/relationships/hyperlink" Target="https://www.tilburguniversity.edu/nl/onderzoek/instituten-en-researchgroepen/tranzo/academischewerkplaatsen/arbeid-en-gezondheid/onderzoeksprojecten-arbeid-en-gezondheid/disclosure-processen" TargetMode="External"/><Relationship Id="rId4" Type="http://schemas.openxmlformats.org/officeDocument/2006/relationships/hyperlink" Target="https://www.samensterkzonderstigma.nl/stigma-en-werk/op-het-werk/" TargetMode="External"/><Relationship Id="rId9"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AC504-C4D6-446E-B306-DFBBA30FAA40}"/>
              </a:ext>
            </a:extLst>
          </p:cNvPr>
          <p:cNvSpPr>
            <a:spLocks noGrp="1"/>
          </p:cNvSpPr>
          <p:nvPr>
            <p:ph type="ctrTitle"/>
          </p:nvPr>
        </p:nvSpPr>
        <p:spPr>
          <a:xfrm>
            <a:off x="591629" y="971730"/>
            <a:ext cx="9760640" cy="2937318"/>
          </a:xfrm>
        </p:spPr>
        <p:txBody>
          <a:bodyPr>
            <a:normAutofit/>
          </a:bodyPr>
          <a:lstStyle/>
          <a:p>
            <a:pPr>
              <a:lnSpc>
                <a:spcPct val="80000"/>
              </a:lnSpc>
            </a:pPr>
            <a:r>
              <a:rPr lang="nl-NL" b="1" dirty="0">
                <a:solidFill>
                  <a:schemeClr val="accent5">
                    <a:lumMod val="75000"/>
                  </a:schemeClr>
                </a:solidFill>
                <a:latin typeface="Trebuchet MS"/>
                <a:cs typeface="Trebuchet MS"/>
              </a:rPr>
              <a:t>Training Autisme</a:t>
            </a:r>
            <a:br>
              <a:rPr lang="nl-NL" b="1" dirty="0">
                <a:solidFill>
                  <a:schemeClr val="accent5">
                    <a:lumMod val="75000"/>
                  </a:schemeClr>
                </a:solidFill>
                <a:latin typeface="Trebuchet MS"/>
                <a:cs typeface="Trebuchet MS"/>
              </a:rPr>
            </a:br>
            <a:r>
              <a:rPr lang="nl-NL" b="1" dirty="0">
                <a:solidFill>
                  <a:schemeClr val="accent5">
                    <a:lumMod val="75000"/>
                  </a:schemeClr>
                </a:solidFill>
                <a:latin typeface="Trebuchet MS"/>
                <a:cs typeface="Trebuchet MS"/>
              </a:rPr>
              <a:t>&lt;Naam organisatie&gt;</a:t>
            </a:r>
            <a:br>
              <a:rPr lang="nl-NL" b="1" dirty="0">
                <a:solidFill>
                  <a:schemeClr val="accent4"/>
                </a:solidFill>
                <a:latin typeface="Trebuchet MS"/>
                <a:cs typeface="Trebuchet MS"/>
              </a:rPr>
            </a:br>
            <a:br>
              <a:rPr lang="nl-NL" sz="3600" dirty="0">
                <a:solidFill>
                  <a:schemeClr val="accent6">
                    <a:lumMod val="60000"/>
                    <a:lumOff val="40000"/>
                  </a:schemeClr>
                </a:solidFill>
                <a:latin typeface="Trebuchet MS"/>
                <a:cs typeface="Trebuchet MS"/>
              </a:rPr>
            </a:br>
            <a:r>
              <a:rPr lang="nl-NL" sz="3200" dirty="0">
                <a:solidFill>
                  <a:schemeClr val="accent5">
                    <a:lumMod val="60000"/>
                    <a:lumOff val="40000"/>
                  </a:schemeClr>
                </a:solidFill>
                <a:latin typeface="Trebuchet MS"/>
                <a:cs typeface="Trebuchet MS"/>
              </a:rPr>
              <a:t>Dag 2:</a:t>
            </a:r>
            <a:r>
              <a:rPr lang="nl-NL" sz="3200" i="1" dirty="0">
                <a:solidFill>
                  <a:schemeClr val="accent5">
                    <a:lumMod val="60000"/>
                    <a:lumOff val="40000"/>
                  </a:schemeClr>
                </a:solidFill>
                <a:latin typeface="Trebuchet MS"/>
                <a:cs typeface="Trebuchet MS"/>
              </a:rPr>
              <a:t>“Diversiteit, inclusie, dilemma’s &amp; rollen’’</a:t>
            </a:r>
            <a:r>
              <a:rPr lang="nl-NL" sz="3200" i="1" dirty="0">
                <a:solidFill>
                  <a:schemeClr val="accent4"/>
                </a:solidFill>
                <a:latin typeface="Trebuchet MS"/>
                <a:cs typeface="Trebuchet MS"/>
              </a:rPr>
              <a:t>	</a:t>
            </a:r>
            <a:endParaRPr lang="nl-NL" sz="3200" dirty="0">
              <a:solidFill>
                <a:schemeClr val="accent6">
                  <a:lumMod val="60000"/>
                  <a:lumOff val="40000"/>
                </a:schemeClr>
              </a:solidFill>
            </a:endParaRPr>
          </a:p>
        </p:txBody>
      </p:sp>
      <p:sp>
        <p:nvSpPr>
          <p:cNvPr id="3" name="Tekstvak 2">
            <a:extLst>
              <a:ext uri="{FF2B5EF4-FFF2-40B4-BE49-F238E27FC236}">
                <a16:creationId xmlns:a16="http://schemas.microsoft.com/office/drawing/2014/main" id="{0EC0906D-A911-4762-A0D1-5CE8FC39BA63}"/>
              </a:ext>
            </a:extLst>
          </p:cNvPr>
          <p:cNvSpPr txBox="1"/>
          <p:nvPr/>
        </p:nvSpPr>
        <p:spPr>
          <a:xfrm>
            <a:off x="3621463" y="5055273"/>
            <a:ext cx="28940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F6945A">
                    <a:lumMod val="60000"/>
                    <a:lumOff val="40000"/>
                  </a:srgbClr>
                </a:solidFill>
                <a:effectLst/>
                <a:uLnTx/>
                <a:uFillTx/>
                <a:latin typeface="Trebuchet MS"/>
                <a:ea typeface="+mn-ea"/>
                <a:cs typeface="Trebuchet MS"/>
              </a:rPr>
              <a:t>&lt;Namen trainers&gt;</a:t>
            </a:r>
            <a:endParaRPr kumimoji="0" lang="nl-NL" sz="2400" b="0" i="0" u="none" strike="noStrike" kern="1200" cap="none" spc="0" normalizeH="0" baseline="0" noProof="0" dirty="0">
              <a:ln>
                <a:noFill/>
              </a:ln>
              <a:solidFill>
                <a:srgbClr val="989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9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E2A3BF1-FE1D-FC46-83C1-CFE6D072D2C6}"/>
              </a:ext>
            </a:extLst>
          </p:cNvPr>
          <p:cNvSpPr>
            <a:spLocks noGrp="1"/>
          </p:cNvSpPr>
          <p:nvPr>
            <p:ph type="title"/>
          </p:nvPr>
        </p:nvSpPr>
        <p:spPr/>
        <p:txBody>
          <a:bodyPr/>
          <a:lstStyle/>
          <a:p>
            <a:r>
              <a:rPr lang="nl-NL"/>
              <a:t>Terugkoppeling werkgroep</a:t>
            </a:r>
          </a:p>
        </p:txBody>
      </p:sp>
      <p:pic>
        <p:nvPicPr>
          <p:cNvPr id="4" name="Tijdelijke aanduiding voor inhoud 3">
            <a:extLst>
              <a:ext uri="{FF2B5EF4-FFF2-40B4-BE49-F238E27FC236}">
                <a16:creationId xmlns:a16="http://schemas.microsoft.com/office/drawing/2014/main" id="{23E473DA-6AA8-5A42-A9B2-B0A55CB57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pic>
        <p:nvPicPr>
          <p:cNvPr id="1026" name="Picture 2" descr="Team, Samen, Groep, Vragen, Bespreken, Overleg">
            <a:extLst>
              <a:ext uri="{FF2B5EF4-FFF2-40B4-BE49-F238E27FC236}">
                <a16:creationId xmlns:a16="http://schemas.microsoft.com/office/drawing/2014/main" id="{8EE385A0-D760-480D-B119-16CF00577B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1999" y="2479697"/>
            <a:ext cx="5142403" cy="26301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C69B95C-0927-3E4F-8907-9B34DC66E891}"/>
              </a:ext>
            </a:extLst>
          </p:cNvPr>
          <p:cNvSpPr txBox="1"/>
          <p:nvPr/>
        </p:nvSpPr>
        <p:spPr>
          <a:xfrm>
            <a:off x="835141" y="2161860"/>
            <a:ext cx="3743660" cy="1200329"/>
          </a:xfrm>
          <a:prstGeom prst="rect">
            <a:avLst/>
          </a:prstGeom>
          <a:noFill/>
        </p:spPr>
        <p:txBody>
          <a:bodyPr wrap="square" rtlCol="0">
            <a:spAutoFit/>
          </a:bodyPr>
          <a:lstStyle/>
          <a:p>
            <a:pPr marL="342900" indent="-342900">
              <a:buAutoNum type="arabicPeriod"/>
            </a:pPr>
            <a:r>
              <a:rPr lang="nl-NL" sz="2400"/>
              <a:t>Missie en visie</a:t>
            </a:r>
          </a:p>
          <a:p>
            <a:pPr marL="342900" indent="-342900">
              <a:buAutoNum type="arabicPeriod"/>
            </a:pPr>
            <a:r>
              <a:rPr lang="nl-NL" sz="2400"/>
              <a:t>Structuur</a:t>
            </a:r>
          </a:p>
          <a:p>
            <a:pPr marL="342900" indent="-342900">
              <a:buAutoNum type="arabicPeriod"/>
            </a:pPr>
            <a:r>
              <a:rPr lang="nl-NL" sz="2400"/>
              <a:t>Doelen / activiteiten</a:t>
            </a:r>
          </a:p>
        </p:txBody>
      </p:sp>
    </p:spTree>
    <p:extLst>
      <p:ext uri="{BB962C8B-B14F-4D97-AF65-F5344CB8AC3E}">
        <p14:creationId xmlns:p14="http://schemas.microsoft.com/office/powerpoint/2010/main" val="320964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F81F285-6A5E-614B-8A52-14ABA5EAB02E}"/>
              </a:ext>
            </a:extLst>
          </p:cNvPr>
          <p:cNvSpPr>
            <a:spLocks noGrp="1"/>
          </p:cNvSpPr>
          <p:nvPr>
            <p:ph idx="1"/>
          </p:nvPr>
        </p:nvSpPr>
        <p:spPr/>
        <p:txBody>
          <a:bodyPr>
            <a:normAutofit/>
          </a:bodyPr>
          <a:lstStyle/>
          <a:p>
            <a:pPr marL="0" indent="0">
              <a:buNone/>
            </a:pPr>
            <a:endParaRPr lang="nl-NL" sz="900" dirty="0"/>
          </a:p>
          <a:p>
            <a:endParaRPr lang="nl-NL" sz="900" dirty="0"/>
          </a:p>
        </p:txBody>
      </p:sp>
      <p:sp>
        <p:nvSpPr>
          <p:cNvPr id="3" name="Titel 2">
            <a:extLst>
              <a:ext uri="{FF2B5EF4-FFF2-40B4-BE49-F238E27FC236}">
                <a16:creationId xmlns:a16="http://schemas.microsoft.com/office/drawing/2014/main" id="{3DAAD192-AA45-C34D-8A95-7717B87F410D}"/>
              </a:ext>
            </a:extLst>
          </p:cNvPr>
          <p:cNvSpPr>
            <a:spLocks noGrp="1"/>
          </p:cNvSpPr>
          <p:nvPr>
            <p:ph type="title"/>
          </p:nvPr>
        </p:nvSpPr>
        <p:spPr/>
        <p:txBody>
          <a:bodyPr/>
          <a:lstStyle/>
          <a:p>
            <a:r>
              <a:rPr lang="nl-NL"/>
              <a:t>Missie </a:t>
            </a:r>
          </a:p>
        </p:txBody>
      </p:sp>
    </p:spTree>
    <p:extLst>
      <p:ext uri="{BB962C8B-B14F-4D97-AF65-F5344CB8AC3E}">
        <p14:creationId xmlns:p14="http://schemas.microsoft.com/office/powerpoint/2010/main" val="93701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A39D7D2-2B31-6F4C-B057-DA56D1AA7B99}"/>
              </a:ext>
            </a:extLst>
          </p:cNvPr>
          <p:cNvSpPr>
            <a:spLocks noGrp="1"/>
          </p:cNvSpPr>
          <p:nvPr>
            <p:ph idx="1"/>
          </p:nvPr>
        </p:nvSpPr>
        <p:spPr>
          <a:xfrm>
            <a:off x="695324" y="1549400"/>
            <a:ext cx="9396413" cy="2381155"/>
          </a:xfrm>
        </p:spPr>
        <p:txBody>
          <a:bodyPr>
            <a:normAutofit/>
          </a:bodyPr>
          <a:lstStyle/>
          <a:p>
            <a:pPr marL="0" indent="0">
              <a:buNone/>
            </a:pPr>
            <a:endParaRPr lang="nl-NL" sz="1200" dirty="0">
              <a:effectLst/>
              <a:latin typeface="Arial" panose="020B0604020202020204" pitchFamily="34" charset="0"/>
              <a:ea typeface="Calibri" panose="020F0502020204030204" pitchFamily="34" charset="0"/>
            </a:endParaRPr>
          </a:p>
          <a:p>
            <a:pPr marL="0" indent="0">
              <a:lnSpc>
                <a:spcPct val="120000"/>
              </a:lnSpc>
              <a:spcBef>
                <a:spcPts val="0"/>
              </a:spcBef>
              <a:buNone/>
            </a:pPr>
            <a:endParaRPr lang="nl-NL" dirty="0">
              <a:latin typeface="Arial" panose="020B0604020202020204" pitchFamily="34" charset="0"/>
              <a:ea typeface="Calibri" panose="020F0502020204030204" pitchFamily="34" charset="0"/>
            </a:endParaRPr>
          </a:p>
          <a:p>
            <a:pPr marL="0" indent="0">
              <a:lnSpc>
                <a:spcPct val="120000"/>
              </a:lnSpc>
              <a:spcBef>
                <a:spcPts val="0"/>
              </a:spcBef>
              <a:buNone/>
            </a:pPr>
            <a:endParaRPr lang="nl-NL" sz="2000" dirty="0">
              <a:effectLst/>
              <a:latin typeface="Arial" panose="020B0604020202020204" pitchFamily="34" charset="0"/>
              <a:ea typeface="Calibri" panose="020F0502020204030204" pitchFamily="34" charset="0"/>
            </a:endParaRPr>
          </a:p>
          <a:p>
            <a:pPr marL="0" indent="0">
              <a:lnSpc>
                <a:spcPct val="120000"/>
              </a:lnSpc>
              <a:spcBef>
                <a:spcPts val="0"/>
              </a:spcBef>
              <a:buNone/>
            </a:pPr>
            <a:endParaRPr lang="nl-NL" sz="2000" dirty="0">
              <a:effectLst/>
              <a:latin typeface="Arial" panose="020B0604020202020204" pitchFamily="34" charset="0"/>
              <a:ea typeface="Calibri" panose="020F0502020204030204" pitchFamily="34" charset="0"/>
            </a:endParaRPr>
          </a:p>
          <a:p>
            <a:pPr marL="0" indent="0">
              <a:lnSpc>
                <a:spcPct val="120000"/>
              </a:lnSpc>
              <a:spcBef>
                <a:spcPts val="0"/>
              </a:spcBef>
              <a:buNone/>
            </a:pPr>
            <a:endParaRPr lang="nl-NL" dirty="0">
              <a:latin typeface="Arial" panose="020B0604020202020204" pitchFamily="34" charset="0"/>
              <a:ea typeface="Calibri" panose="020F0502020204030204" pitchFamily="34" charset="0"/>
            </a:endParaRPr>
          </a:p>
          <a:p>
            <a:endParaRPr lang="nl-NL" dirty="0"/>
          </a:p>
        </p:txBody>
      </p:sp>
      <p:sp>
        <p:nvSpPr>
          <p:cNvPr id="3" name="Titel 2">
            <a:extLst>
              <a:ext uri="{FF2B5EF4-FFF2-40B4-BE49-F238E27FC236}">
                <a16:creationId xmlns:a16="http://schemas.microsoft.com/office/drawing/2014/main" id="{9939BF76-2CF9-5B41-BF85-13B0297759FA}"/>
              </a:ext>
            </a:extLst>
          </p:cNvPr>
          <p:cNvSpPr>
            <a:spLocks noGrp="1"/>
          </p:cNvSpPr>
          <p:nvPr>
            <p:ph type="title"/>
          </p:nvPr>
        </p:nvSpPr>
        <p:spPr/>
        <p:txBody>
          <a:bodyPr/>
          <a:lstStyle/>
          <a:p>
            <a:r>
              <a:rPr lang="nl-NL"/>
              <a:t>Visie</a:t>
            </a:r>
          </a:p>
        </p:txBody>
      </p:sp>
    </p:spTree>
    <p:extLst>
      <p:ext uri="{BB962C8B-B14F-4D97-AF65-F5344CB8AC3E}">
        <p14:creationId xmlns:p14="http://schemas.microsoft.com/office/powerpoint/2010/main" val="249817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9DC2D0-38B0-AA46-8553-AACCD4936B25}"/>
              </a:ext>
            </a:extLst>
          </p:cNvPr>
          <p:cNvSpPr>
            <a:spLocks noGrp="1"/>
          </p:cNvSpPr>
          <p:nvPr>
            <p:ph idx="1"/>
          </p:nvPr>
        </p:nvSpPr>
        <p:spPr/>
        <p:txBody>
          <a:bodyPr/>
          <a:lstStyle/>
          <a:p>
            <a:r>
              <a:rPr lang="nl-NL" dirty="0"/>
              <a:t>Algemene kenmerken ambassadeurs</a:t>
            </a:r>
          </a:p>
          <a:p>
            <a:r>
              <a:rPr lang="nl-NL" dirty="0"/>
              <a:t>Samenstelling van de ambassade</a:t>
            </a:r>
          </a:p>
          <a:p>
            <a:r>
              <a:rPr lang="nl-NL" dirty="0"/>
              <a:t>Nieuwe ambassadeurs</a:t>
            </a:r>
          </a:p>
          <a:p>
            <a:r>
              <a:rPr lang="nl-NL" dirty="0"/>
              <a:t>Rolbeschrijving / kerntaken ambassadeurs</a:t>
            </a:r>
          </a:p>
          <a:p>
            <a:r>
              <a:rPr lang="nl-NL" dirty="0"/>
              <a:t>Urenverantwoording en verbintenis</a:t>
            </a:r>
          </a:p>
          <a:p>
            <a:r>
              <a:rPr lang="nl-NL" dirty="0"/>
              <a:t>Kerngroep </a:t>
            </a:r>
          </a:p>
          <a:p>
            <a:r>
              <a:rPr lang="nl-NL" dirty="0"/>
              <a:t>Positie binnen de organisatie</a:t>
            </a:r>
          </a:p>
          <a:p>
            <a:r>
              <a:rPr lang="nl-NL" dirty="0"/>
              <a:t>Positie t.o.v. bestaande netwerken / projecten</a:t>
            </a:r>
          </a:p>
          <a:p>
            <a:r>
              <a:rPr lang="nl-NL" dirty="0"/>
              <a:t>Ledensysteem</a:t>
            </a:r>
          </a:p>
          <a:p>
            <a:endParaRPr lang="nl-NL" dirty="0"/>
          </a:p>
        </p:txBody>
      </p:sp>
      <p:sp>
        <p:nvSpPr>
          <p:cNvPr id="3" name="Titel 2">
            <a:extLst>
              <a:ext uri="{FF2B5EF4-FFF2-40B4-BE49-F238E27FC236}">
                <a16:creationId xmlns:a16="http://schemas.microsoft.com/office/drawing/2014/main" id="{894F5C70-3384-084D-B090-6B218571D73C}"/>
              </a:ext>
            </a:extLst>
          </p:cNvPr>
          <p:cNvSpPr>
            <a:spLocks noGrp="1"/>
          </p:cNvSpPr>
          <p:nvPr>
            <p:ph type="title"/>
          </p:nvPr>
        </p:nvSpPr>
        <p:spPr/>
        <p:txBody>
          <a:bodyPr/>
          <a:lstStyle/>
          <a:p>
            <a:r>
              <a:rPr lang="nl-NL" dirty="0"/>
              <a:t>Structuur</a:t>
            </a:r>
          </a:p>
        </p:txBody>
      </p:sp>
    </p:spTree>
    <p:extLst>
      <p:ext uri="{BB962C8B-B14F-4D97-AF65-F5344CB8AC3E}">
        <p14:creationId xmlns:p14="http://schemas.microsoft.com/office/powerpoint/2010/main" val="372656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EF0FB71-AA4D-724A-B54C-ECD6D9DC9A02}"/>
              </a:ext>
            </a:extLst>
          </p:cNvPr>
          <p:cNvSpPr>
            <a:spLocks noGrp="1"/>
          </p:cNvSpPr>
          <p:nvPr>
            <p:ph idx="1"/>
          </p:nvPr>
        </p:nvSpPr>
        <p:spPr/>
        <p:txBody>
          <a:bodyPr/>
          <a:lstStyle/>
          <a:p>
            <a:endParaRPr lang="nl-NL" dirty="0"/>
          </a:p>
        </p:txBody>
      </p:sp>
      <p:sp>
        <p:nvSpPr>
          <p:cNvPr id="3" name="Titel 2">
            <a:extLst>
              <a:ext uri="{FF2B5EF4-FFF2-40B4-BE49-F238E27FC236}">
                <a16:creationId xmlns:a16="http://schemas.microsoft.com/office/drawing/2014/main" id="{7106FEE2-6ABE-4146-BD55-B1350601B7BD}"/>
              </a:ext>
            </a:extLst>
          </p:cNvPr>
          <p:cNvSpPr>
            <a:spLocks noGrp="1"/>
          </p:cNvSpPr>
          <p:nvPr>
            <p:ph type="title"/>
          </p:nvPr>
        </p:nvSpPr>
        <p:spPr/>
        <p:txBody>
          <a:bodyPr/>
          <a:lstStyle/>
          <a:p>
            <a:r>
              <a:rPr lang="nl-NL" dirty="0"/>
              <a:t>Doelen en activiteiten</a:t>
            </a:r>
          </a:p>
        </p:txBody>
      </p:sp>
    </p:spTree>
    <p:extLst>
      <p:ext uri="{BB962C8B-B14F-4D97-AF65-F5344CB8AC3E}">
        <p14:creationId xmlns:p14="http://schemas.microsoft.com/office/powerpoint/2010/main" val="16283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287FEB7-75AB-1F4C-8E13-FF0C165DDEA7}"/>
              </a:ext>
            </a:extLst>
          </p:cNvPr>
          <p:cNvSpPr>
            <a:spLocks noGrp="1"/>
          </p:cNvSpPr>
          <p:nvPr>
            <p:ph idx="1"/>
          </p:nvPr>
        </p:nvSpPr>
        <p:spPr/>
        <p:txBody>
          <a:bodyPr/>
          <a:lstStyle/>
          <a:p>
            <a:r>
              <a:rPr lang="nl-NL"/>
              <a:t>Kwantitatieve doelen</a:t>
            </a:r>
          </a:p>
          <a:p>
            <a:pPr lvl="1"/>
            <a:r>
              <a:rPr lang="nl-NL"/>
              <a:t>Gewenste omvang netwerk</a:t>
            </a:r>
          </a:p>
          <a:p>
            <a:pPr lvl="1"/>
            <a:r>
              <a:rPr lang="nl-NL"/>
              <a:t>Gewenste spreiding ambassadeurs</a:t>
            </a:r>
          </a:p>
          <a:p>
            <a:pPr lvl="1"/>
            <a:r>
              <a:rPr lang="nl-NL"/>
              <a:t>Aantal communicatiemomenten</a:t>
            </a:r>
          </a:p>
          <a:p>
            <a:r>
              <a:rPr lang="nl-NL"/>
              <a:t>Kwalitatieve doelen</a:t>
            </a:r>
          </a:p>
          <a:p>
            <a:pPr lvl="1"/>
            <a:r>
              <a:rPr lang="nl-NL"/>
              <a:t>Invloed op beleid</a:t>
            </a:r>
          </a:p>
          <a:p>
            <a:pPr lvl="1"/>
            <a:r>
              <a:rPr lang="nl-NL"/>
              <a:t>Toegankelijkheid / aanpassingen</a:t>
            </a:r>
          </a:p>
          <a:p>
            <a:pPr lvl="1"/>
            <a:r>
              <a:rPr lang="nl-NL"/>
              <a:t>Organisatiecultuur</a:t>
            </a:r>
          </a:p>
          <a:p>
            <a:pPr lvl="1"/>
            <a:r>
              <a:rPr lang="nl-NL"/>
              <a:t>Loopbaanontwikkeling</a:t>
            </a:r>
          </a:p>
          <a:p>
            <a:pPr lvl="1"/>
            <a:endParaRPr lang="nl-NL"/>
          </a:p>
          <a:p>
            <a:pPr marL="457200" lvl="1" indent="0">
              <a:buNone/>
            </a:pPr>
            <a:endParaRPr lang="nl-NL"/>
          </a:p>
          <a:p>
            <a:endParaRPr lang="nl-NL"/>
          </a:p>
          <a:p>
            <a:pPr lvl="1"/>
            <a:endParaRPr lang="nl-NL"/>
          </a:p>
          <a:p>
            <a:pPr lvl="1"/>
            <a:endParaRPr lang="nl-NL"/>
          </a:p>
          <a:p>
            <a:pPr marL="457200" lvl="1" indent="0">
              <a:buNone/>
            </a:pPr>
            <a:endParaRPr lang="nl-NL"/>
          </a:p>
        </p:txBody>
      </p:sp>
      <p:sp>
        <p:nvSpPr>
          <p:cNvPr id="3" name="Titel 2">
            <a:extLst>
              <a:ext uri="{FF2B5EF4-FFF2-40B4-BE49-F238E27FC236}">
                <a16:creationId xmlns:a16="http://schemas.microsoft.com/office/drawing/2014/main" id="{BD75B9AF-D993-814D-801F-724B06855696}"/>
              </a:ext>
            </a:extLst>
          </p:cNvPr>
          <p:cNvSpPr>
            <a:spLocks noGrp="1"/>
          </p:cNvSpPr>
          <p:nvPr>
            <p:ph type="title"/>
          </p:nvPr>
        </p:nvSpPr>
        <p:spPr/>
        <p:txBody>
          <a:bodyPr/>
          <a:lstStyle/>
          <a:p>
            <a:r>
              <a:rPr lang="nl-NL"/>
              <a:t>Doelen</a:t>
            </a:r>
          </a:p>
        </p:txBody>
      </p:sp>
    </p:spTree>
    <p:extLst>
      <p:ext uri="{BB962C8B-B14F-4D97-AF65-F5344CB8AC3E}">
        <p14:creationId xmlns:p14="http://schemas.microsoft.com/office/powerpoint/2010/main" val="65658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C4AF42-F94B-B445-876C-9FEBA9430594}"/>
              </a:ext>
            </a:extLst>
          </p:cNvPr>
          <p:cNvSpPr>
            <a:spLocks noGrp="1"/>
          </p:cNvSpPr>
          <p:nvPr>
            <p:ph idx="1"/>
          </p:nvPr>
        </p:nvSpPr>
        <p:spPr/>
        <p:txBody>
          <a:bodyPr/>
          <a:lstStyle/>
          <a:p>
            <a:r>
              <a:rPr lang="nl-NL"/>
              <a:t>Korte termijn eenmalige activiteiten</a:t>
            </a:r>
          </a:p>
          <a:p>
            <a:pPr lvl="1"/>
            <a:r>
              <a:rPr lang="nl-NL"/>
              <a:t>…</a:t>
            </a:r>
          </a:p>
          <a:p>
            <a:pPr lvl="1"/>
            <a:r>
              <a:rPr lang="nl-NL"/>
              <a:t>…</a:t>
            </a:r>
          </a:p>
          <a:p>
            <a:r>
              <a:rPr lang="nl-NL"/>
              <a:t>Herhalende terugkerende activiteiten</a:t>
            </a:r>
          </a:p>
          <a:p>
            <a:pPr lvl="1"/>
            <a:r>
              <a:rPr lang="nl-NL"/>
              <a:t>…</a:t>
            </a:r>
          </a:p>
          <a:p>
            <a:pPr lvl="1"/>
            <a:r>
              <a:rPr lang="nl-NL"/>
              <a:t>…</a:t>
            </a:r>
          </a:p>
        </p:txBody>
      </p:sp>
      <p:sp>
        <p:nvSpPr>
          <p:cNvPr id="3" name="Titel 2">
            <a:extLst>
              <a:ext uri="{FF2B5EF4-FFF2-40B4-BE49-F238E27FC236}">
                <a16:creationId xmlns:a16="http://schemas.microsoft.com/office/drawing/2014/main" id="{55F782FB-94B7-E84F-AB57-E19D85A6C392}"/>
              </a:ext>
            </a:extLst>
          </p:cNvPr>
          <p:cNvSpPr>
            <a:spLocks noGrp="1"/>
          </p:cNvSpPr>
          <p:nvPr>
            <p:ph type="title"/>
          </p:nvPr>
        </p:nvSpPr>
        <p:spPr/>
        <p:txBody>
          <a:bodyPr/>
          <a:lstStyle/>
          <a:p>
            <a:r>
              <a:rPr lang="nl-NL"/>
              <a:t>Activiteiten</a:t>
            </a:r>
          </a:p>
        </p:txBody>
      </p:sp>
    </p:spTree>
    <p:extLst>
      <p:ext uri="{BB962C8B-B14F-4D97-AF65-F5344CB8AC3E}">
        <p14:creationId xmlns:p14="http://schemas.microsoft.com/office/powerpoint/2010/main" val="305806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268440"/>
            <a:ext cx="9385690" cy="2335711"/>
          </a:xfrm>
        </p:spPr>
        <p:txBody>
          <a:bodyPr>
            <a:normAutofit/>
          </a:bodyPr>
          <a:lstStyle/>
          <a:p>
            <a:pPr algn="ctr"/>
            <a:r>
              <a:rPr lang="nl-NL" sz="4000"/>
              <a:t>Stelling: </a:t>
            </a:r>
            <a:br>
              <a:rPr lang="nl-NL" sz="4000"/>
            </a:br>
            <a:r>
              <a:rPr lang="nl-NL" sz="4000"/>
              <a:t>Als autisme ambassadeur is je doel dat iedereen op het werk open wordt over </a:t>
            </a:r>
            <a:br>
              <a:rPr lang="nl-NL" sz="4000"/>
            </a:br>
            <a:r>
              <a:rPr lang="nl-NL" sz="4000"/>
              <a:t>zijn / haar autisme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62108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253B13-3D11-C345-ACDD-BF0D2083141E}"/>
              </a:ext>
            </a:extLst>
          </p:cNvPr>
          <p:cNvSpPr>
            <a:spLocks noGrp="1"/>
          </p:cNvSpPr>
          <p:nvPr>
            <p:ph type="title"/>
          </p:nvPr>
        </p:nvSpPr>
        <p:spPr>
          <a:xfrm>
            <a:off x="494224" y="215558"/>
            <a:ext cx="2182302" cy="1181100"/>
          </a:xfrm>
        </p:spPr>
        <p:txBody>
          <a:bodyPr/>
          <a:lstStyle/>
          <a:p>
            <a:pPr algn="ctr"/>
            <a:r>
              <a:rPr lang="nl-NL"/>
              <a:t>Pauze</a:t>
            </a:r>
          </a:p>
        </p:txBody>
      </p:sp>
      <p:pic>
        <p:nvPicPr>
          <p:cNvPr id="5" name="Tijdelijke aanduiding voor inhoud 3">
            <a:extLst>
              <a:ext uri="{FF2B5EF4-FFF2-40B4-BE49-F238E27FC236}">
                <a16:creationId xmlns:a16="http://schemas.microsoft.com/office/drawing/2014/main" id="{56847260-14BB-5C48-B28B-CA3CEBFE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2" name="Tijdelijke aanduiding voor inhoud 1">
            <a:extLst>
              <a:ext uri="{FF2B5EF4-FFF2-40B4-BE49-F238E27FC236}">
                <a16:creationId xmlns:a16="http://schemas.microsoft.com/office/drawing/2014/main" id="{DE2769AE-4CF8-4FAD-90F3-C0FA98AFFE6F}"/>
              </a:ext>
            </a:extLst>
          </p:cNvPr>
          <p:cNvSpPr txBox="1">
            <a:spLocks/>
          </p:cNvSpPr>
          <p:nvPr/>
        </p:nvSpPr>
        <p:spPr>
          <a:xfrm>
            <a:off x="3906838" y="15049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Begrippen: diversiteit, (sociale) inclusie), eigen regie</a:t>
            </a:r>
          </a:p>
          <a:p>
            <a:pPr marL="0" indent="0">
              <a:lnSpc>
                <a:spcPct val="50000"/>
              </a:lnSpc>
              <a:buFont typeface="Arial" panose="020B0604020202020204" pitchFamily="34" charset="0"/>
              <a:buNone/>
            </a:pPr>
            <a:r>
              <a:rPr lang="nl-NL" dirty="0"/>
              <a:t>		Welke rol heb je?</a:t>
            </a:r>
          </a:p>
          <a:p>
            <a:pPr marL="0" indent="0">
              <a:lnSpc>
                <a:spcPct val="50000"/>
              </a:lnSpc>
              <a:buFont typeface="Arial" panose="020B0604020202020204" pitchFamily="34" charset="0"/>
              <a:buNone/>
            </a:pPr>
            <a:r>
              <a:rPr lang="nl-NL" dirty="0"/>
              <a:t>10:20 – 10:30	Pauze		</a:t>
            </a:r>
          </a:p>
          <a:p>
            <a:pPr marL="0" indent="0">
              <a:lnSpc>
                <a:spcPct val="50000"/>
              </a:lnSpc>
              <a:buFont typeface="Arial" panose="020B0604020202020204" pitchFamily="34" charset="0"/>
              <a:buNone/>
            </a:pPr>
            <a:r>
              <a:rPr lang="nl-NL" dirty="0"/>
              <a:t>10:30 – 11:20 	Plan van aanpak + terugkoppeling </a:t>
            </a:r>
            <a:r>
              <a:rPr lang="nl-NL" dirty="0" err="1"/>
              <a:t>subgroepjes</a:t>
            </a:r>
            <a:endParaRPr lang="nl-NL" dirty="0"/>
          </a:p>
          <a:p>
            <a:pPr marL="0" indent="0">
              <a:lnSpc>
                <a:spcPct val="50000"/>
              </a:lnSpc>
              <a:buFont typeface="Arial" panose="020B0604020202020204" pitchFamily="34" charset="0"/>
              <a:buNone/>
            </a:pPr>
            <a:r>
              <a:rPr lang="nl-NL" b="1" dirty="0"/>
              <a:t>11:20 – 11:30 	Pauze</a:t>
            </a:r>
          </a:p>
          <a:p>
            <a:pPr marL="0" indent="0">
              <a:lnSpc>
                <a:spcPct val="50000"/>
              </a:lnSpc>
              <a:buNone/>
            </a:pPr>
            <a:r>
              <a:rPr lang="nl-NL" b="1" dirty="0"/>
              <a:t>11:30 – 12:20 	Ervaringen autisme ambassade &lt;op uitnodiging&gt;</a:t>
            </a:r>
          </a:p>
          <a:p>
            <a:pPr marL="0" indent="0">
              <a:lnSpc>
                <a:spcPct val="50000"/>
              </a:lnSpc>
              <a:buFont typeface="Arial" panose="020B0604020202020204" pitchFamily="34" charset="0"/>
              <a:buNone/>
            </a:pPr>
            <a:r>
              <a:rPr lang="nl-NL" dirty="0"/>
              <a:t>12:15 – 13:15	Pauze		</a:t>
            </a:r>
          </a:p>
          <a:p>
            <a:pPr marL="0" indent="0">
              <a:lnSpc>
                <a:spcPct val="50000"/>
              </a:lnSpc>
              <a:buNone/>
            </a:pPr>
            <a:r>
              <a:rPr lang="nl-NL" dirty="0"/>
              <a:t>13:20 – 14:10	Casus bespreking</a:t>
            </a:r>
          </a:p>
          <a:p>
            <a:pPr marL="0" indent="0">
              <a:lnSpc>
                <a:spcPct val="50000"/>
              </a:lnSpc>
              <a:buFont typeface="Arial" panose="020B0604020202020204" pitchFamily="34" charset="0"/>
              <a:buNone/>
            </a:pPr>
            <a:r>
              <a:rPr lang="nl-NL" dirty="0"/>
              <a:t>14:10 – 14:20 	Pauze	</a:t>
            </a:r>
          </a:p>
          <a:p>
            <a:pPr marL="0" indent="0">
              <a:lnSpc>
                <a:spcPct val="50000"/>
              </a:lnSpc>
              <a:buNone/>
            </a:pPr>
            <a:r>
              <a:rPr lang="nl-NL" dirty="0"/>
              <a:t>14:20 – 15:10	Afronding casus</a:t>
            </a:r>
          </a:p>
          <a:p>
            <a:pPr marL="0" indent="0">
              <a:lnSpc>
                <a:spcPct val="50000"/>
              </a:lnSpc>
              <a:buNone/>
            </a:pPr>
            <a:r>
              <a:rPr lang="nl-NL" dirty="0"/>
              <a:t>		De context van inclusief werken</a:t>
            </a:r>
          </a:p>
          <a:p>
            <a:pPr marL="0" indent="0">
              <a:lnSpc>
                <a:spcPct val="50000"/>
              </a:lnSpc>
              <a:buNone/>
            </a:pPr>
            <a:r>
              <a:rPr lang="nl-NL" dirty="0"/>
              <a:t>15:10 – 15:20	Pauze</a:t>
            </a:r>
          </a:p>
          <a:p>
            <a:pPr marL="0" indent="0">
              <a:lnSpc>
                <a:spcPct val="50000"/>
              </a:lnSpc>
              <a:buNone/>
            </a:pPr>
            <a:r>
              <a:rPr lang="nl-NL" dirty="0"/>
              <a:t>15:20 – 16:20 	Dilemma’s als ambassadeur (korte pauze tussendoor)</a:t>
            </a:r>
          </a:p>
          <a:p>
            <a:pPr marL="0" indent="0">
              <a:lnSpc>
                <a:spcPct val="50000"/>
              </a:lnSpc>
              <a:buFont typeface="Arial" panose="020B0604020202020204" pitchFamily="34" charset="0"/>
              <a:buNone/>
            </a:pPr>
            <a:r>
              <a:rPr lang="nl-NL" dirty="0"/>
              <a:t>16:20 – 16:30	Afsluiting</a:t>
            </a:r>
          </a:p>
          <a:p>
            <a:endParaRPr lang="nl-NL" dirty="0"/>
          </a:p>
        </p:txBody>
      </p:sp>
      <p:pic>
        <p:nvPicPr>
          <p:cNvPr id="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71816B6D-0C29-164C-9B02-DEC6CDD8EC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936" y="2522141"/>
            <a:ext cx="3021952" cy="20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2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A605C2-5D34-5A48-B527-61F5AC490C38}"/>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7C52892A-E2E9-8041-B87E-C17599CFF02B}"/>
              </a:ext>
            </a:extLst>
          </p:cNvPr>
          <p:cNvSpPr>
            <a:spLocks noGrp="1"/>
          </p:cNvSpPr>
          <p:nvPr>
            <p:ph type="title"/>
          </p:nvPr>
        </p:nvSpPr>
        <p:spPr/>
        <p:txBody>
          <a:bodyPr/>
          <a:lstStyle/>
          <a:p>
            <a:r>
              <a:rPr lang="nl-NL" dirty="0"/>
              <a:t>&lt;Invoegen presentatie ervaren autisme ambassadeur&gt;</a:t>
            </a:r>
          </a:p>
        </p:txBody>
      </p:sp>
    </p:spTree>
    <p:extLst>
      <p:ext uri="{BB962C8B-B14F-4D97-AF65-F5344CB8AC3E}">
        <p14:creationId xmlns:p14="http://schemas.microsoft.com/office/powerpoint/2010/main" val="329354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p:txBody>
          <a:bodyPr>
            <a:normAutofit/>
          </a:bodyPr>
          <a:lstStyle/>
          <a:p>
            <a:pPr marL="0" indent="0" fontAlgn="base">
              <a:buNone/>
            </a:pPr>
            <a:r>
              <a:rPr lang="nl-NL" sz="2400" b="1" dirty="0"/>
              <a:t>4 vragen aan een ieder</a:t>
            </a:r>
            <a:r>
              <a:rPr lang="en-US" sz="2400" dirty="0"/>
              <a:t>​</a:t>
            </a:r>
          </a:p>
          <a:p>
            <a:pPr fontAlgn="base"/>
            <a:r>
              <a:rPr lang="nl-NL" sz="2400" dirty="0"/>
              <a:t>Wat is gevoel wat je bij je draagt?</a:t>
            </a:r>
            <a:r>
              <a:rPr lang="en-US" sz="2400" dirty="0"/>
              <a:t>​</a:t>
            </a:r>
          </a:p>
          <a:p>
            <a:pPr fontAlgn="base"/>
            <a:r>
              <a:rPr lang="nl-NL" sz="2400" dirty="0"/>
              <a:t>Is er nu iets wat niet voor je werkt?</a:t>
            </a:r>
            <a:r>
              <a:rPr lang="en-US" sz="2400" dirty="0"/>
              <a:t>​</a:t>
            </a:r>
          </a:p>
          <a:p>
            <a:pPr fontAlgn="base"/>
            <a:r>
              <a:rPr lang="nl-NL" sz="2400" dirty="0"/>
              <a:t>Is er nog iets wat je moet afronden voordat wij beginnen?</a:t>
            </a:r>
            <a:r>
              <a:rPr lang="en-US" sz="2400" dirty="0"/>
              <a:t>​</a:t>
            </a:r>
          </a:p>
          <a:p>
            <a:pPr fontAlgn="base"/>
            <a:r>
              <a:rPr lang="nl-NL" sz="2400" dirty="0"/>
              <a:t>Kun je gefocust aanwezig zijn?</a:t>
            </a:r>
            <a:r>
              <a:rPr lang="en-US" sz="2400" dirty="0"/>
              <a:t>​</a:t>
            </a:r>
            <a:endParaRPr lang="nl-NL" sz="2400" dirty="0"/>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p:txBody>
          <a:bodyPr/>
          <a:lstStyle/>
          <a:p>
            <a:r>
              <a:rPr lang="nl-NL"/>
              <a:t>Voor we beginnen</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16773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253B13-3D11-C345-ACDD-BF0D2083141E}"/>
              </a:ext>
            </a:extLst>
          </p:cNvPr>
          <p:cNvSpPr>
            <a:spLocks noGrp="1"/>
          </p:cNvSpPr>
          <p:nvPr>
            <p:ph type="title"/>
          </p:nvPr>
        </p:nvSpPr>
        <p:spPr>
          <a:xfrm>
            <a:off x="494224" y="215558"/>
            <a:ext cx="2182302" cy="1181100"/>
          </a:xfrm>
        </p:spPr>
        <p:txBody>
          <a:bodyPr/>
          <a:lstStyle/>
          <a:p>
            <a:pPr algn="ctr"/>
            <a:r>
              <a:rPr lang="nl-NL"/>
              <a:t>Pauze</a:t>
            </a:r>
          </a:p>
        </p:txBody>
      </p:sp>
      <p:pic>
        <p:nvPicPr>
          <p:cNvPr id="5" name="Tijdelijke aanduiding voor inhoud 3">
            <a:extLst>
              <a:ext uri="{FF2B5EF4-FFF2-40B4-BE49-F238E27FC236}">
                <a16:creationId xmlns:a16="http://schemas.microsoft.com/office/drawing/2014/main" id="{56847260-14BB-5C48-B28B-CA3CEBFE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8" name="Tijdelijke aanduiding voor inhoud 1">
            <a:extLst>
              <a:ext uri="{FF2B5EF4-FFF2-40B4-BE49-F238E27FC236}">
                <a16:creationId xmlns:a16="http://schemas.microsoft.com/office/drawing/2014/main" id="{DD43D27D-A90B-3B48-B02C-F1AD9116E95D}"/>
              </a:ext>
            </a:extLst>
          </p:cNvPr>
          <p:cNvSpPr txBox="1">
            <a:spLocks/>
          </p:cNvSpPr>
          <p:nvPr/>
        </p:nvSpPr>
        <p:spPr>
          <a:xfrm>
            <a:off x="3906838" y="15049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Begrippen: diversiteit, (sociale) inclusie), eigen regie</a:t>
            </a:r>
          </a:p>
          <a:p>
            <a:pPr marL="0" indent="0">
              <a:lnSpc>
                <a:spcPct val="50000"/>
              </a:lnSpc>
              <a:buFont typeface="Arial" panose="020B0604020202020204" pitchFamily="34" charset="0"/>
              <a:buNone/>
            </a:pPr>
            <a:r>
              <a:rPr lang="nl-NL" dirty="0"/>
              <a:t>		Welke rol heb je?</a:t>
            </a:r>
          </a:p>
          <a:p>
            <a:pPr marL="0" indent="0">
              <a:lnSpc>
                <a:spcPct val="50000"/>
              </a:lnSpc>
              <a:buFont typeface="Arial" panose="020B0604020202020204" pitchFamily="34" charset="0"/>
              <a:buNone/>
            </a:pPr>
            <a:r>
              <a:rPr lang="nl-NL" dirty="0"/>
              <a:t>10:20 – 10:30	Pauze		</a:t>
            </a:r>
          </a:p>
          <a:p>
            <a:pPr marL="0" indent="0">
              <a:lnSpc>
                <a:spcPct val="50000"/>
              </a:lnSpc>
              <a:buFont typeface="Arial" panose="020B0604020202020204" pitchFamily="34" charset="0"/>
              <a:buNone/>
            </a:pPr>
            <a:r>
              <a:rPr lang="nl-NL" dirty="0"/>
              <a:t>10:30 – 11:20 	Plan van aanpak + terugkoppeling </a:t>
            </a:r>
            <a:r>
              <a:rPr lang="nl-NL" dirty="0" err="1"/>
              <a:t>subgroepjes</a:t>
            </a:r>
            <a:endParaRPr lang="nl-NL" dirty="0"/>
          </a:p>
          <a:p>
            <a:pPr marL="0" indent="0">
              <a:lnSpc>
                <a:spcPct val="50000"/>
              </a:lnSpc>
              <a:buFont typeface="Arial" panose="020B0604020202020204" pitchFamily="34" charset="0"/>
              <a:buNone/>
            </a:pPr>
            <a:r>
              <a:rPr lang="nl-NL" dirty="0"/>
              <a:t>11:20 – 11:30 	Pauze</a:t>
            </a:r>
          </a:p>
          <a:p>
            <a:pPr marL="0" indent="0">
              <a:lnSpc>
                <a:spcPct val="50000"/>
              </a:lnSpc>
              <a:buNone/>
            </a:pPr>
            <a:r>
              <a:rPr lang="nl-NL" dirty="0"/>
              <a:t>11:30 – 12:20 	Ervaringen autisme ambassade Politie - </a:t>
            </a:r>
            <a:r>
              <a:rPr lang="nl-NL" dirty="0" err="1"/>
              <a:t>Inko</a:t>
            </a:r>
            <a:r>
              <a:rPr lang="nl-NL" dirty="0"/>
              <a:t> Mulder</a:t>
            </a:r>
          </a:p>
          <a:p>
            <a:pPr marL="0" indent="0">
              <a:lnSpc>
                <a:spcPct val="50000"/>
              </a:lnSpc>
              <a:buFont typeface="Arial" panose="020B0604020202020204" pitchFamily="34" charset="0"/>
              <a:buNone/>
            </a:pPr>
            <a:r>
              <a:rPr lang="nl-NL" b="1" dirty="0"/>
              <a:t>12:15 – 13:15	Pauze		</a:t>
            </a:r>
          </a:p>
          <a:p>
            <a:pPr marL="0" indent="0">
              <a:lnSpc>
                <a:spcPct val="50000"/>
              </a:lnSpc>
              <a:buNone/>
            </a:pPr>
            <a:r>
              <a:rPr lang="nl-NL" b="1" dirty="0"/>
              <a:t>13:15 – 14:10	Casus bespreking</a:t>
            </a:r>
          </a:p>
          <a:p>
            <a:pPr marL="0" indent="0">
              <a:lnSpc>
                <a:spcPct val="50000"/>
              </a:lnSpc>
              <a:buFont typeface="Arial" panose="020B0604020202020204" pitchFamily="34" charset="0"/>
              <a:buNone/>
            </a:pPr>
            <a:r>
              <a:rPr lang="nl-NL" dirty="0"/>
              <a:t>14:10 – 14:20 	Pauze	</a:t>
            </a:r>
          </a:p>
          <a:p>
            <a:pPr marL="0" indent="0">
              <a:lnSpc>
                <a:spcPct val="50000"/>
              </a:lnSpc>
              <a:buNone/>
            </a:pPr>
            <a:r>
              <a:rPr lang="nl-NL" dirty="0"/>
              <a:t>14:20 – 15:10	Afronding casus</a:t>
            </a:r>
          </a:p>
          <a:p>
            <a:pPr marL="0" indent="0">
              <a:lnSpc>
                <a:spcPct val="50000"/>
              </a:lnSpc>
              <a:buNone/>
            </a:pPr>
            <a:r>
              <a:rPr lang="nl-NL" dirty="0"/>
              <a:t>		De context van inclusief werken</a:t>
            </a:r>
          </a:p>
          <a:p>
            <a:pPr marL="0" indent="0">
              <a:lnSpc>
                <a:spcPct val="50000"/>
              </a:lnSpc>
              <a:buNone/>
            </a:pPr>
            <a:r>
              <a:rPr lang="nl-NL" dirty="0"/>
              <a:t>15:10 – 15:20	Pauze</a:t>
            </a:r>
          </a:p>
          <a:p>
            <a:pPr marL="0" indent="0">
              <a:lnSpc>
                <a:spcPct val="50000"/>
              </a:lnSpc>
              <a:buNone/>
            </a:pPr>
            <a:r>
              <a:rPr lang="nl-NL" dirty="0"/>
              <a:t>15:20 – 16:20 	Dilemma’s als ambassadeur (korte pauze tussendoor)</a:t>
            </a:r>
          </a:p>
          <a:p>
            <a:pPr marL="0" indent="0">
              <a:lnSpc>
                <a:spcPct val="50000"/>
              </a:lnSpc>
              <a:buFont typeface="Arial" panose="020B0604020202020204" pitchFamily="34" charset="0"/>
              <a:buNone/>
            </a:pPr>
            <a:r>
              <a:rPr lang="nl-NL" dirty="0"/>
              <a:t>16:20 – 16:30	Afsluiting</a:t>
            </a:r>
          </a:p>
          <a:p>
            <a:endParaRPr lang="nl-NL" dirty="0"/>
          </a:p>
        </p:txBody>
      </p:sp>
      <p:pic>
        <p:nvPicPr>
          <p:cNvPr id="7" name="Afbeelding 6">
            <a:extLst>
              <a:ext uri="{FF2B5EF4-FFF2-40B4-BE49-F238E27FC236}">
                <a16:creationId xmlns:a16="http://schemas.microsoft.com/office/drawing/2014/main" id="{B7DDD142-6D06-1748-A972-8AA93F184AA9}"/>
              </a:ext>
            </a:extLst>
          </p:cNvPr>
          <p:cNvPicPr>
            <a:picLocks noChangeAspect="1"/>
          </p:cNvPicPr>
          <p:nvPr/>
        </p:nvPicPr>
        <p:blipFill rotWithShape="1">
          <a:blip r:embed="rId3"/>
          <a:srcRect l="1" t="-7346" r="-1659" b="18687"/>
          <a:stretch/>
        </p:blipFill>
        <p:spPr>
          <a:xfrm>
            <a:off x="295447" y="2300674"/>
            <a:ext cx="3248797" cy="2874147"/>
          </a:xfrm>
          <a:prstGeom prst="rect">
            <a:avLst/>
          </a:prstGeom>
        </p:spPr>
      </p:pic>
    </p:spTree>
    <p:extLst>
      <p:ext uri="{BB962C8B-B14F-4D97-AF65-F5344CB8AC3E}">
        <p14:creationId xmlns:p14="http://schemas.microsoft.com/office/powerpoint/2010/main" val="103139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
        <p:nvSpPr>
          <p:cNvPr id="6" name="Tijdelijke aanduiding voor inhoud 1">
            <a:extLst>
              <a:ext uri="{FF2B5EF4-FFF2-40B4-BE49-F238E27FC236}">
                <a16:creationId xmlns:a16="http://schemas.microsoft.com/office/drawing/2014/main" id="{5405A606-45A1-4C39-A0B7-CD25AC3739BB}"/>
              </a:ext>
            </a:extLst>
          </p:cNvPr>
          <p:cNvSpPr txBox="1">
            <a:spLocks/>
          </p:cNvSpPr>
          <p:nvPr/>
        </p:nvSpPr>
        <p:spPr>
          <a:xfrm>
            <a:off x="695324" y="1549400"/>
            <a:ext cx="4565045" cy="468788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3200" kern="1200">
                <a:solidFill>
                  <a:schemeClr val="bg2">
                    <a:lumMod val="50000"/>
                  </a:schemeClr>
                </a:solidFill>
                <a:latin typeface="Muli" panose="00000500000000000000" pitchFamily="2" charset="0"/>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bg2">
                    <a:lumMod val="50000"/>
                  </a:schemeClr>
                </a:solidFill>
                <a:latin typeface="Muli" panose="00000500000000000000"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bg2">
                    <a:lumMod val="50000"/>
                  </a:schemeClr>
                </a:solidFill>
                <a:latin typeface="Muli" panose="00000500000000000000" pitchFamily="2" charset="0"/>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pPr>
            <a:endParaRPr lang="nl-NL" sz="2400"/>
          </a:p>
          <a:p>
            <a:pPr>
              <a:lnSpc>
                <a:spcPct val="100000"/>
              </a:lnSpc>
            </a:pPr>
            <a:r>
              <a:rPr lang="nl-NL"/>
              <a:t>De ‘meedenkers’</a:t>
            </a:r>
          </a:p>
          <a:p>
            <a:pPr>
              <a:lnSpc>
                <a:spcPct val="100000"/>
              </a:lnSpc>
            </a:pPr>
            <a:endParaRPr lang="nl-NL"/>
          </a:p>
          <a:p>
            <a:pPr>
              <a:lnSpc>
                <a:spcPct val="100000"/>
              </a:lnSpc>
            </a:pPr>
            <a:r>
              <a:rPr lang="nl-NL"/>
              <a:t>De ‘waarnemers’</a:t>
            </a:r>
          </a:p>
          <a:p>
            <a:pPr>
              <a:lnSpc>
                <a:spcPct val="100000"/>
              </a:lnSpc>
            </a:pPr>
            <a:r>
              <a:rPr lang="nl-NL"/>
              <a:t>(1 inbrenger)</a:t>
            </a:r>
          </a:p>
          <a:p>
            <a:endParaRPr lang="nl-NL"/>
          </a:p>
        </p:txBody>
      </p:sp>
    </p:spTree>
    <p:extLst>
      <p:ext uri="{BB962C8B-B14F-4D97-AF65-F5344CB8AC3E}">
        <p14:creationId xmlns:p14="http://schemas.microsoft.com/office/powerpoint/2010/main" val="18619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
        <p:nvSpPr>
          <p:cNvPr id="5" name="Tijdelijke aanduiding voor inhoud 1">
            <a:extLst>
              <a:ext uri="{FF2B5EF4-FFF2-40B4-BE49-F238E27FC236}">
                <a16:creationId xmlns:a16="http://schemas.microsoft.com/office/drawing/2014/main" id="{DBDB2B5A-2F89-447F-A00C-C3DD26A60286}"/>
              </a:ext>
            </a:extLst>
          </p:cNvPr>
          <p:cNvSpPr txBox="1">
            <a:spLocks/>
          </p:cNvSpPr>
          <p:nvPr/>
        </p:nvSpPr>
        <p:spPr>
          <a:xfrm>
            <a:off x="695324" y="1549400"/>
            <a:ext cx="5181493" cy="468788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3200" kern="1200">
                <a:solidFill>
                  <a:schemeClr val="bg2">
                    <a:lumMod val="50000"/>
                  </a:schemeClr>
                </a:solidFill>
                <a:latin typeface="Muli" panose="00000500000000000000" pitchFamily="2" charset="0"/>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bg2">
                    <a:lumMod val="50000"/>
                  </a:schemeClr>
                </a:solidFill>
                <a:latin typeface="Muli" panose="00000500000000000000" pitchFamily="2" charset="0"/>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bg2">
                    <a:lumMod val="50000"/>
                  </a:schemeClr>
                </a:solidFill>
                <a:latin typeface="Muli" panose="00000500000000000000" pitchFamily="2" charset="0"/>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bg2">
                    <a:lumMod val="50000"/>
                  </a:schemeClr>
                </a:solidFill>
                <a:latin typeface="Muli" panose="00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nl-NL" sz="2000"/>
              <a:t>Stap 1: Inbreng casus</a:t>
            </a:r>
          </a:p>
          <a:p>
            <a:pPr>
              <a:lnSpc>
                <a:spcPct val="100000"/>
              </a:lnSpc>
              <a:spcBef>
                <a:spcPts val="0"/>
              </a:spcBef>
            </a:pPr>
            <a:endParaRPr lang="nl-NL" sz="2000"/>
          </a:p>
          <a:p>
            <a:pPr>
              <a:lnSpc>
                <a:spcPct val="100000"/>
              </a:lnSpc>
              <a:spcBef>
                <a:spcPts val="0"/>
              </a:spcBef>
            </a:pPr>
            <a:r>
              <a:rPr lang="nl-NL" sz="2000"/>
              <a:t>Stap 2: De vragenronde (</a:t>
            </a:r>
            <a:r>
              <a:rPr lang="nl-NL" sz="2000" i="1"/>
              <a:t>meedenkers)</a:t>
            </a:r>
          </a:p>
          <a:p>
            <a:pPr>
              <a:lnSpc>
                <a:spcPct val="100000"/>
              </a:lnSpc>
              <a:spcBef>
                <a:spcPts val="0"/>
              </a:spcBef>
            </a:pPr>
            <a:endParaRPr lang="nl-NL" sz="2000"/>
          </a:p>
          <a:p>
            <a:pPr>
              <a:lnSpc>
                <a:spcPct val="100000"/>
              </a:lnSpc>
              <a:spcBef>
                <a:spcPts val="0"/>
              </a:spcBef>
            </a:pPr>
            <a:r>
              <a:rPr lang="nl-NL" sz="2000"/>
              <a:t>Stap 3: De analyse en discussie (</a:t>
            </a:r>
            <a:r>
              <a:rPr lang="nl-NL" sz="2000" i="1"/>
              <a:t>meedenkers)</a:t>
            </a:r>
          </a:p>
          <a:p>
            <a:pPr>
              <a:lnSpc>
                <a:spcPct val="100000"/>
              </a:lnSpc>
              <a:spcBef>
                <a:spcPts val="0"/>
              </a:spcBef>
            </a:pPr>
            <a:endParaRPr lang="nl-NL" sz="2000"/>
          </a:p>
          <a:p>
            <a:pPr>
              <a:lnSpc>
                <a:spcPct val="100000"/>
              </a:lnSpc>
              <a:spcBef>
                <a:spcPts val="0"/>
              </a:spcBef>
            </a:pPr>
            <a:r>
              <a:rPr lang="nl-NL" sz="2000"/>
              <a:t>Stap 4: De adviesronde (</a:t>
            </a:r>
            <a:r>
              <a:rPr lang="nl-NL" sz="2000" i="1"/>
              <a:t>meedenkers)</a:t>
            </a:r>
          </a:p>
          <a:p>
            <a:pPr>
              <a:lnSpc>
                <a:spcPct val="100000"/>
              </a:lnSpc>
              <a:spcBef>
                <a:spcPts val="0"/>
              </a:spcBef>
            </a:pPr>
            <a:endParaRPr lang="nl-NL" sz="2000"/>
          </a:p>
          <a:p>
            <a:pPr>
              <a:lnSpc>
                <a:spcPct val="100000"/>
              </a:lnSpc>
              <a:spcBef>
                <a:spcPts val="0"/>
              </a:spcBef>
            </a:pPr>
            <a:r>
              <a:rPr lang="nl-NL" sz="2000"/>
              <a:t>Stap 5: De reflectie (</a:t>
            </a:r>
            <a:r>
              <a:rPr lang="nl-NL" sz="2000" i="1"/>
              <a:t>waarnemers)</a:t>
            </a:r>
          </a:p>
          <a:p>
            <a:pPr>
              <a:lnSpc>
                <a:spcPct val="100000"/>
              </a:lnSpc>
              <a:spcBef>
                <a:spcPts val="0"/>
              </a:spcBef>
            </a:pPr>
            <a:endParaRPr lang="nl-NL" sz="2000"/>
          </a:p>
          <a:p>
            <a:pPr>
              <a:lnSpc>
                <a:spcPct val="100000"/>
              </a:lnSpc>
              <a:spcBef>
                <a:spcPts val="0"/>
              </a:spcBef>
            </a:pPr>
            <a:r>
              <a:rPr lang="nl-NL" sz="2000"/>
              <a:t>Stap 6: De opbrengst</a:t>
            </a:r>
          </a:p>
          <a:p>
            <a:pPr>
              <a:lnSpc>
                <a:spcPct val="100000"/>
              </a:lnSpc>
            </a:pPr>
            <a:endParaRPr lang="nl-NL"/>
          </a:p>
          <a:p>
            <a:endParaRPr lang="nl-NL"/>
          </a:p>
        </p:txBody>
      </p:sp>
    </p:spTree>
    <p:extLst>
      <p:ext uri="{BB962C8B-B14F-4D97-AF65-F5344CB8AC3E}">
        <p14:creationId xmlns:p14="http://schemas.microsoft.com/office/powerpoint/2010/main" val="10908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endCondLst>
                                    <p:cond evt="onNext" delay="0">
                                      <p:tgtEl>
                                        <p:sldTgt/>
                                      </p:tgtEl>
                                    </p:cond>
                                  </p:endCondLst>
                                  <p:iterate type="lt">
                                    <p:tmAbs val="25"/>
                                  </p:iterate>
                                  <p:childTnLst>
                                    <p:set>
                                      <p:cBhvr override="childStyle">
                                        <p:cTn id="30" dur="indefinite"/>
                                        <p:tgtEl>
                                          <p:spTgt spid="5">
                                            <p:txEl>
                                              <p:pRg st="0" end="0"/>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endCondLst>
                                    <p:cond evt="onNext" delay="0">
                                      <p:tgtEl>
                                        <p:sldTgt/>
                                      </p:tgtEl>
                                    </p:cond>
                                  </p:endCondLst>
                                  <p:iterate type="lt">
                                    <p:tmAbs val="25"/>
                                  </p:iterate>
                                  <p:childTnLst>
                                    <p:set>
                                      <p:cBhvr override="childStyle">
                                        <p:cTn id="34" dur="indefinite"/>
                                        <p:tgtEl>
                                          <p:spTgt spid="5">
                                            <p:txEl>
                                              <p:pRg st="2" end="2"/>
                                            </p:txEl>
                                          </p:spTgt>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5" presetClass="emph" presetSubtype="0" nodeType="clickEffect">
                                  <p:stCondLst>
                                    <p:cond delay="0"/>
                                  </p:stCondLst>
                                  <p:endCondLst>
                                    <p:cond evt="onNext" delay="0">
                                      <p:tgtEl>
                                        <p:sldTgt/>
                                      </p:tgtEl>
                                    </p:cond>
                                  </p:endCondLst>
                                  <p:iterate type="lt">
                                    <p:tmAbs val="25"/>
                                  </p:iterate>
                                  <p:childTnLst>
                                    <p:set>
                                      <p:cBhvr override="childStyle">
                                        <p:cTn id="38" dur="indefinite"/>
                                        <p:tgtEl>
                                          <p:spTgt spid="5">
                                            <p:txEl>
                                              <p:pRg st="4" end="4"/>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5" presetClass="emph" presetSubtype="0" nodeType="clickEffect">
                                  <p:stCondLst>
                                    <p:cond delay="0"/>
                                  </p:stCondLst>
                                  <p:endCondLst>
                                    <p:cond evt="onNext" delay="0">
                                      <p:tgtEl>
                                        <p:sldTgt/>
                                      </p:tgtEl>
                                    </p:cond>
                                  </p:endCondLst>
                                  <p:iterate type="lt">
                                    <p:tmAbs val="25"/>
                                  </p:iterate>
                                  <p:childTnLst>
                                    <p:set>
                                      <p:cBhvr override="childStyle">
                                        <p:cTn id="42" dur="indefinite"/>
                                        <p:tgtEl>
                                          <p:spTgt spid="5">
                                            <p:txEl>
                                              <p:pRg st="6" end="6"/>
                                            </p:txEl>
                                          </p:spTgt>
                                        </p:tgtEl>
                                        <p:attrNameLst>
                                          <p:attrName>style.fontWeight</p:attrName>
                                        </p:attrNameLst>
                                      </p:cBhvr>
                                      <p:to>
                                        <p:strVal val="bold"/>
                                      </p:to>
                                    </p:set>
                                  </p:childTnLst>
                                </p:cTn>
                              </p:par>
                            </p:childTnLst>
                          </p:cTn>
                        </p:par>
                      </p:childTnLst>
                    </p:cTn>
                  </p:par>
                  <p:par>
                    <p:cTn id="43" fill="hold">
                      <p:stCondLst>
                        <p:cond delay="indefinite"/>
                      </p:stCondLst>
                      <p:childTnLst>
                        <p:par>
                          <p:cTn id="44" fill="hold">
                            <p:stCondLst>
                              <p:cond delay="0"/>
                            </p:stCondLst>
                            <p:childTnLst>
                              <p:par>
                                <p:cTn id="45" presetID="15" presetClass="emph" presetSubtype="0" nodeType="clickEffect">
                                  <p:stCondLst>
                                    <p:cond delay="0"/>
                                  </p:stCondLst>
                                  <p:endCondLst>
                                    <p:cond evt="onNext" delay="0">
                                      <p:tgtEl>
                                        <p:sldTgt/>
                                      </p:tgtEl>
                                    </p:cond>
                                  </p:endCondLst>
                                  <p:iterate type="lt">
                                    <p:tmAbs val="25"/>
                                  </p:iterate>
                                  <p:childTnLst>
                                    <p:set>
                                      <p:cBhvr override="childStyle">
                                        <p:cTn id="46" dur="indefinite"/>
                                        <p:tgtEl>
                                          <p:spTgt spid="5">
                                            <p:txEl>
                                              <p:pRg st="8" end="8"/>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15" presetClass="emph" presetSubtype="0" nodeType="clickEffect">
                                  <p:stCondLst>
                                    <p:cond delay="0"/>
                                  </p:stCondLst>
                                  <p:endCondLst>
                                    <p:cond evt="onNext" delay="0">
                                      <p:tgtEl>
                                        <p:sldTgt/>
                                      </p:tgtEl>
                                    </p:cond>
                                  </p:endCondLst>
                                  <p:iterate type="lt">
                                    <p:tmAbs val="25"/>
                                  </p:iterate>
                                  <p:childTnLst>
                                    <p:set>
                                      <p:cBhvr override="childStyle">
                                        <p:cTn id="50" dur="indefinite"/>
                                        <p:tgtEl>
                                          <p:spTgt spid="5">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253B13-3D11-C345-ACDD-BF0D2083141E}"/>
              </a:ext>
            </a:extLst>
          </p:cNvPr>
          <p:cNvSpPr>
            <a:spLocks noGrp="1"/>
          </p:cNvSpPr>
          <p:nvPr>
            <p:ph type="title"/>
          </p:nvPr>
        </p:nvSpPr>
        <p:spPr>
          <a:xfrm>
            <a:off x="494224" y="215558"/>
            <a:ext cx="2182302" cy="1181100"/>
          </a:xfrm>
        </p:spPr>
        <p:txBody>
          <a:bodyPr/>
          <a:lstStyle/>
          <a:p>
            <a:pPr algn="ctr"/>
            <a:r>
              <a:rPr lang="nl-NL"/>
              <a:t>Pauze</a:t>
            </a:r>
          </a:p>
        </p:txBody>
      </p:sp>
      <p:pic>
        <p:nvPicPr>
          <p:cNvPr id="5" name="Tijdelijke aanduiding voor inhoud 3">
            <a:extLst>
              <a:ext uri="{FF2B5EF4-FFF2-40B4-BE49-F238E27FC236}">
                <a16:creationId xmlns:a16="http://schemas.microsoft.com/office/drawing/2014/main" id="{56847260-14BB-5C48-B28B-CA3CEBFE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2" name="Tijdelijke aanduiding voor inhoud 1">
            <a:extLst>
              <a:ext uri="{FF2B5EF4-FFF2-40B4-BE49-F238E27FC236}">
                <a16:creationId xmlns:a16="http://schemas.microsoft.com/office/drawing/2014/main" id="{DE2769AE-4CF8-4FAD-90F3-C0FA98AFFE6F}"/>
              </a:ext>
            </a:extLst>
          </p:cNvPr>
          <p:cNvSpPr txBox="1">
            <a:spLocks/>
          </p:cNvSpPr>
          <p:nvPr/>
        </p:nvSpPr>
        <p:spPr>
          <a:xfrm>
            <a:off x="3906838" y="15049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Begrippen: diversiteit, (sociale) inclusie), eigen regie</a:t>
            </a:r>
          </a:p>
          <a:p>
            <a:pPr marL="0" indent="0">
              <a:lnSpc>
                <a:spcPct val="50000"/>
              </a:lnSpc>
              <a:buFont typeface="Arial" panose="020B0604020202020204" pitchFamily="34" charset="0"/>
              <a:buNone/>
            </a:pPr>
            <a:r>
              <a:rPr lang="nl-NL" dirty="0"/>
              <a:t>		Welke rol heb je?</a:t>
            </a:r>
          </a:p>
          <a:p>
            <a:pPr marL="0" indent="0">
              <a:lnSpc>
                <a:spcPct val="50000"/>
              </a:lnSpc>
              <a:buFont typeface="Arial" panose="020B0604020202020204" pitchFamily="34" charset="0"/>
              <a:buNone/>
            </a:pPr>
            <a:r>
              <a:rPr lang="nl-NL" dirty="0"/>
              <a:t>10:20 – 10:30	Pauze		</a:t>
            </a:r>
          </a:p>
          <a:p>
            <a:pPr marL="0" indent="0">
              <a:lnSpc>
                <a:spcPct val="50000"/>
              </a:lnSpc>
              <a:buFont typeface="Arial" panose="020B0604020202020204" pitchFamily="34" charset="0"/>
              <a:buNone/>
            </a:pPr>
            <a:r>
              <a:rPr lang="nl-NL" dirty="0"/>
              <a:t>10:30 – 11:20 	Plan van aanpak + terugkoppeling </a:t>
            </a:r>
            <a:r>
              <a:rPr lang="nl-NL" dirty="0" err="1"/>
              <a:t>subgroepjes</a:t>
            </a:r>
            <a:endParaRPr lang="nl-NL" dirty="0"/>
          </a:p>
          <a:p>
            <a:pPr marL="0" indent="0">
              <a:lnSpc>
                <a:spcPct val="50000"/>
              </a:lnSpc>
              <a:buFont typeface="Arial" panose="020B0604020202020204" pitchFamily="34" charset="0"/>
              <a:buNone/>
            </a:pPr>
            <a:r>
              <a:rPr lang="nl-NL" dirty="0"/>
              <a:t>11:20 – 11:30 	Pauze</a:t>
            </a:r>
          </a:p>
          <a:p>
            <a:pPr marL="0" indent="0">
              <a:lnSpc>
                <a:spcPct val="50000"/>
              </a:lnSpc>
              <a:buNone/>
            </a:pPr>
            <a:r>
              <a:rPr lang="nl-NL" dirty="0"/>
              <a:t>11:30 – 12:20 	Ervaringen autisme ambassade &lt;op uitnodiging&gt;</a:t>
            </a:r>
          </a:p>
          <a:p>
            <a:pPr marL="0" indent="0">
              <a:lnSpc>
                <a:spcPct val="50000"/>
              </a:lnSpc>
              <a:buFont typeface="Arial" panose="020B0604020202020204" pitchFamily="34" charset="0"/>
              <a:buNone/>
            </a:pPr>
            <a:r>
              <a:rPr lang="nl-NL" dirty="0"/>
              <a:t>12:15 – 13:15	Pauze		</a:t>
            </a:r>
          </a:p>
          <a:p>
            <a:pPr marL="0" indent="0">
              <a:lnSpc>
                <a:spcPct val="50000"/>
              </a:lnSpc>
              <a:buNone/>
            </a:pPr>
            <a:r>
              <a:rPr lang="nl-NL" dirty="0"/>
              <a:t>13:20 – 14:10	Casus bespreking</a:t>
            </a:r>
          </a:p>
          <a:p>
            <a:pPr marL="0" indent="0">
              <a:lnSpc>
                <a:spcPct val="50000"/>
              </a:lnSpc>
              <a:buFont typeface="Arial" panose="020B0604020202020204" pitchFamily="34" charset="0"/>
              <a:buNone/>
            </a:pPr>
            <a:r>
              <a:rPr lang="nl-NL" b="1" dirty="0"/>
              <a:t>14:10 – 14:20 	Pauze	</a:t>
            </a:r>
          </a:p>
          <a:p>
            <a:pPr marL="0" indent="0">
              <a:lnSpc>
                <a:spcPct val="50000"/>
              </a:lnSpc>
              <a:buNone/>
            </a:pPr>
            <a:r>
              <a:rPr lang="nl-NL" b="1" dirty="0"/>
              <a:t>14:20 – 15:10	Afronding casus</a:t>
            </a:r>
          </a:p>
          <a:p>
            <a:pPr marL="0" indent="0">
              <a:lnSpc>
                <a:spcPct val="50000"/>
              </a:lnSpc>
              <a:buNone/>
            </a:pPr>
            <a:r>
              <a:rPr lang="nl-NL" b="1" dirty="0"/>
              <a:t>		De context van inclusief werken</a:t>
            </a:r>
          </a:p>
          <a:p>
            <a:pPr marL="0" indent="0">
              <a:lnSpc>
                <a:spcPct val="50000"/>
              </a:lnSpc>
              <a:buNone/>
            </a:pPr>
            <a:r>
              <a:rPr lang="nl-NL" dirty="0"/>
              <a:t>15:10 – 15:20	Pauze</a:t>
            </a:r>
          </a:p>
          <a:p>
            <a:pPr marL="0" indent="0">
              <a:lnSpc>
                <a:spcPct val="50000"/>
              </a:lnSpc>
              <a:buNone/>
            </a:pPr>
            <a:r>
              <a:rPr lang="nl-NL" dirty="0"/>
              <a:t>15:20 – 16:20 	Dilemma’s als ambassadeur (korte pauze tussendoor)</a:t>
            </a:r>
          </a:p>
          <a:p>
            <a:pPr marL="0" indent="0">
              <a:lnSpc>
                <a:spcPct val="50000"/>
              </a:lnSpc>
              <a:buFont typeface="Arial" panose="020B0604020202020204" pitchFamily="34" charset="0"/>
              <a:buNone/>
            </a:pPr>
            <a:r>
              <a:rPr lang="nl-NL" dirty="0"/>
              <a:t>16:20 – 16:30	Afsluiting</a:t>
            </a:r>
          </a:p>
          <a:p>
            <a:endParaRPr lang="nl-NL" dirty="0"/>
          </a:p>
        </p:txBody>
      </p:sp>
      <p:pic>
        <p:nvPicPr>
          <p:cNvPr id="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71816B6D-0C29-164C-9B02-DEC6CDD8EC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936" y="2522141"/>
            <a:ext cx="3021952" cy="20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3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Laptop, Macbook, Conceptuele, Cup, Koffie">
            <a:extLst>
              <a:ext uri="{FF2B5EF4-FFF2-40B4-BE49-F238E27FC236}">
                <a16:creationId xmlns:a16="http://schemas.microsoft.com/office/drawing/2014/main" id="{1369F273-673B-48DC-A27F-50FBD136AA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38788" y="10"/>
            <a:ext cx="6453212" cy="6857990"/>
          </a:xfrm>
          <a:prstGeom prst="rect">
            <a:avLst/>
          </a:prstGeom>
          <a:solidFill>
            <a:srgbClr val="FFFFFF"/>
          </a:solidFill>
        </p:spPr>
      </p:pic>
      <p:sp>
        <p:nvSpPr>
          <p:cNvPr id="71" name="Picture Placeholder 2">
            <a:extLst>
              <a:ext uri="{FF2B5EF4-FFF2-40B4-BE49-F238E27FC236}">
                <a16:creationId xmlns:a16="http://schemas.microsoft.com/office/drawing/2014/main" id="{405C26E5-819B-49F8-BF5E-58D5D3B50148}"/>
              </a:ext>
            </a:extLst>
          </p:cNvPr>
          <p:cNvSpPr>
            <a:spLocks noGrp="1"/>
          </p:cNvSpPr>
          <p:nvPr>
            <p:ph type="pic" idx="13"/>
          </p:nvPr>
        </p:nvSpPr>
        <p:spPr>
          <a:xfrm>
            <a:off x="5738788" y="0"/>
            <a:ext cx="2469600" cy="6858000"/>
          </a:xfrm>
        </p:spPr>
      </p:sp>
      <p:sp>
        <p:nvSpPr>
          <p:cNvPr id="75" name="Title 4">
            <a:extLst>
              <a:ext uri="{FF2B5EF4-FFF2-40B4-BE49-F238E27FC236}">
                <a16:creationId xmlns:a16="http://schemas.microsoft.com/office/drawing/2014/main" id="{BE9354F8-DA0D-4920-91F2-B60925D437EE}"/>
              </a:ext>
            </a:extLst>
          </p:cNvPr>
          <p:cNvSpPr>
            <a:spLocks noGrp="1"/>
          </p:cNvSpPr>
          <p:nvPr>
            <p:ph type="title"/>
          </p:nvPr>
        </p:nvSpPr>
        <p:spPr>
          <a:xfrm>
            <a:off x="706048" y="368300"/>
            <a:ext cx="9385690" cy="1181100"/>
          </a:xfrm>
        </p:spPr>
        <p:txBody>
          <a:bodyPr/>
          <a:lstStyle/>
          <a:p>
            <a:r>
              <a:rPr lang="en-US"/>
              <a:t>Casus: De </a:t>
            </a:r>
            <a:r>
              <a:rPr lang="en-US" err="1"/>
              <a:t>werkplek</a:t>
            </a:r>
            <a:endParaRPr lang="en-US"/>
          </a:p>
        </p:txBody>
      </p:sp>
    </p:spTree>
    <p:extLst>
      <p:ext uri="{BB962C8B-B14F-4D97-AF65-F5344CB8AC3E}">
        <p14:creationId xmlns:p14="http://schemas.microsoft.com/office/powerpoint/2010/main" val="371283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7C9FC5-D2E0-684D-ACD9-C9302997E749}"/>
              </a:ext>
            </a:extLst>
          </p:cNvPr>
          <p:cNvSpPr>
            <a:spLocks noGrp="1"/>
          </p:cNvSpPr>
          <p:nvPr>
            <p:ph idx="1"/>
          </p:nvPr>
        </p:nvSpPr>
        <p:spPr/>
        <p:txBody>
          <a:bodyPr/>
          <a:lstStyle/>
          <a:p>
            <a:pPr>
              <a:lnSpc>
                <a:spcPct val="100000"/>
              </a:lnSpc>
            </a:pPr>
            <a:r>
              <a:rPr lang="nl-NL" sz="2400"/>
              <a:t>VN verdrag</a:t>
            </a:r>
          </a:p>
          <a:p>
            <a:pPr>
              <a:lnSpc>
                <a:spcPct val="100000"/>
              </a:lnSpc>
            </a:pPr>
            <a:r>
              <a:rPr lang="nl-NL" sz="2400"/>
              <a:t>De participatiewet </a:t>
            </a:r>
          </a:p>
          <a:p>
            <a:pPr>
              <a:lnSpc>
                <a:spcPct val="100000"/>
              </a:lnSpc>
            </a:pPr>
            <a:r>
              <a:rPr lang="en-US" sz="2400"/>
              <a:t>Social return on investment</a:t>
            </a:r>
          </a:p>
          <a:p>
            <a:pPr>
              <a:lnSpc>
                <a:spcPct val="100000"/>
              </a:lnSpc>
            </a:pPr>
            <a:r>
              <a:rPr lang="en-US" sz="2400" err="1"/>
              <a:t>Diversiteitsbeleid</a:t>
            </a:r>
            <a:endParaRPr lang="en-US" sz="2400"/>
          </a:p>
          <a:p>
            <a:pPr>
              <a:lnSpc>
                <a:spcPct val="100000"/>
              </a:lnSpc>
            </a:pPr>
            <a:endParaRPr lang="nl-NL"/>
          </a:p>
          <a:p>
            <a:pPr marL="0" indent="0">
              <a:buNone/>
            </a:pPr>
            <a:endParaRPr lang="nl-NL"/>
          </a:p>
        </p:txBody>
      </p:sp>
      <p:sp>
        <p:nvSpPr>
          <p:cNvPr id="3" name="Titel 2">
            <a:extLst>
              <a:ext uri="{FF2B5EF4-FFF2-40B4-BE49-F238E27FC236}">
                <a16:creationId xmlns:a16="http://schemas.microsoft.com/office/drawing/2014/main" id="{7E2A3BF1-FE1D-FC46-83C1-CFE6D072D2C6}"/>
              </a:ext>
            </a:extLst>
          </p:cNvPr>
          <p:cNvSpPr>
            <a:spLocks noGrp="1"/>
          </p:cNvSpPr>
          <p:nvPr>
            <p:ph type="title"/>
          </p:nvPr>
        </p:nvSpPr>
        <p:spPr/>
        <p:txBody>
          <a:bodyPr/>
          <a:lstStyle/>
          <a:p>
            <a:r>
              <a:rPr lang="nl-NL"/>
              <a:t>De context van inclusief werken</a:t>
            </a:r>
          </a:p>
        </p:txBody>
      </p:sp>
      <p:pic>
        <p:nvPicPr>
          <p:cNvPr id="4" name="Tijdelijke aanduiding voor inhoud 3">
            <a:extLst>
              <a:ext uri="{FF2B5EF4-FFF2-40B4-BE49-F238E27FC236}">
                <a16:creationId xmlns:a16="http://schemas.microsoft.com/office/drawing/2014/main" id="{23E473DA-6AA8-5A42-A9B2-B0A55CB57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34171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7C9FC5-D2E0-684D-ACD9-C9302997E749}"/>
              </a:ext>
            </a:extLst>
          </p:cNvPr>
          <p:cNvSpPr>
            <a:spLocks noGrp="1"/>
          </p:cNvSpPr>
          <p:nvPr>
            <p:ph idx="1"/>
          </p:nvPr>
        </p:nvSpPr>
        <p:spPr/>
        <p:txBody>
          <a:bodyPr/>
          <a:lstStyle/>
          <a:p>
            <a:pPr marL="0" indent="0">
              <a:lnSpc>
                <a:spcPct val="100000"/>
              </a:lnSpc>
              <a:buNone/>
            </a:pPr>
            <a:endParaRPr lang="nl-NL" sz="2400"/>
          </a:p>
          <a:p>
            <a:r>
              <a:rPr lang="nl-NL" sz="2400"/>
              <a:t>Het VN-verdrag handicap trad op 14 juli 2016 in Nederland in werking. Doel van dit verdrag is het bevorderen, beschermen en waarborgen van de mensenrechten van mensen met een beperking.</a:t>
            </a:r>
          </a:p>
          <a:p>
            <a:r>
              <a:rPr lang="nl-NL" sz="2400"/>
              <a:t>Centrale begrippen in het verdrag zijn inclusie, persoonlijke autonomie en volledige participatie. In het verdrag is aangegeven wat de overheid moet doen om ervoor te zorgen dat de positie van mensen met een beperking verbetert.</a:t>
            </a:r>
            <a:br>
              <a:rPr lang="nl-NL"/>
            </a:br>
            <a:endParaRPr lang="en-US"/>
          </a:p>
          <a:p>
            <a:pPr>
              <a:lnSpc>
                <a:spcPct val="100000"/>
              </a:lnSpc>
            </a:pPr>
            <a:endParaRPr lang="nl-NL"/>
          </a:p>
          <a:p>
            <a:pPr marL="0" indent="0">
              <a:buNone/>
            </a:pPr>
            <a:endParaRPr lang="nl-NL"/>
          </a:p>
        </p:txBody>
      </p:sp>
      <p:sp>
        <p:nvSpPr>
          <p:cNvPr id="3" name="Titel 2">
            <a:extLst>
              <a:ext uri="{FF2B5EF4-FFF2-40B4-BE49-F238E27FC236}">
                <a16:creationId xmlns:a16="http://schemas.microsoft.com/office/drawing/2014/main" id="{7E2A3BF1-FE1D-FC46-83C1-CFE6D072D2C6}"/>
              </a:ext>
            </a:extLst>
          </p:cNvPr>
          <p:cNvSpPr>
            <a:spLocks noGrp="1"/>
          </p:cNvSpPr>
          <p:nvPr>
            <p:ph type="title"/>
          </p:nvPr>
        </p:nvSpPr>
        <p:spPr/>
        <p:txBody>
          <a:bodyPr/>
          <a:lstStyle/>
          <a:p>
            <a:r>
              <a:rPr lang="nl-NL"/>
              <a:t>VN Verdrag</a:t>
            </a:r>
          </a:p>
        </p:txBody>
      </p:sp>
      <p:pic>
        <p:nvPicPr>
          <p:cNvPr id="4" name="Tijdelijke aanduiding voor inhoud 3">
            <a:extLst>
              <a:ext uri="{FF2B5EF4-FFF2-40B4-BE49-F238E27FC236}">
                <a16:creationId xmlns:a16="http://schemas.microsoft.com/office/drawing/2014/main" id="{23E473DA-6AA8-5A42-A9B2-B0A55CB57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6" name="Tijdelijke aanduiding voor inhoud 1">
            <a:extLst>
              <a:ext uri="{FF2B5EF4-FFF2-40B4-BE49-F238E27FC236}">
                <a16:creationId xmlns:a16="http://schemas.microsoft.com/office/drawing/2014/main" id="{BD3EA44A-39CC-4D24-8805-38E2C31FCAEE}"/>
              </a:ext>
            </a:extLst>
          </p:cNvPr>
          <p:cNvSpPr txBox="1">
            <a:spLocks/>
          </p:cNvSpPr>
          <p:nvPr/>
        </p:nvSpPr>
        <p:spPr>
          <a:xfrm>
            <a:off x="706047" y="1281112"/>
            <a:ext cx="4204293" cy="5365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t>Wat weten jullie over het VN verdrag 2016?</a:t>
            </a:r>
            <a:br>
              <a:rPr lang="nl-NL"/>
            </a:br>
            <a:endParaRPr lang="en-US"/>
          </a:p>
          <a:p>
            <a:endParaRPr lang="nl-NL"/>
          </a:p>
        </p:txBody>
      </p:sp>
    </p:spTree>
    <p:extLst>
      <p:ext uri="{BB962C8B-B14F-4D97-AF65-F5344CB8AC3E}">
        <p14:creationId xmlns:p14="http://schemas.microsoft.com/office/powerpoint/2010/main" val="9722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369707-7283-6A4D-98F3-DECCC8CAEF10}"/>
              </a:ext>
            </a:extLst>
          </p:cNvPr>
          <p:cNvSpPr>
            <a:spLocks noGrp="1"/>
          </p:cNvSpPr>
          <p:nvPr>
            <p:ph idx="1"/>
          </p:nvPr>
        </p:nvSpPr>
        <p:spPr/>
        <p:txBody>
          <a:bodyPr>
            <a:normAutofit lnSpcReduction="10000"/>
          </a:bodyPr>
          <a:lstStyle/>
          <a:p>
            <a:pPr marL="0" indent="0">
              <a:buNone/>
            </a:pPr>
            <a:endParaRPr lang="nl-NL"/>
          </a:p>
          <a:p>
            <a:r>
              <a:rPr lang="nl-NL"/>
              <a:t>SROI is als voorwaarde op te nemen in aanbestedingen. Het doel is extra werk(</a:t>
            </a:r>
            <a:r>
              <a:rPr lang="nl-NL" err="1"/>
              <a:t>ervarings</a:t>
            </a:r>
            <a:r>
              <a:rPr lang="nl-NL"/>
              <a:t>)plaatsen te creëren voor mensen met een grote(re) afstand tot de arbeidsmarkt. De voorwaarden gelden sinds 1 januari 2013 voor alle rijksopdrachten boven de Europese aanbestedingsdrempel van € 250.000,-.</a:t>
            </a:r>
          </a:p>
          <a:p>
            <a:r>
              <a:rPr lang="nl-NL"/>
              <a:t>SROI is een ‘containerbegrip’. Het omvat meerdere afspraken over de inzet van mensen met een afstand tot de arbeidsmarkt. Zonder re-integratieondersteuning kunnen die niet aan het werk. Zo hopen </a:t>
            </a:r>
            <a:r>
              <a:rPr lang="nl-NL" err="1"/>
              <a:t>overheidwerkgevers</a:t>
            </a:r>
            <a:r>
              <a:rPr lang="nl-NL"/>
              <a:t> zoveel mogelijk mensen met een afstand tot de arbeidsmarkt aan betaald werk te helpen.</a:t>
            </a:r>
          </a:p>
          <a:p>
            <a:pPr marL="0" indent="0">
              <a:buNone/>
            </a:pPr>
            <a:br>
              <a:rPr lang="nl-NL"/>
            </a:br>
            <a:br>
              <a:rPr lang="nl-NL"/>
            </a:br>
            <a:br>
              <a:rPr lang="nl-NL"/>
            </a:br>
            <a:endParaRPr lang="en-US"/>
          </a:p>
          <a:p>
            <a:endParaRPr lang="nl-NL"/>
          </a:p>
        </p:txBody>
      </p:sp>
      <p:sp>
        <p:nvSpPr>
          <p:cNvPr id="3" name="Titel 2">
            <a:extLst>
              <a:ext uri="{FF2B5EF4-FFF2-40B4-BE49-F238E27FC236}">
                <a16:creationId xmlns:a16="http://schemas.microsoft.com/office/drawing/2014/main" id="{F159FA16-1BA5-F74F-B29B-C1937A91EED0}"/>
              </a:ext>
            </a:extLst>
          </p:cNvPr>
          <p:cNvSpPr>
            <a:spLocks noGrp="1"/>
          </p:cNvSpPr>
          <p:nvPr>
            <p:ph type="title"/>
          </p:nvPr>
        </p:nvSpPr>
        <p:spPr/>
        <p:txBody>
          <a:bodyPr/>
          <a:lstStyle/>
          <a:p>
            <a:r>
              <a:rPr lang="nl-NL"/>
              <a:t>SROI</a:t>
            </a:r>
          </a:p>
        </p:txBody>
      </p:sp>
      <p:pic>
        <p:nvPicPr>
          <p:cNvPr id="4" name="Tijdelijke aanduiding voor inhoud 3">
            <a:extLst>
              <a:ext uri="{FF2B5EF4-FFF2-40B4-BE49-F238E27FC236}">
                <a16:creationId xmlns:a16="http://schemas.microsoft.com/office/drawing/2014/main" id="{5D00DB31-AC84-3143-A449-C1711EE939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9" name="Tijdelijke aanduiding voor inhoud 1">
            <a:extLst>
              <a:ext uri="{FF2B5EF4-FFF2-40B4-BE49-F238E27FC236}">
                <a16:creationId xmlns:a16="http://schemas.microsoft.com/office/drawing/2014/main" id="{C119825C-CBBA-407C-AF72-B55530DA6F7C}"/>
              </a:ext>
            </a:extLst>
          </p:cNvPr>
          <p:cNvSpPr txBox="1">
            <a:spLocks/>
          </p:cNvSpPr>
          <p:nvPr/>
        </p:nvSpPr>
        <p:spPr>
          <a:xfrm>
            <a:off x="706046" y="1157287"/>
            <a:ext cx="4761303" cy="5365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a:t>Wat weten jullie over SROI (</a:t>
            </a:r>
            <a:r>
              <a:rPr lang="nl-NL" sz="1400" err="1"/>
              <a:t>Social</a:t>
            </a:r>
            <a:r>
              <a:rPr lang="nl-NL" sz="1400"/>
              <a:t> Return on investment) ?</a:t>
            </a:r>
            <a:br>
              <a:rPr lang="nl-NL" sz="1400"/>
            </a:br>
            <a:endParaRPr lang="en-US" sz="1400"/>
          </a:p>
          <a:p>
            <a:endParaRPr lang="nl-NL" sz="1400"/>
          </a:p>
        </p:txBody>
      </p:sp>
    </p:spTree>
    <p:extLst>
      <p:ext uri="{BB962C8B-B14F-4D97-AF65-F5344CB8AC3E}">
        <p14:creationId xmlns:p14="http://schemas.microsoft.com/office/powerpoint/2010/main" val="11474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369707-7283-6A4D-98F3-DECCC8CAEF10}"/>
              </a:ext>
            </a:extLst>
          </p:cNvPr>
          <p:cNvSpPr>
            <a:spLocks noGrp="1"/>
          </p:cNvSpPr>
          <p:nvPr>
            <p:ph idx="1"/>
          </p:nvPr>
        </p:nvSpPr>
        <p:spPr>
          <a:xfrm>
            <a:off x="695325" y="2044700"/>
            <a:ext cx="9396413" cy="4687888"/>
          </a:xfrm>
        </p:spPr>
        <p:txBody>
          <a:bodyPr>
            <a:normAutofit/>
          </a:bodyPr>
          <a:lstStyle/>
          <a:p>
            <a:pPr fontAlgn="t"/>
            <a:r>
              <a:rPr lang="nl-NL"/>
              <a:t>De centrale doelstelling van de banenafspraak is het creëren van 125.000 nieuwe banen, ten opzichte van begin 2013. Hiervan moet het bedrijfsleven 100.000 banen realiseren in 2026, en de overheid de overige 25.000, in 2024.</a:t>
            </a:r>
          </a:p>
          <a:p>
            <a:pPr fontAlgn="t"/>
            <a:r>
              <a:rPr lang="nl-NL"/>
              <a:t>Het doel is om mensen met een afstand tot de arbeidsmarkt te re-integreren. Alle mensen doen dan volwaardig mee aan de arbeidssamenleving. Dit betekent dat zij een betaalde baan hebben, zich kunnen voorzien in hun eigen levensonderhoud en/of op andere manieren maatschappelijk actief zijn.</a:t>
            </a:r>
          </a:p>
          <a:p>
            <a:pPr marL="0" indent="0">
              <a:buNone/>
            </a:pPr>
            <a:br>
              <a:rPr lang="nl-NL"/>
            </a:br>
            <a:br>
              <a:rPr lang="nl-NL"/>
            </a:br>
            <a:br>
              <a:rPr lang="nl-NL"/>
            </a:br>
            <a:endParaRPr lang="en-US">
              <a:solidFill>
                <a:srgbClr val="F39801"/>
              </a:solidFill>
              <a:latin typeface="Arial" panose="020B0604020202020204" pitchFamily="34" charset="0"/>
            </a:endParaRPr>
          </a:p>
          <a:p>
            <a:endParaRPr lang="nl-NL"/>
          </a:p>
        </p:txBody>
      </p:sp>
      <p:sp>
        <p:nvSpPr>
          <p:cNvPr id="3" name="Titel 2">
            <a:extLst>
              <a:ext uri="{FF2B5EF4-FFF2-40B4-BE49-F238E27FC236}">
                <a16:creationId xmlns:a16="http://schemas.microsoft.com/office/drawing/2014/main" id="{F159FA16-1BA5-F74F-B29B-C1937A91EED0}"/>
              </a:ext>
            </a:extLst>
          </p:cNvPr>
          <p:cNvSpPr>
            <a:spLocks noGrp="1"/>
          </p:cNvSpPr>
          <p:nvPr>
            <p:ph type="title"/>
          </p:nvPr>
        </p:nvSpPr>
        <p:spPr/>
        <p:txBody>
          <a:bodyPr/>
          <a:lstStyle/>
          <a:p>
            <a:r>
              <a:rPr lang="nl-NL"/>
              <a:t>Participatiewet</a:t>
            </a:r>
          </a:p>
        </p:txBody>
      </p:sp>
      <p:pic>
        <p:nvPicPr>
          <p:cNvPr id="4" name="Tijdelijke aanduiding voor inhoud 3">
            <a:extLst>
              <a:ext uri="{FF2B5EF4-FFF2-40B4-BE49-F238E27FC236}">
                <a16:creationId xmlns:a16="http://schemas.microsoft.com/office/drawing/2014/main" id="{5D00DB31-AC84-3143-A449-C1711EE939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6" name="Tijdelijke aanduiding voor inhoud 1">
            <a:extLst>
              <a:ext uri="{FF2B5EF4-FFF2-40B4-BE49-F238E27FC236}">
                <a16:creationId xmlns:a16="http://schemas.microsoft.com/office/drawing/2014/main" id="{2B313989-A7A7-4367-B7E8-0C79C7550BA3}"/>
              </a:ext>
            </a:extLst>
          </p:cNvPr>
          <p:cNvSpPr txBox="1">
            <a:spLocks/>
          </p:cNvSpPr>
          <p:nvPr/>
        </p:nvSpPr>
        <p:spPr>
          <a:xfrm>
            <a:off x="706048" y="1166812"/>
            <a:ext cx="4761303" cy="53657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a:t>Wat weten jullie over de participatiewet en de banenafspraak?</a:t>
            </a:r>
            <a:br>
              <a:rPr lang="nl-NL" sz="1400"/>
            </a:br>
            <a:endParaRPr lang="en-US" sz="1400"/>
          </a:p>
          <a:p>
            <a:endParaRPr lang="nl-NL" sz="1400"/>
          </a:p>
        </p:txBody>
      </p:sp>
    </p:spTree>
    <p:extLst>
      <p:ext uri="{BB962C8B-B14F-4D97-AF65-F5344CB8AC3E}">
        <p14:creationId xmlns:p14="http://schemas.microsoft.com/office/powerpoint/2010/main" val="26398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3986E6E-2A77-4DB4-BF67-21212B3F937F}"/>
              </a:ext>
            </a:extLst>
          </p:cNvPr>
          <p:cNvSpPr/>
          <p:nvPr/>
        </p:nvSpPr>
        <p:spPr>
          <a:xfrm>
            <a:off x="584791" y="1590675"/>
            <a:ext cx="9883183" cy="36766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a:extLst>
              <a:ext uri="{FF2B5EF4-FFF2-40B4-BE49-F238E27FC236}">
                <a16:creationId xmlns:a16="http://schemas.microsoft.com/office/drawing/2014/main" id="{5BEA4D3D-9B69-A541-A068-E255DC707A05}"/>
              </a:ext>
            </a:extLst>
          </p:cNvPr>
          <p:cNvSpPr>
            <a:spLocks noGrp="1"/>
          </p:cNvSpPr>
          <p:nvPr>
            <p:ph idx="1"/>
          </p:nvPr>
        </p:nvSpPr>
        <p:spPr>
          <a:xfrm>
            <a:off x="695324" y="1724297"/>
            <a:ext cx="9396413" cy="4512991"/>
          </a:xfrm>
        </p:spPr>
        <p:txBody>
          <a:bodyPr>
            <a:normAutofit/>
          </a:bodyPr>
          <a:lstStyle/>
          <a:p>
            <a:pPr marL="0" indent="0" algn="ctr">
              <a:lnSpc>
                <a:spcPct val="100000"/>
              </a:lnSpc>
              <a:buNone/>
            </a:pPr>
            <a:r>
              <a:rPr lang="nl-NL" sz="3200"/>
              <a:t>Zowel de participatiewet als SROI voorwaarden, werken met quota: een minimum aantal arbeidsplekken voor werknemers met een afstand tot de arbeidsmarkt. </a:t>
            </a:r>
          </a:p>
          <a:p>
            <a:pPr marL="0" indent="0" algn="ctr">
              <a:lnSpc>
                <a:spcPct val="100000"/>
              </a:lnSpc>
              <a:buNone/>
            </a:pPr>
            <a:endParaRPr lang="nl-NL" sz="4000"/>
          </a:p>
          <a:p>
            <a:pPr marL="0" indent="0" algn="ctr">
              <a:lnSpc>
                <a:spcPct val="100000"/>
              </a:lnSpc>
              <a:buNone/>
            </a:pPr>
            <a:r>
              <a:rPr lang="nl-NL" sz="3200" u="sng"/>
              <a:t>Dragen zulke quota bij aan inclusie, of juist niet?</a:t>
            </a:r>
          </a:p>
        </p:txBody>
      </p:sp>
      <p:sp>
        <p:nvSpPr>
          <p:cNvPr id="3" name="Titel 2">
            <a:extLst>
              <a:ext uri="{FF2B5EF4-FFF2-40B4-BE49-F238E27FC236}">
                <a16:creationId xmlns:a16="http://schemas.microsoft.com/office/drawing/2014/main" id="{FB6914E3-1B2F-774B-B0E7-9265CC3E4F3F}"/>
              </a:ext>
            </a:extLst>
          </p:cNvPr>
          <p:cNvSpPr>
            <a:spLocks noGrp="1"/>
          </p:cNvSpPr>
          <p:nvPr>
            <p:ph type="title"/>
          </p:nvPr>
        </p:nvSpPr>
        <p:spPr>
          <a:xfrm>
            <a:off x="706048" y="368300"/>
            <a:ext cx="9385690" cy="833179"/>
          </a:xfrm>
        </p:spPr>
        <p:txBody>
          <a:bodyPr/>
          <a:lstStyle/>
          <a:p>
            <a:r>
              <a:rPr lang="nl-NL"/>
              <a:t>In gesprek</a:t>
            </a:r>
          </a:p>
        </p:txBody>
      </p:sp>
      <p:pic>
        <p:nvPicPr>
          <p:cNvPr id="4" name="Tijdelijke aanduiding voor inhoud 3">
            <a:extLst>
              <a:ext uri="{FF2B5EF4-FFF2-40B4-BE49-F238E27FC236}">
                <a16:creationId xmlns:a16="http://schemas.microsoft.com/office/drawing/2014/main" id="{3AD1A87D-B2AF-D44D-9779-57E9C3477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13704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6E841F27-C2AC-4576-A59F-F968A46D6E3F}"/>
              </a:ext>
            </a:extLst>
          </p:cNvPr>
          <p:cNvSpPr/>
          <p:nvPr/>
        </p:nvSpPr>
        <p:spPr>
          <a:xfrm>
            <a:off x="374650" y="5543550"/>
            <a:ext cx="1662113" cy="122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11266" name="Afbeelding 10" descr="Afbeelding met tekening, voedsel&#10;&#10;Automatisch gegenereerde beschrijving">
            <a:extLst>
              <a:ext uri="{FF2B5EF4-FFF2-40B4-BE49-F238E27FC236}">
                <a16:creationId xmlns:a16="http://schemas.microsoft.com/office/drawing/2014/main" id="{D9DABB08-DFB8-401F-8E36-7049E35FA0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425" y="5918200"/>
            <a:ext cx="14859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el 2">
            <a:extLst>
              <a:ext uri="{FF2B5EF4-FFF2-40B4-BE49-F238E27FC236}">
                <a16:creationId xmlns:a16="http://schemas.microsoft.com/office/drawing/2014/main" id="{3C70B546-26DF-427B-8747-E5CECEB94238}"/>
              </a:ext>
            </a:extLst>
          </p:cNvPr>
          <p:cNvSpPr>
            <a:spLocks noGrp="1" noChangeArrowheads="1"/>
          </p:cNvSpPr>
          <p:nvPr>
            <p:ph type="title"/>
          </p:nvPr>
        </p:nvSpPr>
        <p:spPr>
          <a:xfrm>
            <a:off x="706438" y="368300"/>
            <a:ext cx="9385300" cy="647700"/>
          </a:xfrm>
        </p:spPr>
        <p:txBody>
          <a:bodyPr/>
          <a:lstStyle/>
          <a:p>
            <a:pPr eaLnBrk="1" hangingPunct="1">
              <a:defRPr/>
            </a:pPr>
            <a:r>
              <a:rPr lang="nl-NL" altLang="nl-NL">
                <a:latin typeface="+mn-lt"/>
              </a:rPr>
              <a:t>Programma dag 2</a:t>
            </a:r>
          </a:p>
        </p:txBody>
      </p:sp>
      <p:sp>
        <p:nvSpPr>
          <p:cNvPr id="6" name="Tijdelijke aanduiding voor inhoud 1">
            <a:extLst>
              <a:ext uri="{FF2B5EF4-FFF2-40B4-BE49-F238E27FC236}">
                <a16:creationId xmlns:a16="http://schemas.microsoft.com/office/drawing/2014/main" id="{8498D3C4-B63E-48B0-B7BB-69D4F48A03EB}"/>
              </a:ext>
            </a:extLst>
          </p:cNvPr>
          <p:cNvSpPr txBox="1">
            <a:spLocks/>
          </p:cNvSpPr>
          <p:nvPr/>
        </p:nvSpPr>
        <p:spPr>
          <a:xfrm>
            <a:off x="706438" y="13906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a:t>
            </a:r>
            <a:r>
              <a:rPr lang="nl-NL" b="1" dirty="0"/>
              <a:t>Begrippen: diversiteit, (sociale) inclusie, eigen regie</a:t>
            </a:r>
          </a:p>
          <a:p>
            <a:pPr marL="0" indent="0">
              <a:lnSpc>
                <a:spcPct val="50000"/>
              </a:lnSpc>
              <a:buFont typeface="Arial" panose="020B0604020202020204" pitchFamily="34" charset="0"/>
              <a:buNone/>
            </a:pPr>
            <a:r>
              <a:rPr lang="nl-NL" b="1" dirty="0"/>
              <a:t>		Welke rol heb je?</a:t>
            </a:r>
          </a:p>
          <a:p>
            <a:pPr marL="0" indent="0">
              <a:lnSpc>
                <a:spcPct val="50000"/>
              </a:lnSpc>
              <a:buFont typeface="Arial" panose="020B0604020202020204" pitchFamily="34" charset="0"/>
              <a:buNone/>
            </a:pPr>
            <a:r>
              <a:rPr lang="nl-NL" dirty="0"/>
              <a:t>10:20 – 10:30	Pauze		</a:t>
            </a:r>
          </a:p>
          <a:p>
            <a:pPr marL="0" indent="0">
              <a:lnSpc>
                <a:spcPct val="50000"/>
              </a:lnSpc>
              <a:buFont typeface="Arial" panose="020B0604020202020204" pitchFamily="34" charset="0"/>
              <a:buNone/>
            </a:pPr>
            <a:r>
              <a:rPr lang="nl-NL" dirty="0"/>
              <a:t>10:30 – 11:20 	Plan van aanpak + terugkoppeling </a:t>
            </a:r>
            <a:r>
              <a:rPr lang="nl-NL" dirty="0" err="1"/>
              <a:t>subgroepjes</a:t>
            </a:r>
            <a:endParaRPr lang="nl-NL" dirty="0"/>
          </a:p>
          <a:p>
            <a:pPr marL="0" indent="0">
              <a:lnSpc>
                <a:spcPct val="50000"/>
              </a:lnSpc>
              <a:buFont typeface="Arial" panose="020B0604020202020204" pitchFamily="34" charset="0"/>
              <a:buNone/>
            </a:pPr>
            <a:r>
              <a:rPr lang="nl-NL" dirty="0"/>
              <a:t>11:20 – 11:30 	Pauze</a:t>
            </a:r>
          </a:p>
          <a:p>
            <a:pPr marL="0" indent="0">
              <a:lnSpc>
                <a:spcPct val="50000"/>
              </a:lnSpc>
              <a:buFont typeface="Arial" panose="020B0604020202020204" pitchFamily="34" charset="0"/>
              <a:buNone/>
            </a:pPr>
            <a:r>
              <a:rPr lang="nl-NL" dirty="0"/>
              <a:t>11:30 – 12:20 	Ervaringen autisme ambassade &lt;op uitnodiging&gt;</a:t>
            </a:r>
          </a:p>
          <a:p>
            <a:pPr marL="0" indent="0">
              <a:lnSpc>
                <a:spcPct val="50000"/>
              </a:lnSpc>
              <a:buFont typeface="Arial" panose="020B0604020202020204" pitchFamily="34" charset="0"/>
              <a:buNone/>
            </a:pPr>
            <a:r>
              <a:rPr lang="nl-NL" dirty="0"/>
              <a:t>12:20 – 13:20	Pauze		</a:t>
            </a:r>
          </a:p>
          <a:p>
            <a:pPr marL="0" indent="0">
              <a:lnSpc>
                <a:spcPct val="50000"/>
              </a:lnSpc>
              <a:buNone/>
            </a:pPr>
            <a:r>
              <a:rPr lang="nl-NL" dirty="0"/>
              <a:t>13:20 – 14:10	Casus bespreking</a:t>
            </a:r>
          </a:p>
          <a:p>
            <a:pPr marL="0" indent="0">
              <a:lnSpc>
                <a:spcPct val="50000"/>
              </a:lnSpc>
              <a:buFont typeface="Arial" panose="020B0604020202020204" pitchFamily="34" charset="0"/>
              <a:buNone/>
            </a:pPr>
            <a:r>
              <a:rPr lang="nl-NL" dirty="0"/>
              <a:t>14:10 – 14:20 	Pauze	</a:t>
            </a:r>
          </a:p>
          <a:p>
            <a:pPr marL="0" indent="0">
              <a:lnSpc>
                <a:spcPct val="50000"/>
              </a:lnSpc>
              <a:buNone/>
            </a:pPr>
            <a:r>
              <a:rPr lang="nl-NL" dirty="0"/>
              <a:t>14:20 – 15:10	Afronding casus</a:t>
            </a:r>
          </a:p>
          <a:p>
            <a:pPr marL="0" indent="0">
              <a:lnSpc>
                <a:spcPct val="50000"/>
              </a:lnSpc>
              <a:buNone/>
            </a:pPr>
            <a:r>
              <a:rPr lang="nl-NL" dirty="0"/>
              <a:t>		De context van inclusief werken</a:t>
            </a:r>
          </a:p>
          <a:p>
            <a:pPr marL="0" indent="0">
              <a:lnSpc>
                <a:spcPct val="50000"/>
              </a:lnSpc>
              <a:buNone/>
            </a:pPr>
            <a:r>
              <a:rPr lang="nl-NL" dirty="0"/>
              <a:t>15:10 – 15:20	Pauze</a:t>
            </a:r>
          </a:p>
          <a:p>
            <a:pPr marL="0" indent="0">
              <a:lnSpc>
                <a:spcPct val="50000"/>
              </a:lnSpc>
              <a:buNone/>
            </a:pPr>
            <a:r>
              <a:rPr lang="nl-NL" dirty="0"/>
              <a:t>15:20 – 16:20 	Dilemma’s als ambassadeur (korte pauze tussendoor)</a:t>
            </a:r>
          </a:p>
          <a:p>
            <a:pPr marL="0" indent="0">
              <a:lnSpc>
                <a:spcPct val="50000"/>
              </a:lnSpc>
              <a:buFont typeface="Arial" panose="020B0604020202020204" pitchFamily="34" charset="0"/>
              <a:buNone/>
            </a:pPr>
            <a:r>
              <a:rPr lang="nl-NL" dirty="0"/>
              <a:t>16:20 – 16:30	Afsluiting</a:t>
            </a:r>
          </a:p>
          <a:p>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6914E3-1B2F-774B-B0E7-9265CC3E4F3F}"/>
              </a:ext>
            </a:extLst>
          </p:cNvPr>
          <p:cNvSpPr>
            <a:spLocks noGrp="1"/>
          </p:cNvSpPr>
          <p:nvPr>
            <p:ph type="title"/>
          </p:nvPr>
        </p:nvSpPr>
        <p:spPr>
          <a:xfrm>
            <a:off x="706048" y="368300"/>
            <a:ext cx="9385690" cy="833179"/>
          </a:xfrm>
        </p:spPr>
        <p:txBody>
          <a:bodyPr/>
          <a:lstStyle/>
          <a:p>
            <a:r>
              <a:rPr lang="nl-NL"/>
              <a:t>Diversiteitsbeleid</a:t>
            </a:r>
          </a:p>
        </p:txBody>
      </p:sp>
      <p:pic>
        <p:nvPicPr>
          <p:cNvPr id="4" name="Tijdelijke aanduiding voor inhoud 3">
            <a:extLst>
              <a:ext uri="{FF2B5EF4-FFF2-40B4-BE49-F238E27FC236}">
                <a16:creationId xmlns:a16="http://schemas.microsoft.com/office/drawing/2014/main" id="{3AD1A87D-B2AF-D44D-9779-57E9C3477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8" name="Tijdelijke aanduiding voor inhoud 7">
            <a:extLst>
              <a:ext uri="{FF2B5EF4-FFF2-40B4-BE49-F238E27FC236}">
                <a16:creationId xmlns:a16="http://schemas.microsoft.com/office/drawing/2014/main" id="{FF7C7346-BE84-4E3C-91E9-102478AA6958}"/>
              </a:ext>
            </a:extLst>
          </p:cNvPr>
          <p:cNvSpPr>
            <a:spLocks noGrp="1"/>
          </p:cNvSpPr>
          <p:nvPr>
            <p:ph idx="1"/>
          </p:nvPr>
        </p:nvSpPr>
        <p:spPr>
          <a:xfrm>
            <a:off x="706048" y="1393559"/>
            <a:ext cx="9396413" cy="3245503"/>
          </a:xfrm>
        </p:spPr>
        <p:txBody>
          <a:bodyPr>
            <a:normAutofit fontScale="92500" lnSpcReduction="10000"/>
          </a:bodyPr>
          <a:lstStyle/>
          <a:p>
            <a:r>
              <a:rPr lang="nl-NL" sz="1900"/>
              <a:t>Beleid dat gericht is op het erkennen en waarderen van verschillen tussen personen</a:t>
            </a:r>
          </a:p>
          <a:p>
            <a:pPr marL="0" indent="0">
              <a:buNone/>
            </a:pPr>
            <a:endParaRPr lang="nl-NL" sz="1900"/>
          </a:p>
          <a:p>
            <a:r>
              <a:rPr lang="nl-NL" sz="1900"/>
              <a:t>Diversiteitsbeleid kan gericht zijn op minderheden (denken vanuit de norm):</a:t>
            </a:r>
          </a:p>
          <a:p>
            <a:pPr lvl="1"/>
            <a:r>
              <a:rPr lang="nl-NL" sz="1900"/>
              <a:t>Aanname dat de meeste mensen ongeveer gelijk zijn; Mensen die ‘anders’ zijn krijgen ook een plek; Individuele aanpassingen zodat je in het ‘normale’ proces meekunt of dat niet verstoort</a:t>
            </a:r>
          </a:p>
          <a:p>
            <a:r>
              <a:rPr lang="nl-NL" sz="1900"/>
              <a:t> Diversiteitsbeleid kan gericht zijn op alle medewerkers (denken vanuit diversiteit):</a:t>
            </a:r>
          </a:p>
          <a:p>
            <a:pPr lvl="1"/>
            <a:r>
              <a:rPr lang="nl-NL" sz="1900"/>
              <a:t>Iederéén verschilt; Gangbare normen worden ter discussie gesteld; Verschillende denkwijzen versterken elkaar in nieuwe processen</a:t>
            </a:r>
          </a:p>
          <a:p>
            <a:pPr lvl="1"/>
            <a:endParaRPr lang="nl-NL"/>
          </a:p>
        </p:txBody>
      </p:sp>
      <p:sp>
        <p:nvSpPr>
          <p:cNvPr id="10" name="Tijdelijke aanduiding voor inhoud 1">
            <a:extLst>
              <a:ext uri="{FF2B5EF4-FFF2-40B4-BE49-F238E27FC236}">
                <a16:creationId xmlns:a16="http://schemas.microsoft.com/office/drawing/2014/main" id="{0F049702-D19A-4774-AE35-E4497DB1B142}"/>
              </a:ext>
            </a:extLst>
          </p:cNvPr>
          <p:cNvSpPr txBox="1">
            <a:spLocks/>
          </p:cNvSpPr>
          <p:nvPr/>
        </p:nvSpPr>
        <p:spPr>
          <a:xfrm>
            <a:off x="1371601" y="4639062"/>
            <a:ext cx="9385690" cy="507365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nl-NL" sz="2400"/>
          </a:p>
        </p:txBody>
      </p:sp>
      <p:pic>
        <p:nvPicPr>
          <p:cNvPr id="12" name="Afbeelding 11">
            <a:extLst>
              <a:ext uri="{FF2B5EF4-FFF2-40B4-BE49-F238E27FC236}">
                <a16:creationId xmlns:a16="http://schemas.microsoft.com/office/drawing/2014/main" id="{66FF8BD6-DC14-40FA-8BE1-562FE0E424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5293" y="1986889"/>
            <a:ext cx="1563996" cy="1442111"/>
          </a:xfrm>
          <a:prstGeom prst="ellipse">
            <a:avLst/>
          </a:prstGeom>
        </p:spPr>
      </p:pic>
      <p:pic>
        <p:nvPicPr>
          <p:cNvPr id="14" name="Afbeelding 13">
            <a:extLst>
              <a:ext uri="{FF2B5EF4-FFF2-40B4-BE49-F238E27FC236}">
                <a16:creationId xmlns:a16="http://schemas.microsoft.com/office/drawing/2014/main" id="{95659E8E-4CC9-4D81-ABDB-5758A1540A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6899" y="3683363"/>
            <a:ext cx="1333500" cy="1321432"/>
          </a:xfrm>
          <a:prstGeom prst="ellipse">
            <a:avLst/>
          </a:prstGeom>
        </p:spPr>
      </p:pic>
    </p:spTree>
    <p:extLst>
      <p:ext uri="{BB962C8B-B14F-4D97-AF65-F5344CB8AC3E}">
        <p14:creationId xmlns:p14="http://schemas.microsoft.com/office/powerpoint/2010/main" val="420429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253B13-3D11-C345-ACDD-BF0D2083141E}"/>
              </a:ext>
            </a:extLst>
          </p:cNvPr>
          <p:cNvSpPr>
            <a:spLocks noGrp="1"/>
          </p:cNvSpPr>
          <p:nvPr>
            <p:ph type="title"/>
          </p:nvPr>
        </p:nvSpPr>
        <p:spPr>
          <a:xfrm>
            <a:off x="494224" y="215558"/>
            <a:ext cx="2182302" cy="1181100"/>
          </a:xfrm>
        </p:spPr>
        <p:txBody>
          <a:bodyPr/>
          <a:lstStyle/>
          <a:p>
            <a:pPr algn="ctr"/>
            <a:r>
              <a:rPr lang="nl-NL"/>
              <a:t>Pauze</a:t>
            </a:r>
          </a:p>
        </p:txBody>
      </p:sp>
      <p:pic>
        <p:nvPicPr>
          <p:cNvPr id="5" name="Tijdelijke aanduiding voor inhoud 3">
            <a:extLst>
              <a:ext uri="{FF2B5EF4-FFF2-40B4-BE49-F238E27FC236}">
                <a16:creationId xmlns:a16="http://schemas.microsoft.com/office/drawing/2014/main" id="{56847260-14BB-5C48-B28B-CA3CEBFE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2" name="Tijdelijke aanduiding voor inhoud 1">
            <a:extLst>
              <a:ext uri="{FF2B5EF4-FFF2-40B4-BE49-F238E27FC236}">
                <a16:creationId xmlns:a16="http://schemas.microsoft.com/office/drawing/2014/main" id="{DE2769AE-4CF8-4FAD-90F3-C0FA98AFFE6F}"/>
              </a:ext>
            </a:extLst>
          </p:cNvPr>
          <p:cNvSpPr txBox="1">
            <a:spLocks/>
          </p:cNvSpPr>
          <p:nvPr/>
        </p:nvSpPr>
        <p:spPr>
          <a:xfrm>
            <a:off x="3906838" y="15049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Begrippen: diversiteit, (sociale) inclusie), eigen regie</a:t>
            </a:r>
          </a:p>
          <a:p>
            <a:pPr marL="0" indent="0">
              <a:lnSpc>
                <a:spcPct val="50000"/>
              </a:lnSpc>
              <a:buFont typeface="Arial" panose="020B0604020202020204" pitchFamily="34" charset="0"/>
              <a:buNone/>
            </a:pPr>
            <a:r>
              <a:rPr lang="nl-NL" dirty="0"/>
              <a:t>		Welke rol heb je?</a:t>
            </a:r>
          </a:p>
          <a:p>
            <a:pPr marL="0" indent="0">
              <a:lnSpc>
                <a:spcPct val="50000"/>
              </a:lnSpc>
              <a:buFont typeface="Arial" panose="020B0604020202020204" pitchFamily="34" charset="0"/>
              <a:buNone/>
            </a:pPr>
            <a:r>
              <a:rPr lang="nl-NL" dirty="0"/>
              <a:t>10:20 – 10:30	Pauze		</a:t>
            </a:r>
          </a:p>
          <a:p>
            <a:pPr marL="0" indent="0">
              <a:lnSpc>
                <a:spcPct val="50000"/>
              </a:lnSpc>
              <a:buFont typeface="Arial" panose="020B0604020202020204" pitchFamily="34" charset="0"/>
              <a:buNone/>
            </a:pPr>
            <a:r>
              <a:rPr lang="nl-NL" dirty="0"/>
              <a:t>10:30 – 11:20 	Plan van aanpak + terugkoppeling </a:t>
            </a:r>
            <a:r>
              <a:rPr lang="nl-NL" dirty="0" err="1"/>
              <a:t>subgroepjes</a:t>
            </a:r>
            <a:endParaRPr lang="nl-NL" dirty="0"/>
          </a:p>
          <a:p>
            <a:pPr marL="0" indent="0">
              <a:lnSpc>
                <a:spcPct val="50000"/>
              </a:lnSpc>
              <a:buFont typeface="Arial" panose="020B0604020202020204" pitchFamily="34" charset="0"/>
              <a:buNone/>
            </a:pPr>
            <a:r>
              <a:rPr lang="nl-NL" dirty="0"/>
              <a:t>11:20 – 11:30 	Pauze</a:t>
            </a:r>
          </a:p>
          <a:p>
            <a:pPr marL="0" indent="0">
              <a:lnSpc>
                <a:spcPct val="50000"/>
              </a:lnSpc>
              <a:buNone/>
            </a:pPr>
            <a:r>
              <a:rPr lang="nl-NL" dirty="0"/>
              <a:t>11:30 – 12:20 	Ervaringen autisme ambassade &lt;op uitnodiging&gt;</a:t>
            </a:r>
          </a:p>
          <a:p>
            <a:pPr marL="0" indent="0">
              <a:lnSpc>
                <a:spcPct val="50000"/>
              </a:lnSpc>
              <a:buFont typeface="Arial" panose="020B0604020202020204" pitchFamily="34" charset="0"/>
              <a:buNone/>
            </a:pPr>
            <a:r>
              <a:rPr lang="nl-NL" dirty="0"/>
              <a:t>12:15 – 13:15	Pauze		</a:t>
            </a:r>
          </a:p>
          <a:p>
            <a:pPr marL="0" indent="0">
              <a:lnSpc>
                <a:spcPct val="50000"/>
              </a:lnSpc>
              <a:buNone/>
            </a:pPr>
            <a:r>
              <a:rPr lang="nl-NL" dirty="0"/>
              <a:t>13:20 – 14:10	Casus bespreking</a:t>
            </a:r>
          </a:p>
          <a:p>
            <a:pPr marL="0" indent="0">
              <a:lnSpc>
                <a:spcPct val="50000"/>
              </a:lnSpc>
              <a:buFont typeface="Arial" panose="020B0604020202020204" pitchFamily="34" charset="0"/>
              <a:buNone/>
            </a:pPr>
            <a:r>
              <a:rPr lang="nl-NL" dirty="0"/>
              <a:t>14:10 – 14:20 	Pauze	</a:t>
            </a:r>
          </a:p>
          <a:p>
            <a:pPr marL="0" indent="0">
              <a:lnSpc>
                <a:spcPct val="50000"/>
              </a:lnSpc>
              <a:buNone/>
            </a:pPr>
            <a:r>
              <a:rPr lang="nl-NL" dirty="0"/>
              <a:t>14:20 – 15:10	Afronding casus</a:t>
            </a:r>
          </a:p>
          <a:p>
            <a:pPr marL="0" indent="0">
              <a:lnSpc>
                <a:spcPct val="50000"/>
              </a:lnSpc>
              <a:buNone/>
            </a:pPr>
            <a:r>
              <a:rPr lang="nl-NL" dirty="0"/>
              <a:t>		De context van inclusief werken</a:t>
            </a:r>
          </a:p>
          <a:p>
            <a:pPr marL="0" indent="0">
              <a:lnSpc>
                <a:spcPct val="50000"/>
              </a:lnSpc>
              <a:buNone/>
            </a:pPr>
            <a:r>
              <a:rPr lang="nl-NL" b="1" dirty="0"/>
              <a:t>15:10 – 15:20	Pauze</a:t>
            </a:r>
          </a:p>
          <a:p>
            <a:pPr marL="0" indent="0">
              <a:lnSpc>
                <a:spcPct val="50000"/>
              </a:lnSpc>
              <a:buNone/>
            </a:pPr>
            <a:r>
              <a:rPr lang="nl-NL" b="1" dirty="0"/>
              <a:t>15:20 – 16:20 	Dilemma’s als ambassadeur</a:t>
            </a:r>
          </a:p>
          <a:p>
            <a:pPr marL="0" indent="0">
              <a:lnSpc>
                <a:spcPct val="50000"/>
              </a:lnSpc>
              <a:buFont typeface="Arial" panose="020B0604020202020204" pitchFamily="34" charset="0"/>
              <a:buNone/>
            </a:pPr>
            <a:r>
              <a:rPr lang="nl-NL" dirty="0"/>
              <a:t>16:20 – 16:30	Afsluiting</a:t>
            </a:r>
          </a:p>
          <a:p>
            <a:endParaRPr lang="nl-NL" dirty="0"/>
          </a:p>
        </p:txBody>
      </p:sp>
      <p:pic>
        <p:nvPicPr>
          <p:cNvPr id="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71816B6D-0C29-164C-9B02-DEC6CDD8EC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936" y="2522141"/>
            <a:ext cx="3021952" cy="20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7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B6914E3-1B2F-774B-B0E7-9265CC3E4F3F}"/>
              </a:ext>
            </a:extLst>
          </p:cNvPr>
          <p:cNvSpPr>
            <a:spLocks noGrp="1"/>
          </p:cNvSpPr>
          <p:nvPr>
            <p:ph type="title"/>
          </p:nvPr>
        </p:nvSpPr>
        <p:spPr>
          <a:xfrm>
            <a:off x="706048" y="368300"/>
            <a:ext cx="9385690" cy="833179"/>
          </a:xfrm>
        </p:spPr>
        <p:txBody>
          <a:bodyPr/>
          <a:lstStyle/>
          <a:p>
            <a:r>
              <a:rPr lang="nl-NL"/>
              <a:t>Dilemma’s als ambassadeur</a:t>
            </a:r>
          </a:p>
        </p:txBody>
      </p:sp>
      <p:pic>
        <p:nvPicPr>
          <p:cNvPr id="4" name="Tijdelijke aanduiding voor inhoud 3">
            <a:extLst>
              <a:ext uri="{FF2B5EF4-FFF2-40B4-BE49-F238E27FC236}">
                <a16:creationId xmlns:a16="http://schemas.microsoft.com/office/drawing/2014/main" id="{3AD1A87D-B2AF-D44D-9779-57E9C3477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84622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093289"/>
            <a:ext cx="9385690" cy="2335711"/>
          </a:xfrm>
        </p:spPr>
        <p:txBody>
          <a:bodyPr>
            <a:normAutofit fontScale="90000"/>
          </a:bodyPr>
          <a:lstStyle/>
          <a:p>
            <a:pPr algn="ctr"/>
            <a:r>
              <a:rPr lang="nl-NL" sz="4400"/>
              <a:t>Dilemma: </a:t>
            </a:r>
            <a:br>
              <a:rPr lang="nl-NL" sz="4400"/>
            </a:br>
            <a:br>
              <a:rPr lang="nl-NL" sz="4400"/>
            </a:br>
            <a:r>
              <a:rPr lang="nl-NL" sz="4400">
                <a:solidFill>
                  <a:schemeClr val="bg1">
                    <a:lumMod val="65000"/>
                  </a:schemeClr>
                </a:solidFill>
              </a:rPr>
              <a:t>(Hele) persoonlijke ervaringen delen met de organisatie</a:t>
            </a:r>
            <a:br>
              <a:rPr lang="nl-NL" sz="4400"/>
            </a:br>
            <a:br>
              <a:rPr lang="nl-NL" sz="4400"/>
            </a:br>
            <a:r>
              <a:rPr lang="nl-NL" sz="4400"/>
              <a:t>ja / nee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1367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093289"/>
            <a:ext cx="9385690" cy="3002461"/>
          </a:xfrm>
        </p:spPr>
        <p:txBody>
          <a:bodyPr>
            <a:normAutofit fontScale="90000"/>
          </a:bodyPr>
          <a:lstStyle/>
          <a:p>
            <a:pPr algn="ctr"/>
            <a:r>
              <a:rPr lang="nl-NL" sz="4400"/>
              <a:t>Dilemma: </a:t>
            </a:r>
            <a:br>
              <a:rPr lang="nl-NL" sz="4400"/>
            </a:br>
            <a:br>
              <a:rPr lang="nl-NL" sz="4400"/>
            </a:br>
            <a:r>
              <a:rPr lang="nl-NL" sz="4400">
                <a:solidFill>
                  <a:schemeClr val="bg1">
                    <a:lumMod val="65000"/>
                  </a:schemeClr>
                </a:solidFill>
              </a:rPr>
              <a:t>Autisme als reden gebruiken om te bereiken dat er een uitzondering wordt gemaakt</a:t>
            </a:r>
            <a:br>
              <a:rPr lang="nl-NL" sz="4400"/>
            </a:br>
            <a:br>
              <a:rPr lang="nl-NL" sz="4400"/>
            </a:br>
            <a:r>
              <a:rPr lang="nl-NL" sz="4400"/>
              <a:t>ja / nee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560731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093289"/>
            <a:ext cx="9385690" cy="3002461"/>
          </a:xfrm>
        </p:spPr>
        <p:txBody>
          <a:bodyPr>
            <a:normAutofit fontScale="90000"/>
          </a:bodyPr>
          <a:lstStyle/>
          <a:p>
            <a:pPr algn="ctr"/>
            <a:r>
              <a:rPr lang="nl-NL" sz="4400"/>
              <a:t>Dilemma: </a:t>
            </a:r>
            <a:br>
              <a:rPr lang="nl-NL" sz="4400"/>
            </a:br>
            <a:br>
              <a:rPr lang="nl-NL" sz="4400"/>
            </a:br>
            <a:r>
              <a:rPr lang="nl-NL" sz="4400">
                <a:solidFill>
                  <a:schemeClr val="bg1">
                    <a:lumMod val="65000"/>
                  </a:schemeClr>
                </a:solidFill>
              </a:rPr>
              <a:t>Tijd besteden aan ambassadeurschap, ook als je daardoor minder tijd over houdt voor je reguliere werkzaamheden</a:t>
            </a:r>
            <a:br>
              <a:rPr lang="nl-NL" sz="4400"/>
            </a:br>
            <a:br>
              <a:rPr lang="nl-NL" sz="4400"/>
            </a:br>
            <a:r>
              <a:rPr lang="nl-NL" sz="4400"/>
              <a:t>ja / nee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26470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093289"/>
            <a:ext cx="9385690" cy="3002461"/>
          </a:xfrm>
        </p:spPr>
        <p:txBody>
          <a:bodyPr>
            <a:normAutofit fontScale="90000"/>
          </a:bodyPr>
          <a:lstStyle/>
          <a:p>
            <a:pPr algn="ctr"/>
            <a:r>
              <a:rPr lang="nl-NL" sz="4400"/>
              <a:t>Dilemma: </a:t>
            </a:r>
            <a:br>
              <a:rPr lang="nl-NL" sz="4400"/>
            </a:br>
            <a:br>
              <a:rPr lang="nl-NL" sz="4400"/>
            </a:br>
            <a:r>
              <a:rPr lang="nl-NL" sz="4400">
                <a:solidFill>
                  <a:schemeClr val="bg1">
                    <a:lumMod val="65000"/>
                  </a:schemeClr>
                </a:solidFill>
              </a:rPr>
              <a:t>Je namens ‘de medewerkers met autisme’ uitspreken</a:t>
            </a:r>
            <a:br>
              <a:rPr lang="nl-NL" sz="4400"/>
            </a:br>
            <a:br>
              <a:rPr lang="nl-NL" sz="4400"/>
            </a:br>
            <a:r>
              <a:rPr lang="nl-NL" sz="4400"/>
              <a:t>ja / nee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158743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369707-7283-6A4D-98F3-DECCC8CAEF10}"/>
              </a:ext>
            </a:extLst>
          </p:cNvPr>
          <p:cNvSpPr>
            <a:spLocks noGrp="1"/>
          </p:cNvSpPr>
          <p:nvPr>
            <p:ph idx="1"/>
          </p:nvPr>
        </p:nvSpPr>
        <p:spPr/>
        <p:txBody>
          <a:bodyPr/>
          <a:lstStyle/>
          <a:p>
            <a:pPr fontAlgn="base"/>
            <a:r>
              <a:rPr lang="nl-NL" sz="2400">
                <a:solidFill>
                  <a:srgbClr val="67686B"/>
                </a:solidFill>
                <a:latin typeface="Arial" panose="020B0604020202020204" pitchFamily="34" charset="0"/>
              </a:rPr>
              <a:t>Wat werkte er niet voor jou tijdens de training?</a:t>
            </a:r>
            <a:r>
              <a:rPr lang="en-US" sz="2400">
                <a:solidFill>
                  <a:srgbClr val="F39801"/>
                </a:solidFill>
                <a:latin typeface="Arial" panose="020B0604020202020204" pitchFamily="34" charset="0"/>
              </a:rPr>
              <a:t>​</a:t>
            </a:r>
          </a:p>
          <a:p>
            <a:pPr fontAlgn="base"/>
            <a:r>
              <a:rPr lang="nl-NL" sz="2400">
                <a:solidFill>
                  <a:srgbClr val="67686B"/>
                </a:solidFill>
                <a:latin typeface="Arial" panose="020B0604020202020204" pitchFamily="34" charset="0"/>
              </a:rPr>
              <a:t>Wat werkte er wel voor jou tijdens de training?</a:t>
            </a:r>
            <a:r>
              <a:rPr lang="en-US" sz="2400">
                <a:solidFill>
                  <a:srgbClr val="F39801"/>
                </a:solidFill>
                <a:latin typeface="Arial" panose="020B0604020202020204" pitchFamily="34" charset="0"/>
              </a:rPr>
              <a:t>​</a:t>
            </a:r>
          </a:p>
          <a:p>
            <a:pPr fontAlgn="base"/>
            <a:r>
              <a:rPr lang="nl-NL" sz="2400">
                <a:solidFill>
                  <a:srgbClr val="67686B"/>
                </a:solidFill>
                <a:latin typeface="Arial" panose="020B0604020202020204" pitchFamily="34" charset="0"/>
              </a:rPr>
              <a:t>Hoe zou je de dag omschrijven (in één – drie woorden)?</a:t>
            </a:r>
            <a:r>
              <a:rPr lang="en-US" sz="2400">
                <a:solidFill>
                  <a:srgbClr val="F39801"/>
                </a:solidFill>
                <a:latin typeface="Arial" panose="020B0604020202020204" pitchFamily="34" charset="0"/>
              </a:rPr>
              <a:t>​</a:t>
            </a:r>
          </a:p>
          <a:p>
            <a:endParaRPr lang="nl-NL"/>
          </a:p>
        </p:txBody>
      </p:sp>
      <p:sp>
        <p:nvSpPr>
          <p:cNvPr id="3" name="Titel 2">
            <a:extLst>
              <a:ext uri="{FF2B5EF4-FFF2-40B4-BE49-F238E27FC236}">
                <a16:creationId xmlns:a16="http://schemas.microsoft.com/office/drawing/2014/main" id="{F159FA16-1BA5-F74F-B29B-C1937A91EED0}"/>
              </a:ext>
            </a:extLst>
          </p:cNvPr>
          <p:cNvSpPr>
            <a:spLocks noGrp="1"/>
          </p:cNvSpPr>
          <p:nvPr>
            <p:ph type="title"/>
          </p:nvPr>
        </p:nvSpPr>
        <p:spPr/>
        <p:txBody>
          <a:bodyPr/>
          <a:lstStyle/>
          <a:p>
            <a:r>
              <a:rPr lang="nl-NL"/>
              <a:t>Afsluiting</a:t>
            </a:r>
          </a:p>
        </p:txBody>
      </p:sp>
      <p:pic>
        <p:nvPicPr>
          <p:cNvPr id="4" name="Tijdelijke aanduiding voor inhoud 3">
            <a:extLst>
              <a:ext uri="{FF2B5EF4-FFF2-40B4-BE49-F238E27FC236}">
                <a16:creationId xmlns:a16="http://schemas.microsoft.com/office/drawing/2014/main" id="{96086008-5BCC-4248-949B-540B62D63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41549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r>
              <a:rPr lang="nl-NL">
                <a:hlinkClick r:id="rId3"/>
              </a:rPr>
              <a:t>VN Verdrag</a:t>
            </a:r>
            <a:endParaRPr lang="nl-NL"/>
          </a:p>
          <a:p>
            <a:r>
              <a:rPr lang="nl-NL">
                <a:hlinkClick r:id="rId4"/>
              </a:rPr>
              <a:t>Samen Sterk Zonder Stigma</a:t>
            </a:r>
            <a:endParaRPr lang="nl-NL"/>
          </a:p>
          <a:p>
            <a:r>
              <a:rPr lang="nl-NL">
                <a:hlinkClick r:id="rId5"/>
              </a:rPr>
              <a:t>Tilburg University</a:t>
            </a:r>
            <a:endParaRPr lang="nl-NL"/>
          </a:p>
          <a:p>
            <a:r>
              <a:rPr lang="nl-NL">
                <a:hlinkClick r:id="rId6"/>
              </a:rPr>
              <a:t>Coral 2.0</a:t>
            </a:r>
            <a:endParaRPr lang="nl-NL"/>
          </a:p>
          <a:p>
            <a:r>
              <a:rPr lang="nl-NL">
                <a:hlinkClick r:id="rId7"/>
              </a:rPr>
              <a:t>Gesprekshulp</a:t>
            </a:r>
            <a:endParaRPr lang="nl-NL"/>
          </a:p>
          <a:p>
            <a:r>
              <a:rPr lang="nl-NL" err="1">
                <a:hlinkClick r:id="rId8"/>
              </a:rPr>
              <a:t>Werkwebautisme</a:t>
            </a:r>
            <a:endParaRPr lang="nl-NL"/>
          </a:p>
          <a:p>
            <a:pPr marL="0" indent="0">
              <a:buNone/>
            </a:pPr>
            <a:endParaRPr lang="nl-NL"/>
          </a:p>
          <a:p>
            <a:pPr marL="0" indent="0">
              <a:buNone/>
            </a:pPr>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p:txBody>
          <a:bodyPr/>
          <a:lstStyle/>
          <a:p>
            <a:r>
              <a:rPr lang="nl-NL"/>
              <a:t>Nuttige links en informatie</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54734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Tijdelijke aanduiding voor inhoud 3">
            <a:extLst>
              <a:ext uri="{FF2B5EF4-FFF2-40B4-BE49-F238E27FC236}">
                <a16:creationId xmlns:a16="http://schemas.microsoft.com/office/drawing/2014/main" id="{84C97200-EF29-4941-AF01-3F600C212A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200" y="5659438"/>
            <a:ext cx="15748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Tijdelijke aanduiding voor inhoud 7">
            <a:extLst>
              <a:ext uri="{FF2B5EF4-FFF2-40B4-BE49-F238E27FC236}">
                <a16:creationId xmlns:a16="http://schemas.microsoft.com/office/drawing/2014/main" id="{1D05C6C6-EB43-2A44-9756-BC4644AED3F8}"/>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831850" y="2889250"/>
            <a:ext cx="10150475" cy="539750"/>
          </a:xfrm>
        </p:spPr>
      </p:pic>
    </p:spTree>
    <p:extLst>
      <p:ext uri="{BB962C8B-B14F-4D97-AF65-F5344CB8AC3E}">
        <p14:creationId xmlns:p14="http://schemas.microsoft.com/office/powerpoint/2010/main" val="263663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DDDDEB1-9305-4610-89B9-DB585542F9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2770" y="101125"/>
            <a:ext cx="1093172" cy="6858000"/>
          </a:xfrm>
          <a:prstGeom prst="rect">
            <a:avLst/>
          </a:prstGeom>
        </p:spPr>
      </p:pic>
      <p:pic>
        <p:nvPicPr>
          <p:cNvPr id="7" name="Afbeelding 6">
            <a:extLst>
              <a:ext uri="{FF2B5EF4-FFF2-40B4-BE49-F238E27FC236}">
                <a16:creationId xmlns:a16="http://schemas.microsoft.com/office/drawing/2014/main" id="{81B31BB0-4C7C-4C22-B5FE-A80D32F43A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8263" y="38100"/>
            <a:ext cx="1093172" cy="6858000"/>
          </a:xfrm>
          <a:prstGeom prst="rect">
            <a:avLst/>
          </a:prstGeom>
        </p:spPr>
      </p:pic>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a:xfrm>
            <a:off x="430095" y="3022998"/>
            <a:ext cx="2671156" cy="1866939"/>
          </a:xfrm>
        </p:spPr>
        <p:txBody>
          <a:bodyPr>
            <a:normAutofit/>
          </a:bodyPr>
          <a:lstStyle/>
          <a:p>
            <a:pPr marL="0" indent="0" algn="r" fontAlgn="base">
              <a:buNone/>
            </a:pPr>
            <a:r>
              <a:rPr lang="nl-NL" sz="1400">
                <a:latin typeface="+mn-lt"/>
              </a:rPr>
              <a:t>De eigenschappen en karakteristieken die (mensen) uniek maken</a:t>
            </a:r>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a:xfrm>
            <a:off x="706047" y="368300"/>
            <a:ext cx="3030349" cy="1181100"/>
          </a:xfrm>
        </p:spPr>
        <p:txBody>
          <a:bodyPr/>
          <a:lstStyle/>
          <a:p>
            <a:r>
              <a:rPr lang="nl-NL"/>
              <a:t>Begrippen</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5" name="Tijdelijke aanduiding voor inhoud 1">
            <a:extLst>
              <a:ext uri="{FF2B5EF4-FFF2-40B4-BE49-F238E27FC236}">
                <a16:creationId xmlns:a16="http://schemas.microsoft.com/office/drawing/2014/main" id="{A52E774E-F484-4014-98A0-FB5F427F8A88}"/>
              </a:ext>
            </a:extLst>
          </p:cNvPr>
          <p:cNvSpPr txBox="1">
            <a:spLocks/>
          </p:cNvSpPr>
          <p:nvPr/>
        </p:nvSpPr>
        <p:spPr>
          <a:xfrm>
            <a:off x="3980530" y="4103759"/>
            <a:ext cx="3138105" cy="176504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buFont typeface="Arial" panose="020B0604020202020204" pitchFamily="34" charset="0"/>
              <a:buNone/>
            </a:pPr>
            <a:r>
              <a:rPr lang="nl-NL" sz="1400">
                <a:latin typeface="+mn-lt"/>
              </a:rPr>
              <a:t>Het verbeteren van de voorwaarden voor individuen en groepen om aan de samenleving deel te nemen</a:t>
            </a:r>
          </a:p>
        </p:txBody>
      </p:sp>
      <p:sp>
        <p:nvSpPr>
          <p:cNvPr id="9" name="Tijdelijke aanduiding voor inhoud 1">
            <a:extLst>
              <a:ext uri="{FF2B5EF4-FFF2-40B4-BE49-F238E27FC236}">
                <a16:creationId xmlns:a16="http://schemas.microsoft.com/office/drawing/2014/main" id="{8D4958B2-B394-487D-BAA2-58327DC3AFDD}"/>
              </a:ext>
            </a:extLst>
          </p:cNvPr>
          <p:cNvSpPr txBox="1">
            <a:spLocks/>
          </p:cNvSpPr>
          <p:nvPr/>
        </p:nvSpPr>
        <p:spPr>
          <a:xfrm>
            <a:off x="7898803" y="4600594"/>
            <a:ext cx="3138105" cy="186693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base">
              <a:buFont typeface="Arial" panose="020B0604020202020204" pitchFamily="34" charset="0"/>
              <a:buNone/>
            </a:pPr>
            <a:r>
              <a:rPr lang="nl-NL" sz="1400">
                <a:latin typeface="+mn-lt"/>
              </a:rPr>
              <a:t>De vrijheid om zelf keuzes te maken en de onafhankelijkheid van personen, als gevolg van respect voor de inherente waardigheid en persoonlijke autonomie</a:t>
            </a:r>
          </a:p>
          <a:p>
            <a:pPr marL="0" indent="0" algn="r" fontAlgn="base">
              <a:buFont typeface="Arial" panose="020B0604020202020204" pitchFamily="34" charset="0"/>
              <a:buNone/>
            </a:pPr>
            <a:r>
              <a:rPr lang="nl-NL" sz="1400">
                <a:latin typeface="+mn-lt"/>
              </a:rPr>
              <a:t>‘’</a:t>
            </a:r>
            <a:r>
              <a:rPr lang="nl-NL" sz="1400" err="1">
                <a:latin typeface="+mn-lt"/>
              </a:rPr>
              <a:t>Nothing</a:t>
            </a:r>
            <a:r>
              <a:rPr lang="nl-NL" sz="1400">
                <a:latin typeface="+mn-lt"/>
              </a:rPr>
              <a:t> </a:t>
            </a:r>
            <a:r>
              <a:rPr lang="nl-NL" sz="1400" err="1">
                <a:latin typeface="+mn-lt"/>
              </a:rPr>
              <a:t>about</a:t>
            </a:r>
            <a:r>
              <a:rPr lang="nl-NL" sz="1400">
                <a:latin typeface="+mn-lt"/>
              </a:rPr>
              <a:t> </a:t>
            </a:r>
            <a:r>
              <a:rPr lang="nl-NL" sz="1400" err="1">
                <a:latin typeface="+mn-lt"/>
              </a:rPr>
              <a:t>us</a:t>
            </a:r>
            <a:r>
              <a:rPr lang="nl-NL" sz="1400">
                <a:latin typeface="+mn-lt"/>
              </a:rPr>
              <a:t>, without </a:t>
            </a:r>
            <a:r>
              <a:rPr lang="nl-NL" sz="1400" err="1">
                <a:latin typeface="+mn-lt"/>
              </a:rPr>
              <a:t>us</a:t>
            </a:r>
            <a:r>
              <a:rPr lang="nl-NL" sz="1400">
                <a:latin typeface="+mn-lt"/>
              </a:rPr>
              <a:t>’’</a:t>
            </a:r>
          </a:p>
        </p:txBody>
      </p:sp>
      <p:sp>
        <p:nvSpPr>
          <p:cNvPr id="10" name="Tijdelijke aanduiding voor inhoud 1">
            <a:extLst>
              <a:ext uri="{FF2B5EF4-FFF2-40B4-BE49-F238E27FC236}">
                <a16:creationId xmlns:a16="http://schemas.microsoft.com/office/drawing/2014/main" id="{BC6F11CB-4AFF-425D-92DA-CBC1FD6D01E1}"/>
              </a:ext>
            </a:extLst>
          </p:cNvPr>
          <p:cNvSpPr txBox="1">
            <a:spLocks/>
          </p:cNvSpPr>
          <p:nvPr/>
        </p:nvSpPr>
        <p:spPr>
          <a:xfrm>
            <a:off x="1065241" y="1484914"/>
            <a:ext cx="2671156" cy="67709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sz="3200" b="1">
                <a:latin typeface="+mn-lt"/>
              </a:rPr>
              <a:t>Diversiteit</a:t>
            </a:r>
          </a:p>
        </p:txBody>
      </p:sp>
      <p:sp>
        <p:nvSpPr>
          <p:cNvPr id="6" name="Tijdelijke aanduiding voor inhoud 1">
            <a:extLst>
              <a:ext uri="{FF2B5EF4-FFF2-40B4-BE49-F238E27FC236}">
                <a16:creationId xmlns:a16="http://schemas.microsoft.com/office/drawing/2014/main" id="{96D5035A-E709-4DEA-B1CE-216A5B25E659}"/>
              </a:ext>
            </a:extLst>
          </p:cNvPr>
          <p:cNvSpPr txBox="1">
            <a:spLocks/>
          </p:cNvSpPr>
          <p:nvPr/>
        </p:nvSpPr>
        <p:spPr>
          <a:xfrm>
            <a:off x="4023249" y="2614901"/>
            <a:ext cx="3138105" cy="67709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sz="3200" b="1">
                <a:latin typeface="+mn-lt"/>
              </a:rPr>
              <a:t>(Sociale) inclusie</a:t>
            </a:r>
          </a:p>
        </p:txBody>
      </p:sp>
      <p:sp>
        <p:nvSpPr>
          <p:cNvPr id="13" name="Tijdelijke aanduiding voor inhoud 1">
            <a:extLst>
              <a:ext uri="{FF2B5EF4-FFF2-40B4-BE49-F238E27FC236}">
                <a16:creationId xmlns:a16="http://schemas.microsoft.com/office/drawing/2014/main" id="{E7B3E96A-A936-4850-8CEB-BB4F2218F586}"/>
              </a:ext>
            </a:extLst>
          </p:cNvPr>
          <p:cNvSpPr txBox="1">
            <a:spLocks/>
          </p:cNvSpPr>
          <p:nvPr/>
        </p:nvSpPr>
        <p:spPr>
          <a:xfrm>
            <a:off x="8506467" y="3492898"/>
            <a:ext cx="2295014" cy="67709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sz="3200" b="1">
                <a:latin typeface="+mn-lt"/>
              </a:rPr>
              <a:t>Eigen regie</a:t>
            </a:r>
          </a:p>
        </p:txBody>
      </p:sp>
      <p:sp>
        <p:nvSpPr>
          <p:cNvPr id="15" name="Tijdelijke aanduiding voor inhoud 1">
            <a:extLst>
              <a:ext uri="{FF2B5EF4-FFF2-40B4-BE49-F238E27FC236}">
                <a16:creationId xmlns:a16="http://schemas.microsoft.com/office/drawing/2014/main" id="{1C919E72-4D32-447B-9900-E42F336FE301}"/>
              </a:ext>
            </a:extLst>
          </p:cNvPr>
          <p:cNvSpPr txBox="1">
            <a:spLocks/>
          </p:cNvSpPr>
          <p:nvPr/>
        </p:nvSpPr>
        <p:spPr>
          <a:xfrm>
            <a:off x="1418602" y="2071835"/>
            <a:ext cx="1619661" cy="67709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b="1">
                <a:latin typeface="+mn-lt"/>
              </a:rPr>
              <a:t>uitgangspunt</a:t>
            </a:r>
          </a:p>
        </p:txBody>
      </p:sp>
      <p:sp>
        <p:nvSpPr>
          <p:cNvPr id="17" name="Tijdelijke aanduiding voor inhoud 1">
            <a:extLst>
              <a:ext uri="{FF2B5EF4-FFF2-40B4-BE49-F238E27FC236}">
                <a16:creationId xmlns:a16="http://schemas.microsoft.com/office/drawing/2014/main" id="{AD589CDA-F0B2-404A-B4A0-514DE3E274FE}"/>
              </a:ext>
            </a:extLst>
          </p:cNvPr>
          <p:cNvSpPr txBox="1">
            <a:spLocks/>
          </p:cNvSpPr>
          <p:nvPr/>
        </p:nvSpPr>
        <p:spPr>
          <a:xfrm>
            <a:off x="6128201" y="3221629"/>
            <a:ext cx="1441155" cy="47625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b="1">
                <a:latin typeface="+mn-lt"/>
              </a:rPr>
              <a:t>gedrag</a:t>
            </a:r>
          </a:p>
        </p:txBody>
      </p:sp>
      <p:sp>
        <p:nvSpPr>
          <p:cNvPr id="19" name="Tijdelijke aanduiding voor inhoud 1">
            <a:extLst>
              <a:ext uri="{FF2B5EF4-FFF2-40B4-BE49-F238E27FC236}">
                <a16:creationId xmlns:a16="http://schemas.microsoft.com/office/drawing/2014/main" id="{1EF47D6B-2A19-4E86-B8FE-A6B110F70DA1}"/>
              </a:ext>
            </a:extLst>
          </p:cNvPr>
          <p:cNvSpPr txBox="1">
            <a:spLocks/>
          </p:cNvSpPr>
          <p:nvPr/>
        </p:nvSpPr>
        <p:spPr>
          <a:xfrm>
            <a:off x="9388908" y="4103759"/>
            <a:ext cx="1242124" cy="47625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b="1">
                <a:latin typeface="+mn-lt"/>
              </a:rPr>
              <a:t>resultaat</a:t>
            </a:r>
          </a:p>
        </p:txBody>
      </p:sp>
    </p:spTree>
    <p:extLst>
      <p:ext uri="{BB962C8B-B14F-4D97-AF65-F5344CB8AC3E}">
        <p14:creationId xmlns:p14="http://schemas.microsoft.com/office/powerpoint/2010/main" val="98192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9" grpId="0"/>
      <p:bldP spid="10" grpId="0"/>
      <p:bldP spid="6" grpId="0"/>
      <p:bldP spid="13" grpId="0"/>
      <p:bldP spid="15"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a:xfrm>
            <a:off x="706048" y="1751178"/>
            <a:ext cx="9396413" cy="972972"/>
          </a:xfrm>
          <a:solidFill>
            <a:schemeClr val="accent3">
              <a:lumMod val="20000"/>
              <a:lumOff val="80000"/>
            </a:schemeClr>
          </a:solidFill>
        </p:spPr>
        <p:txBody>
          <a:bodyPr>
            <a:normAutofit/>
          </a:bodyPr>
          <a:lstStyle/>
          <a:p>
            <a:pPr marL="0" indent="0" fontAlgn="base">
              <a:buNone/>
            </a:pPr>
            <a:r>
              <a:rPr lang="nl-NL" b="1" u="sng">
                <a:latin typeface="+mn-lt"/>
              </a:rPr>
              <a:t>Diversiteit? </a:t>
            </a:r>
            <a:r>
              <a:rPr lang="nl-NL" b="1">
                <a:latin typeface="+mn-lt"/>
              </a:rPr>
              <a:t>			Wordt er géén categorisch onderscheid 						gemaakt tussen (groepen) mensen?</a:t>
            </a:r>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a:xfrm>
            <a:off x="706048" y="368300"/>
            <a:ext cx="9385690" cy="624874"/>
          </a:xfrm>
        </p:spPr>
        <p:txBody>
          <a:bodyPr/>
          <a:lstStyle/>
          <a:p>
            <a:r>
              <a:rPr lang="nl-NL"/>
              <a:t>Drie check-vragen</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5" name="Tijdelijke aanduiding voor inhoud 1">
            <a:extLst>
              <a:ext uri="{FF2B5EF4-FFF2-40B4-BE49-F238E27FC236}">
                <a16:creationId xmlns:a16="http://schemas.microsoft.com/office/drawing/2014/main" id="{A52E774E-F484-4014-98A0-FB5F427F8A88}"/>
              </a:ext>
            </a:extLst>
          </p:cNvPr>
          <p:cNvSpPr txBox="1">
            <a:spLocks/>
          </p:cNvSpPr>
          <p:nvPr/>
        </p:nvSpPr>
        <p:spPr>
          <a:xfrm>
            <a:off x="706048" y="3148925"/>
            <a:ext cx="9396413" cy="896429"/>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Arial" panose="020B0604020202020204" pitchFamily="34" charset="0"/>
              <a:buNone/>
            </a:pPr>
            <a:r>
              <a:rPr lang="nl-NL" b="1" u="sng">
                <a:latin typeface="+mn-lt"/>
              </a:rPr>
              <a:t>(Sociale) inclusie? </a:t>
            </a:r>
            <a:r>
              <a:rPr lang="nl-NL" b="1">
                <a:latin typeface="+mn-lt"/>
              </a:rPr>
              <a:t>		Betreft het écht gelijkwaardigheid, </a:t>
            </a:r>
          </a:p>
          <a:p>
            <a:pPr marL="0" indent="0" fontAlgn="base">
              <a:spcBef>
                <a:spcPts val="0"/>
              </a:spcBef>
              <a:buFont typeface="Arial" panose="020B0604020202020204" pitchFamily="34" charset="0"/>
              <a:buNone/>
            </a:pPr>
            <a:r>
              <a:rPr lang="nl-NL" b="1">
                <a:latin typeface="+mn-lt"/>
              </a:rPr>
              <a:t>				niet gelijkheid?</a:t>
            </a:r>
          </a:p>
        </p:txBody>
      </p:sp>
      <p:sp>
        <p:nvSpPr>
          <p:cNvPr id="9" name="Tijdelijke aanduiding voor inhoud 1">
            <a:extLst>
              <a:ext uri="{FF2B5EF4-FFF2-40B4-BE49-F238E27FC236}">
                <a16:creationId xmlns:a16="http://schemas.microsoft.com/office/drawing/2014/main" id="{8D4958B2-B394-487D-BAA2-58327DC3AFDD}"/>
              </a:ext>
            </a:extLst>
          </p:cNvPr>
          <p:cNvSpPr txBox="1">
            <a:spLocks/>
          </p:cNvSpPr>
          <p:nvPr/>
        </p:nvSpPr>
        <p:spPr>
          <a:xfrm>
            <a:off x="695325" y="4599496"/>
            <a:ext cx="9396413" cy="896429"/>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b="1" u="sng">
                <a:latin typeface="+mn-lt"/>
              </a:rPr>
              <a:t>Eigen regie? </a:t>
            </a:r>
            <a:r>
              <a:rPr lang="nl-NL" b="1">
                <a:latin typeface="+mn-lt"/>
              </a:rPr>
              <a:t>			Kan het individu keuzes maken die er écht 						toe doen?</a:t>
            </a:r>
          </a:p>
        </p:txBody>
      </p:sp>
      <p:sp>
        <p:nvSpPr>
          <p:cNvPr id="7" name="Tijdelijke aanduiding voor inhoud 1">
            <a:extLst>
              <a:ext uri="{FF2B5EF4-FFF2-40B4-BE49-F238E27FC236}">
                <a16:creationId xmlns:a16="http://schemas.microsoft.com/office/drawing/2014/main" id="{2994A427-8E4F-48AE-A418-C927010FFFB9}"/>
              </a:ext>
            </a:extLst>
          </p:cNvPr>
          <p:cNvSpPr txBox="1">
            <a:spLocks/>
          </p:cNvSpPr>
          <p:nvPr/>
        </p:nvSpPr>
        <p:spPr>
          <a:xfrm>
            <a:off x="706048" y="894305"/>
            <a:ext cx="9396413" cy="14224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nl-NL" sz="2400">
                <a:latin typeface="+mn-lt"/>
              </a:rPr>
              <a:t>Is er echt sprake van diversiteit / inclusie / eigen regie…?</a:t>
            </a:r>
          </a:p>
        </p:txBody>
      </p:sp>
    </p:spTree>
    <p:extLst>
      <p:ext uri="{BB962C8B-B14F-4D97-AF65-F5344CB8AC3E}">
        <p14:creationId xmlns:p14="http://schemas.microsoft.com/office/powerpoint/2010/main" val="35787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104D9C5-84D7-4274-921C-5A13AB189E90}"/>
              </a:ext>
            </a:extLst>
          </p:cNvPr>
          <p:cNvSpPr/>
          <p:nvPr/>
        </p:nvSpPr>
        <p:spPr>
          <a:xfrm>
            <a:off x="584792" y="3799948"/>
            <a:ext cx="9517669" cy="1660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a:extLst>
              <a:ext uri="{FF2B5EF4-FFF2-40B4-BE49-F238E27FC236}">
                <a16:creationId xmlns:a16="http://schemas.microsoft.com/office/drawing/2014/main" id="{2438F19F-DEBF-054A-A96F-003F7886E404}"/>
              </a:ext>
            </a:extLst>
          </p:cNvPr>
          <p:cNvSpPr>
            <a:spLocks noGrp="1"/>
          </p:cNvSpPr>
          <p:nvPr>
            <p:ph idx="1"/>
          </p:nvPr>
        </p:nvSpPr>
        <p:spPr>
          <a:xfrm>
            <a:off x="706048" y="1191472"/>
            <a:ext cx="9396413" cy="4467430"/>
          </a:xfrm>
        </p:spPr>
        <p:txBody>
          <a:bodyPr>
            <a:normAutofit fontScale="62500" lnSpcReduction="20000"/>
          </a:bodyPr>
          <a:lstStyle/>
          <a:p>
            <a:pPr marL="0" indent="0" fontAlgn="base">
              <a:lnSpc>
                <a:spcPct val="120000"/>
              </a:lnSpc>
              <a:spcBef>
                <a:spcPts val="600"/>
              </a:spcBef>
              <a:buNone/>
            </a:pPr>
            <a:r>
              <a:rPr lang="nl-NL" sz="2600" b="1">
                <a:latin typeface="+mn-lt"/>
              </a:rPr>
              <a:t>Ben je belangenbehartiger? (bijv. lid van de vakbond)				</a:t>
            </a:r>
            <a:r>
              <a:rPr lang="nl-NL" sz="2600" b="1" err="1">
                <a:latin typeface="+mn-lt"/>
              </a:rPr>
              <a:t>separatief</a:t>
            </a:r>
            <a:endParaRPr lang="nl-NL" sz="2600" b="1">
              <a:latin typeface="+mn-lt"/>
            </a:endParaRPr>
          </a:p>
          <a:p>
            <a:pPr marL="0" indent="0" fontAlgn="base">
              <a:lnSpc>
                <a:spcPct val="120000"/>
              </a:lnSpc>
              <a:spcBef>
                <a:spcPts val="600"/>
              </a:spcBef>
              <a:buNone/>
            </a:pPr>
            <a:r>
              <a:rPr lang="nl-NL" sz="2600">
                <a:latin typeface="+mn-lt"/>
              </a:rPr>
              <a:t>Je benadrukt belang van één (sub)groep. Daarvoor maak en benadruk je </a:t>
            </a:r>
          </a:p>
          <a:p>
            <a:pPr marL="0" indent="0" fontAlgn="base">
              <a:lnSpc>
                <a:spcPct val="120000"/>
              </a:lnSpc>
              <a:spcBef>
                <a:spcPts val="600"/>
              </a:spcBef>
              <a:buNone/>
            </a:pPr>
            <a:r>
              <a:rPr lang="nl-NL" sz="2600">
                <a:latin typeface="+mn-lt"/>
              </a:rPr>
              <a:t>automatisch de verschillen tussen de (sub)groep en de rest</a:t>
            </a:r>
          </a:p>
          <a:p>
            <a:pPr marL="0" indent="0" fontAlgn="base">
              <a:lnSpc>
                <a:spcPct val="120000"/>
              </a:lnSpc>
              <a:spcBef>
                <a:spcPts val="600"/>
              </a:spcBef>
              <a:buNone/>
            </a:pPr>
            <a:endParaRPr lang="nl-NL" sz="2600" b="1">
              <a:latin typeface="+mn-lt"/>
            </a:endParaRPr>
          </a:p>
          <a:p>
            <a:pPr marL="0" indent="0" fontAlgn="base">
              <a:lnSpc>
                <a:spcPct val="120000"/>
              </a:lnSpc>
              <a:spcBef>
                <a:spcPts val="600"/>
              </a:spcBef>
              <a:buNone/>
            </a:pPr>
            <a:r>
              <a:rPr lang="nl-NL" sz="2600" b="1">
                <a:latin typeface="+mn-lt"/>
              </a:rPr>
              <a:t>Ben je een lotgenoot? (bijv. deelnemer van sociale LHBTI bijeenkomsten)		</a:t>
            </a:r>
            <a:r>
              <a:rPr lang="nl-NL" sz="2600" b="1" err="1">
                <a:latin typeface="+mn-lt"/>
              </a:rPr>
              <a:t>separatief</a:t>
            </a:r>
            <a:endParaRPr lang="nl-NL" sz="2600" b="1">
              <a:latin typeface="+mn-lt"/>
            </a:endParaRPr>
          </a:p>
          <a:p>
            <a:pPr marL="0" indent="0" fontAlgn="base">
              <a:lnSpc>
                <a:spcPct val="120000"/>
              </a:lnSpc>
              <a:spcBef>
                <a:spcPts val="600"/>
              </a:spcBef>
              <a:buNone/>
            </a:pPr>
            <a:r>
              <a:rPr lang="nl-NL" sz="2600">
                <a:latin typeface="+mn-lt"/>
              </a:rPr>
              <a:t>Je zoekt contact met anderen op basis van overeenkomsten in gedrag, eigenschappen of in ervaringen. Hiermee vergroot je de aandacht op deze overeenkomsten en doe je aan groepsvorming. Uitsluiting (van personen buiten de groep) is inherent aan groepsvorming.</a:t>
            </a:r>
          </a:p>
          <a:p>
            <a:pPr marL="0" indent="0" fontAlgn="base">
              <a:lnSpc>
                <a:spcPct val="120000"/>
              </a:lnSpc>
              <a:spcBef>
                <a:spcPts val="600"/>
              </a:spcBef>
              <a:buNone/>
            </a:pPr>
            <a:endParaRPr lang="nl-NL" sz="2600" b="1">
              <a:latin typeface="+mn-lt"/>
            </a:endParaRPr>
          </a:p>
          <a:p>
            <a:pPr marL="0" indent="0" fontAlgn="base">
              <a:lnSpc>
                <a:spcPct val="120000"/>
              </a:lnSpc>
              <a:spcBef>
                <a:spcPts val="600"/>
              </a:spcBef>
              <a:buNone/>
            </a:pPr>
            <a:r>
              <a:rPr lang="nl-NL" sz="2600" b="1">
                <a:latin typeface="+mn-lt"/>
              </a:rPr>
              <a:t>Ben je een ambassadeur? (bijv. autismeambassadeur)				inclusief</a:t>
            </a:r>
          </a:p>
          <a:p>
            <a:pPr marL="0" indent="0" fontAlgn="base">
              <a:lnSpc>
                <a:spcPct val="120000"/>
              </a:lnSpc>
              <a:spcBef>
                <a:spcPts val="600"/>
              </a:spcBef>
              <a:buNone/>
            </a:pPr>
            <a:r>
              <a:rPr lang="nl-NL" sz="2600">
                <a:latin typeface="+mn-lt"/>
              </a:rPr>
              <a:t>Je bent een vertegenwoordiger. Niet een vertegenwoordiger van een groep (je spreekt niet namens ‘de medewerkers met autisme’, ook niet namens ‘de organisatie’) maar een vertegenwoordiger van een idee. Het idee dat gelijkwaardigheid belangrijker is dan gelijkheid, omdat gelijkwaardigheid meer recht doet aan de diversiteit tussen mensen. Als vertegenwoordiger ben jij een levend voorbeeld van die diversiteit.</a:t>
            </a:r>
          </a:p>
          <a:p>
            <a:pPr marL="0" indent="0" fontAlgn="base">
              <a:buNone/>
            </a:pPr>
            <a:r>
              <a:rPr lang="nl-NL" sz="2400" b="1">
                <a:latin typeface="+mn-lt"/>
              </a:rPr>
              <a:t> </a:t>
            </a:r>
          </a:p>
        </p:txBody>
      </p:sp>
      <p:sp>
        <p:nvSpPr>
          <p:cNvPr id="3" name="Titel 2">
            <a:extLst>
              <a:ext uri="{FF2B5EF4-FFF2-40B4-BE49-F238E27FC236}">
                <a16:creationId xmlns:a16="http://schemas.microsoft.com/office/drawing/2014/main" id="{BD08ACE0-3CF2-F947-8C85-1CDE5A0A5C78}"/>
              </a:ext>
            </a:extLst>
          </p:cNvPr>
          <p:cNvSpPr>
            <a:spLocks noGrp="1"/>
          </p:cNvSpPr>
          <p:nvPr>
            <p:ph type="title"/>
          </p:nvPr>
        </p:nvSpPr>
        <p:spPr>
          <a:xfrm>
            <a:off x="706048" y="368300"/>
            <a:ext cx="9385690" cy="624874"/>
          </a:xfrm>
        </p:spPr>
        <p:txBody>
          <a:bodyPr/>
          <a:lstStyle/>
          <a:p>
            <a:r>
              <a:rPr lang="nl-NL"/>
              <a:t>Welke rol heb je?</a:t>
            </a:r>
          </a:p>
        </p:txBody>
      </p:sp>
      <p:pic>
        <p:nvPicPr>
          <p:cNvPr id="4" name="Tijdelijke aanduiding voor inhoud 3">
            <a:extLst>
              <a:ext uri="{FF2B5EF4-FFF2-40B4-BE49-F238E27FC236}">
                <a16:creationId xmlns:a16="http://schemas.microsoft.com/office/drawing/2014/main" id="{4F39CE37-2780-DA4E-864D-239458368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35902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85974F-272F-2542-A951-F65E9D62E9B8}"/>
              </a:ext>
            </a:extLst>
          </p:cNvPr>
          <p:cNvSpPr>
            <a:spLocks noGrp="1"/>
          </p:cNvSpPr>
          <p:nvPr>
            <p:ph idx="1"/>
          </p:nvPr>
        </p:nvSpPr>
        <p:spPr/>
        <p:txBody>
          <a:bodyPr/>
          <a:lstStyle/>
          <a:p>
            <a:endParaRPr lang="nl-NL">
              <a:solidFill>
                <a:srgbClr val="FF0000"/>
              </a:solidFill>
            </a:endParaRPr>
          </a:p>
          <a:p>
            <a:endParaRPr lang="nl-NL"/>
          </a:p>
          <a:p>
            <a:pPr marL="0" indent="0">
              <a:buNone/>
            </a:pPr>
            <a:endParaRPr lang="nl-NL"/>
          </a:p>
          <a:p>
            <a:pPr marL="0" indent="0">
              <a:buNone/>
            </a:pPr>
            <a:endParaRPr lang="nl-NL"/>
          </a:p>
        </p:txBody>
      </p:sp>
      <p:sp>
        <p:nvSpPr>
          <p:cNvPr id="3" name="Titel 2">
            <a:extLst>
              <a:ext uri="{FF2B5EF4-FFF2-40B4-BE49-F238E27FC236}">
                <a16:creationId xmlns:a16="http://schemas.microsoft.com/office/drawing/2014/main" id="{117473D8-9F7D-F64C-AD42-789FF2DC38BC}"/>
              </a:ext>
            </a:extLst>
          </p:cNvPr>
          <p:cNvSpPr>
            <a:spLocks noGrp="1"/>
          </p:cNvSpPr>
          <p:nvPr>
            <p:ph type="title"/>
          </p:nvPr>
        </p:nvSpPr>
        <p:spPr>
          <a:xfrm>
            <a:off x="816579" y="1268440"/>
            <a:ext cx="9385690" cy="2335711"/>
          </a:xfrm>
        </p:spPr>
        <p:txBody>
          <a:bodyPr>
            <a:normAutofit/>
          </a:bodyPr>
          <a:lstStyle/>
          <a:p>
            <a:pPr algn="ctr"/>
            <a:r>
              <a:rPr lang="nl-NL" sz="4400"/>
              <a:t>Stelling: </a:t>
            </a:r>
            <a:br>
              <a:rPr lang="nl-NL" sz="4400"/>
            </a:br>
            <a:r>
              <a:rPr lang="nl-NL" sz="4400"/>
              <a:t>Als autisme ambassadeur ben je er niet alleen voor mensen met autisme. </a:t>
            </a:r>
          </a:p>
        </p:txBody>
      </p:sp>
      <p:pic>
        <p:nvPicPr>
          <p:cNvPr id="4" name="Tijdelijke aanduiding voor inhoud 3">
            <a:extLst>
              <a:ext uri="{FF2B5EF4-FFF2-40B4-BE49-F238E27FC236}">
                <a16:creationId xmlns:a16="http://schemas.microsoft.com/office/drawing/2014/main" id="{9409F0D5-9488-4349-8B44-0FE44387F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Tree>
    <p:extLst>
      <p:ext uri="{BB962C8B-B14F-4D97-AF65-F5344CB8AC3E}">
        <p14:creationId xmlns:p14="http://schemas.microsoft.com/office/powerpoint/2010/main" val="202230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253B13-3D11-C345-ACDD-BF0D2083141E}"/>
              </a:ext>
            </a:extLst>
          </p:cNvPr>
          <p:cNvSpPr>
            <a:spLocks noGrp="1"/>
          </p:cNvSpPr>
          <p:nvPr>
            <p:ph type="title"/>
          </p:nvPr>
        </p:nvSpPr>
        <p:spPr>
          <a:xfrm>
            <a:off x="494224" y="215558"/>
            <a:ext cx="2182302" cy="1181100"/>
          </a:xfrm>
        </p:spPr>
        <p:txBody>
          <a:bodyPr/>
          <a:lstStyle/>
          <a:p>
            <a:pPr algn="ctr"/>
            <a:r>
              <a:rPr lang="nl-NL"/>
              <a:t>Pauze</a:t>
            </a:r>
          </a:p>
        </p:txBody>
      </p:sp>
      <p:pic>
        <p:nvPicPr>
          <p:cNvPr id="5" name="Tijdelijke aanduiding voor inhoud 3">
            <a:extLst>
              <a:ext uri="{FF2B5EF4-FFF2-40B4-BE49-F238E27FC236}">
                <a16:creationId xmlns:a16="http://schemas.microsoft.com/office/drawing/2014/main" id="{56847260-14BB-5C48-B28B-CA3CEBFE5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792" y="5658902"/>
            <a:ext cx="1573619" cy="1199098"/>
          </a:xfrm>
          <a:prstGeom prst="rect">
            <a:avLst/>
          </a:prstGeom>
        </p:spPr>
      </p:pic>
      <p:sp>
        <p:nvSpPr>
          <p:cNvPr id="2" name="Tijdelijke aanduiding voor inhoud 1">
            <a:extLst>
              <a:ext uri="{FF2B5EF4-FFF2-40B4-BE49-F238E27FC236}">
                <a16:creationId xmlns:a16="http://schemas.microsoft.com/office/drawing/2014/main" id="{DE2769AE-4CF8-4FAD-90F3-C0FA98AFFE6F}"/>
              </a:ext>
            </a:extLst>
          </p:cNvPr>
          <p:cNvSpPr txBox="1">
            <a:spLocks/>
          </p:cNvSpPr>
          <p:nvPr/>
        </p:nvSpPr>
        <p:spPr>
          <a:xfrm>
            <a:off x="3906838" y="1504950"/>
            <a:ext cx="7580312" cy="3848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bg2">
                    <a:lumMod val="50000"/>
                  </a:schemeClr>
                </a:solidFill>
                <a:latin typeface="Muli" panose="00000500000000000000" pitchFamily="2"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2">
                    <a:lumMod val="50000"/>
                  </a:schemeClr>
                </a:solidFill>
                <a:latin typeface="Muli"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Font typeface="Arial" panose="020B0604020202020204" pitchFamily="34" charset="0"/>
              <a:buNone/>
            </a:pPr>
            <a:r>
              <a:rPr lang="nl-NL" dirty="0"/>
              <a:t>09.30 – 10:20	Begrippen: diversiteit, (sociale) inclusie), eigen regie</a:t>
            </a:r>
          </a:p>
          <a:p>
            <a:pPr marL="0" indent="0">
              <a:lnSpc>
                <a:spcPct val="50000"/>
              </a:lnSpc>
              <a:buFont typeface="Arial" panose="020B0604020202020204" pitchFamily="34" charset="0"/>
              <a:buNone/>
            </a:pPr>
            <a:r>
              <a:rPr lang="nl-NL" dirty="0"/>
              <a:t>		Welke rol heb je?</a:t>
            </a:r>
          </a:p>
          <a:p>
            <a:pPr marL="0" indent="0">
              <a:lnSpc>
                <a:spcPct val="50000"/>
              </a:lnSpc>
              <a:buFont typeface="Arial" panose="020B0604020202020204" pitchFamily="34" charset="0"/>
              <a:buNone/>
            </a:pPr>
            <a:r>
              <a:rPr lang="nl-NL" b="1" dirty="0"/>
              <a:t>10:20 – 10:30	Pauze		</a:t>
            </a:r>
          </a:p>
          <a:p>
            <a:pPr marL="0" indent="0">
              <a:lnSpc>
                <a:spcPct val="50000"/>
              </a:lnSpc>
              <a:buFont typeface="Arial" panose="020B0604020202020204" pitchFamily="34" charset="0"/>
              <a:buNone/>
            </a:pPr>
            <a:r>
              <a:rPr lang="nl-NL" b="1" dirty="0"/>
              <a:t>10:30 – 11:20 	Plan van aanpak + terugkoppeling </a:t>
            </a:r>
            <a:r>
              <a:rPr lang="nl-NL" b="1" dirty="0" err="1"/>
              <a:t>subgroepjes</a:t>
            </a:r>
            <a:endParaRPr lang="nl-NL" b="1" dirty="0"/>
          </a:p>
          <a:p>
            <a:pPr marL="0" indent="0">
              <a:lnSpc>
                <a:spcPct val="50000"/>
              </a:lnSpc>
              <a:buFont typeface="Arial" panose="020B0604020202020204" pitchFamily="34" charset="0"/>
              <a:buNone/>
            </a:pPr>
            <a:r>
              <a:rPr lang="nl-NL" dirty="0"/>
              <a:t>11:20 – 11:30 	Pauze</a:t>
            </a:r>
          </a:p>
          <a:p>
            <a:pPr marL="0" indent="0">
              <a:lnSpc>
                <a:spcPct val="50000"/>
              </a:lnSpc>
              <a:buNone/>
            </a:pPr>
            <a:r>
              <a:rPr lang="nl-NL" dirty="0"/>
              <a:t>11:30 – 12:20 	Ervaringen autisme ambassade &lt;op uitnodiging&gt;</a:t>
            </a:r>
          </a:p>
          <a:p>
            <a:pPr marL="0" indent="0">
              <a:lnSpc>
                <a:spcPct val="50000"/>
              </a:lnSpc>
              <a:buFont typeface="Arial" panose="020B0604020202020204" pitchFamily="34" charset="0"/>
              <a:buNone/>
            </a:pPr>
            <a:r>
              <a:rPr lang="nl-NL" dirty="0"/>
              <a:t>12:15 – 13:15	Pauze		</a:t>
            </a:r>
          </a:p>
          <a:p>
            <a:pPr marL="0" indent="0">
              <a:lnSpc>
                <a:spcPct val="50000"/>
              </a:lnSpc>
              <a:buNone/>
            </a:pPr>
            <a:r>
              <a:rPr lang="nl-NL" dirty="0"/>
              <a:t>13:20 – 14:10	Casus bespreking</a:t>
            </a:r>
          </a:p>
          <a:p>
            <a:pPr marL="0" indent="0">
              <a:lnSpc>
                <a:spcPct val="50000"/>
              </a:lnSpc>
              <a:buFont typeface="Arial" panose="020B0604020202020204" pitchFamily="34" charset="0"/>
              <a:buNone/>
            </a:pPr>
            <a:r>
              <a:rPr lang="nl-NL" dirty="0"/>
              <a:t>14:10 – 14:20 	Pauze	</a:t>
            </a:r>
          </a:p>
          <a:p>
            <a:pPr marL="0" indent="0">
              <a:lnSpc>
                <a:spcPct val="50000"/>
              </a:lnSpc>
              <a:buNone/>
            </a:pPr>
            <a:r>
              <a:rPr lang="nl-NL" dirty="0"/>
              <a:t>14:20 – 15:10	Afronding casus</a:t>
            </a:r>
          </a:p>
          <a:p>
            <a:pPr marL="0" indent="0">
              <a:lnSpc>
                <a:spcPct val="50000"/>
              </a:lnSpc>
              <a:buNone/>
            </a:pPr>
            <a:r>
              <a:rPr lang="nl-NL" dirty="0"/>
              <a:t>		De context van inclusief werken</a:t>
            </a:r>
          </a:p>
          <a:p>
            <a:pPr marL="0" indent="0">
              <a:lnSpc>
                <a:spcPct val="50000"/>
              </a:lnSpc>
              <a:buNone/>
            </a:pPr>
            <a:r>
              <a:rPr lang="nl-NL" dirty="0"/>
              <a:t>15:10 – 15:20	Pauze</a:t>
            </a:r>
          </a:p>
          <a:p>
            <a:pPr marL="0" indent="0">
              <a:lnSpc>
                <a:spcPct val="50000"/>
              </a:lnSpc>
              <a:buNone/>
            </a:pPr>
            <a:r>
              <a:rPr lang="nl-NL" dirty="0"/>
              <a:t>15:20 – 16:20 	Dilemma’s als ambassadeur (korte pauze tussendoor)</a:t>
            </a:r>
          </a:p>
          <a:p>
            <a:pPr marL="0" indent="0">
              <a:lnSpc>
                <a:spcPct val="50000"/>
              </a:lnSpc>
              <a:buFont typeface="Arial" panose="020B0604020202020204" pitchFamily="34" charset="0"/>
              <a:buNone/>
            </a:pPr>
            <a:r>
              <a:rPr lang="nl-NL" dirty="0"/>
              <a:t>16:20 – 16:30	Afsluiting</a:t>
            </a:r>
          </a:p>
          <a:p>
            <a:endParaRPr lang="nl-NL" dirty="0"/>
          </a:p>
        </p:txBody>
      </p:sp>
      <p:pic>
        <p:nvPicPr>
          <p:cNvPr id="8" name="Picture 4" descr="kop, ristretto, espresso, caff macchiato, koffie, cafeïne, Cubaanse espresso, koffiekop, cappuccino, cortado, platte witte, drinken, koffiemelk, witte koffie, koffie verkeerd, eten, Wiener melange, Ipoh witte koffie, latte, caff americano, serveware, ingrediënt, keuken, Espressino, drinkware, mocaccino, lungo, cafe, Java coffee, marocchino, tafelgerei, schotel, americano, schotel, niet-alcoholische drank, salep, oploskoffie, thee, Coffee substitute">
            <a:extLst>
              <a:ext uri="{FF2B5EF4-FFF2-40B4-BE49-F238E27FC236}">
                <a16:creationId xmlns:a16="http://schemas.microsoft.com/office/drawing/2014/main" id="{71816B6D-0C29-164C-9B02-DEC6CDD8EC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8936" y="2522141"/>
            <a:ext cx="3021952" cy="201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06308"/>
      </p:ext>
    </p:extLst>
  </p:cSld>
  <p:clrMapOvr>
    <a:masterClrMapping/>
  </p:clrMapOvr>
</p:sld>
</file>

<file path=ppt/theme/theme1.xml><?xml version="1.0" encoding="utf-8"?>
<a:theme xmlns:a="http://schemas.openxmlformats.org/drawingml/2006/main" name="1_Kantoorthema">
  <a:themeElements>
    <a:clrScheme name="vab">
      <a:dk1>
        <a:srgbClr val="989898"/>
      </a:dk1>
      <a:lt1>
        <a:sysClr val="window" lastClr="FFFFFF"/>
      </a:lt1>
      <a:dk2>
        <a:srgbClr val="989898"/>
      </a:dk2>
      <a:lt2>
        <a:srgbClr val="FFFFFF"/>
      </a:lt2>
      <a:accent1>
        <a:srgbClr val="4ABDB4"/>
      </a:accent1>
      <a:accent2>
        <a:srgbClr val="F0719D"/>
      </a:accent2>
      <a:accent3>
        <a:srgbClr val="FFCC66"/>
      </a:accent3>
      <a:accent4>
        <a:srgbClr val="F6945A"/>
      </a:accent4>
      <a:accent5>
        <a:srgbClr val="4ABDB4"/>
      </a:accent5>
      <a:accent6>
        <a:srgbClr val="F6945A"/>
      </a:accent6>
      <a:hlink>
        <a:srgbClr val="F0719D"/>
      </a:hlink>
      <a:folHlink>
        <a:srgbClr val="FFC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 presentatie VAB.potx" id="{DC18F8FF-70F6-44B9-AD9D-41EE7AC55213}" vid="{4A570B24-8D91-4124-B4ED-2BA1A34D357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A210180ABD6441937E15229B2BEB5E" ma:contentTypeVersion="12" ma:contentTypeDescription="Een nieuw document maken." ma:contentTypeScope="" ma:versionID="0fa0864ea8982bede42b59424d2e03e1">
  <xsd:schema xmlns:xsd="http://www.w3.org/2001/XMLSchema" xmlns:xs="http://www.w3.org/2001/XMLSchema" xmlns:p="http://schemas.microsoft.com/office/2006/metadata/properties" xmlns:ns2="27979d1c-88f5-45b2-9aa7-ddf551f97a52" xmlns:ns3="3f8694b0-3e9e-4da7-948f-b9d919e5864a" targetNamespace="http://schemas.microsoft.com/office/2006/metadata/properties" ma:root="true" ma:fieldsID="e866e418d5439c7ee08cda3b27822bb6" ns2:_="" ns3:_="">
    <xsd:import namespace="27979d1c-88f5-45b2-9aa7-ddf551f97a52"/>
    <xsd:import namespace="3f8694b0-3e9e-4da7-948f-b9d919e586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9d1c-88f5-45b2-9aa7-ddf551f97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694b0-3e9e-4da7-948f-b9d919e5864a"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f8694b0-3e9e-4da7-948f-b9d919e5864a">
      <UserInfo>
        <DisplayName/>
        <AccountId xsi:nil="true"/>
        <AccountType/>
      </UserInfo>
    </SharedWithUsers>
  </documentManagement>
</p:properties>
</file>

<file path=customXml/itemProps1.xml><?xml version="1.0" encoding="utf-8"?>
<ds:datastoreItem xmlns:ds="http://schemas.openxmlformats.org/officeDocument/2006/customXml" ds:itemID="{5AF14E58-558A-47BA-8F39-192AC78B5B46}">
  <ds:schemaRefs>
    <ds:schemaRef ds:uri="http://schemas.microsoft.com/sharepoint/v3/contenttype/forms"/>
  </ds:schemaRefs>
</ds:datastoreItem>
</file>

<file path=customXml/itemProps2.xml><?xml version="1.0" encoding="utf-8"?>
<ds:datastoreItem xmlns:ds="http://schemas.openxmlformats.org/officeDocument/2006/customXml" ds:itemID="{5A9346B9-675E-4370-BA9F-D1EA1CC16F8C}">
  <ds:schemaRefs>
    <ds:schemaRef ds:uri="27979d1c-88f5-45b2-9aa7-ddf551f97a52"/>
    <ds:schemaRef ds:uri="3f8694b0-3e9e-4da7-948f-b9d919e586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2B8D9B-7396-427A-B080-09281132E18E}">
  <ds:schemaRefs>
    <ds:schemaRef ds:uri="27979d1c-88f5-45b2-9aa7-ddf551f97a52"/>
    <ds:schemaRef ds:uri="3f8694b0-3e9e-4da7-948f-b9d919e586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5775</TotalTime>
  <Words>4603</Words>
  <Application>Microsoft Macintosh PowerPoint</Application>
  <PresentationFormat>Breedbeeld</PresentationFormat>
  <Paragraphs>409</Paragraphs>
  <Slides>38</Slides>
  <Notes>31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Arial</vt:lpstr>
      <vt:lpstr>Calibri</vt:lpstr>
      <vt:lpstr>Muli</vt:lpstr>
      <vt:lpstr>Muli ExtraLight</vt:lpstr>
      <vt:lpstr>Trebuchet MS</vt:lpstr>
      <vt:lpstr>1_Kantoorthema</vt:lpstr>
      <vt:lpstr>Training Autisme &lt;Naam organisatie&gt;  Dag 2:“Diversiteit, inclusie, dilemma’s &amp; rollen’’ </vt:lpstr>
      <vt:lpstr>Voor we beginnen</vt:lpstr>
      <vt:lpstr>Programma dag 2</vt:lpstr>
      <vt:lpstr>PowerPoint-presentatie</vt:lpstr>
      <vt:lpstr>Begrippen</vt:lpstr>
      <vt:lpstr>Drie check-vragen</vt:lpstr>
      <vt:lpstr>Welke rol heb je?</vt:lpstr>
      <vt:lpstr>Stelling:  Als autisme ambassadeur ben je er niet alleen voor mensen met autisme. </vt:lpstr>
      <vt:lpstr>Pauze</vt:lpstr>
      <vt:lpstr>Terugkoppeling werkgroep</vt:lpstr>
      <vt:lpstr>Missie </vt:lpstr>
      <vt:lpstr>Visie</vt:lpstr>
      <vt:lpstr>Structuur</vt:lpstr>
      <vt:lpstr>Doelen en activiteiten</vt:lpstr>
      <vt:lpstr>Doelen</vt:lpstr>
      <vt:lpstr>Activiteiten</vt:lpstr>
      <vt:lpstr>Stelling:  Als autisme ambassadeur is je doel dat iedereen op het werk open wordt over  zijn / haar autisme</vt:lpstr>
      <vt:lpstr>Pauze</vt:lpstr>
      <vt:lpstr>&lt;Invoegen presentatie ervaren autisme ambassadeur&gt;</vt:lpstr>
      <vt:lpstr>Pauze</vt:lpstr>
      <vt:lpstr>Casus: De werkplek</vt:lpstr>
      <vt:lpstr>Casus: De werkplek</vt:lpstr>
      <vt:lpstr>Pauze</vt:lpstr>
      <vt:lpstr>Casus: De werkplek</vt:lpstr>
      <vt:lpstr>De context van inclusief werken</vt:lpstr>
      <vt:lpstr>VN Verdrag</vt:lpstr>
      <vt:lpstr>SROI</vt:lpstr>
      <vt:lpstr>Participatiewet</vt:lpstr>
      <vt:lpstr>In gesprek</vt:lpstr>
      <vt:lpstr>Diversiteitsbeleid</vt:lpstr>
      <vt:lpstr>Pauze</vt:lpstr>
      <vt:lpstr>Dilemma’s als ambassadeur</vt:lpstr>
      <vt:lpstr>Dilemma:   (Hele) persoonlijke ervaringen delen met de organisatie  ja / nee</vt:lpstr>
      <vt:lpstr>Dilemma:   Autisme als reden gebruiken om te bereiken dat er een uitzondering wordt gemaakt  ja / nee</vt:lpstr>
      <vt:lpstr>Dilemma:   Tijd besteden aan ambassadeurschap, ook als je daardoor minder tijd over houdt voor je reguliere werkzaamheden  ja / nee</vt:lpstr>
      <vt:lpstr>Dilemma:   Je namens ‘de medewerkers met autisme’ uitspreken  ja / nee</vt:lpstr>
      <vt:lpstr>Afsluiting</vt:lpstr>
      <vt:lpstr>Nuttige links en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Autisme Ambassadeurs Politie  Dag 2:“Diversiteit, inclusie, dilemma’s &amp; rollen’’ </dc:title>
  <dc:creator>Thijs van der Rol</dc:creator>
  <cp:lastModifiedBy>Anniek Stoutjesdijk</cp:lastModifiedBy>
  <cp:revision>7</cp:revision>
  <cp:lastPrinted>2021-03-10T14:29:14Z</cp:lastPrinted>
  <dcterms:created xsi:type="dcterms:W3CDTF">2020-10-08T09:47:23Z</dcterms:created>
  <dcterms:modified xsi:type="dcterms:W3CDTF">2021-08-30T12:37:13Z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0x010100BFA210180ABD6441937E15229B2BEB5E</vt:lpwstr>
  </property>
  <property fmtid="{D5CDD505-2E9C-101B-9397-08002B2CF9AE}" pid="3" name="ComplianceAssetId">
    <vt:lpwstr/>
  </property>
  <property fmtid="{D5CDD505-2E9C-101B-9397-08002B2CF9AE}" pid="4" name="_SharedFileIndex">
    <vt:lpwstr/>
  </property>
  <property fmtid="{D5CDD505-2E9C-101B-9397-08002B2CF9AE}" pid="5" name="_SourceUrl">
    <vt:lpwstr/>
  </property>
</Properties>
</file>