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1"/>
  </p:notesMasterIdLst>
  <p:sldIdLst>
    <p:sldId id="256" r:id="rId5"/>
    <p:sldId id="271" r:id="rId6"/>
    <p:sldId id="266" r:id="rId7"/>
    <p:sldId id="816" r:id="rId8"/>
    <p:sldId id="815" r:id="rId9"/>
    <p:sldId id="912" r:id="rId10"/>
    <p:sldId id="900" r:id="rId11"/>
    <p:sldId id="877" r:id="rId12"/>
    <p:sldId id="825" r:id="rId13"/>
    <p:sldId id="995" r:id="rId14"/>
    <p:sldId id="885" r:id="rId15"/>
    <p:sldId id="996" r:id="rId16"/>
    <p:sldId id="891" r:id="rId17"/>
    <p:sldId id="875" r:id="rId18"/>
    <p:sldId id="876" r:id="rId19"/>
    <p:sldId id="873" r:id="rId20"/>
    <p:sldId id="887" r:id="rId21"/>
    <p:sldId id="858" r:id="rId22"/>
    <p:sldId id="769" r:id="rId23"/>
    <p:sldId id="901" r:id="rId24"/>
    <p:sldId id="902" r:id="rId25"/>
    <p:sldId id="874" r:id="rId26"/>
    <p:sldId id="258" r:id="rId27"/>
    <p:sldId id="919" r:id="rId28"/>
    <p:sldId id="997" r:id="rId29"/>
    <p:sldId id="921" r:id="rId30"/>
    <p:sldId id="883" r:id="rId31"/>
    <p:sldId id="922" r:id="rId32"/>
    <p:sldId id="923" r:id="rId33"/>
    <p:sldId id="924" r:id="rId34"/>
    <p:sldId id="878" r:id="rId35"/>
    <p:sldId id="879" r:id="rId36"/>
    <p:sldId id="941" r:id="rId37"/>
    <p:sldId id="881" r:id="rId38"/>
    <p:sldId id="882" r:id="rId39"/>
    <p:sldId id="940" r:id="rId40"/>
    <p:sldId id="826" r:id="rId41"/>
    <p:sldId id="943" r:id="rId42"/>
    <p:sldId id="944" r:id="rId43"/>
    <p:sldId id="778" r:id="rId44"/>
    <p:sldId id="898" r:id="rId45"/>
    <p:sldId id="998" r:id="rId46"/>
    <p:sldId id="899" r:id="rId47"/>
    <p:sldId id="994" r:id="rId48"/>
    <p:sldId id="913" r:id="rId49"/>
    <p:sldId id="895" r:id="rId50"/>
    <p:sldId id="999" r:id="rId51"/>
    <p:sldId id="821" r:id="rId52"/>
    <p:sldId id="837" r:id="rId53"/>
    <p:sldId id="903" r:id="rId54"/>
    <p:sldId id="822" r:id="rId55"/>
    <p:sldId id="904" r:id="rId56"/>
    <p:sldId id="833" r:id="rId57"/>
    <p:sldId id="908" r:id="rId58"/>
    <p:sldId id="988" r:id="rId59"/>
    <p:sldId id="992" r:id="rId60"/>
    <p:sldId id="989" r:id="rId61"/>
    <p:sldId id="990" r:id="rId62"/>
    <p:sldId id="991" r:id="rId63"/>
    <p:sldId id="1000" r:id="rId64"/>
    <p:sldId id="774" r:id="rId65"/>
    <p:sldId id="915" r:id="rId66"/>
    <p:sldId id="917" r:id="rId67"/>
    <p:sldId id="914" r:id="rId68"/>
    <p:sldId id="776" r:id="rId69"/>
    <p:sldId id="779" r:id="rId70"/>
  </p:sldIdLst>
  <p:sldSz cx="12192000" cy="6858000"/>
  <p:notesSz cx="6858000" cy="9144000"/>
  <p:defaultTextStyle>
    <a:defPPr>
      <a:defRPr lang="nl-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5673"/>
  </p:normalViewPr>
  <p:slideViewPr>
    <p:cSldViewPr snapToGrid="0">
      <p:cViewPr varScale="1">
        <p:scale>
          <a:sx n="103" d="100"/>
          <a:sy n="103" d="100"/>
        </p:scale>
        <p:origin x="8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vanuitautismebekeken-my.sharepoint.com/personal/erwin_vandenberg_vanuitautismebekeken_nl/Documents/Werk_GAK%20projectsubsidie/Projectuitvoering/Parnassia%20Groep/Training/Dag%201/0-meting%20PG%20feb%20'21.xlsx" TargetMode="External"/><Relationship Id="rId2" Type="http://schemas.microsoft.com/office/2011/relationships/chartColorStyle" Target="colors2.xml"/><Relationship Id="rId1" Type="http://schemas.microsoft.com/office/2011/relationships/chartStyle" Target="style2.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https://vanuitautismebekeken-my.sharepoint.com/personal/erwin_vandenberg_vanuitautismebekeken_nl/Documents/Werk_GAK%20projectsubsidie/Projectuitvoering/Parnassia%20Groep/Training/Dag%201/0-meting%20PG%20feb%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Hoe</a:t>
            </a:r>
            <a:r>
              <a:rPr lang="nl-NL" baseline="0"/>
              <a:t> inclusief is de organisatie in beleving respondenten per domein?</a:t>
            </a:r>
            <a:endParaRPr lang="nl-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clustered"/>
        <c:varyColors val="0"/>
        <c:ser>
          <c:idx val="0"/>
          <c:order val="0"/>
          <c:spPr>
            <a:solidFill>
              <a:schemeClr val="accent1"/>
            </a:solidFill>
            <a:ln>
              <a:noFill/>
            </a:ln>
            <a:effectLst/>
          </c:spPr>
          <c:invertIfNegative val="0"/>
          <c:cat>
            <c:strRef>
              <c:f>UITKOMSTEN!$C$103:$C$108</c:f>
              <c:strCache>
                <c:ptCount val="6"/>
                <c:pt idx="0">
                  <c:v>diversiteitsbeleid</c:v>
                </c:pt>
                <c:pt idx="1">
                  <c:v>organisatiecultuur</c:v>
                </c:pt>
                <c:pt idx="2">
                  <c:v>werving &amp; selectie</c:v>
                </c:pt>
                <c:pt idx="3">
                  <c:v>toegankelijkheid en aanpassingen</c:v>
                </c:pt>
                <c:pt idx="4">
                  <c:v>loopbaanontwikkeling</c:v>
                </c:pt>
                <c:pt idx="5">
                  <c:v>kwaliteit van functioneren &amp; verzuimbeleid</c:v>
                </c:pt>
              </c:strCache>
            </c:strRef>
          </c:cat>
          <c:val>
            <c:numRef>
              <c:f>UITKOMSTEN!$D$103:$D$108</c:f>
              <c:numCache>
                <c:formatCode>General</c:formatCode>
                <c:ptCount val="6"/>
                <c:pt idx="0">
                  <c:v>1</c:v>
                </c:pt>
                <c:pt idx="1">
                  <c:v>3</c:v>
                </c:pt>
                <c:pt idx="2">
                  <c:v>2</c:v>
                </c:pt>
                <c:pt idx="3">
                  <c:v>2</c:v>
                </c:pt>
                <c:pt idx="4">
                  <c:v>1</c:v>
                </c:pt>
                <c:pt idx="5">
                  <c:v>3</c:v>
                </c:pt>
              </c:numCache>
            </c:numRef>
          </c:val>
          <c:extLst>
            <c:ext xmlns:c16="http://schemas.microsoft.com/office/drawing/2014/chart" uri="{C3380CC4-5D6E-409C-BE32-E72D297353CC}">
              <c16:uniqueId val="{00000000-D795-2945-B6E0-5C4966D68B43}"/>
            </c:ext>
          </c:extLst>
        </c:ser>
        <c:dLbls>
          <c:showLegendKey val="0"/>
          <c:showVal val="0"/>
          <c:showCatName val="0"/>
          <c:showSerName val="0"/>
          <c:showPercent val="0"/>
          <c:showBubbleSize val="0"/>
        </c:dLbls>
        <c:gapWidth val="182"/>
        <c:axId val="1881185264"/>
        <c:axId val="1881179440"/>
      </c:barChart>
      <c:catAx>
        <c:axId val="1881185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881179440"/>
        <c:crosses val="autoZero"/>
        <c:auto val="1"/>
        <c:lblAlgn val="ctr"/>
        <c:lblOffset val="100"/>
        <c:noMultiLvlLbl val="0"/>
      </c:catAx>
      <c:valAx>
        <c:axId val="1881179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88118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UITKOMSTEN!$C$95:$C$101</cx:f>
        <cx:lvl ptCount="7">
          <cx:pt idx="0">onzichtbaar</cx:pt>
          <cx:pt idx="1">zichtbaar</cx:pt>
          <cx:pt idx="2">bewust</cx:pt>
          <cx:pt idx="3">acceptatie</cx:pt>
          <cx:pt idx="4">rechtvaardig</cx:pt>
          <cx:pt idx="5">volwassen</cx:pt>
          <cx:pt idx="6">inclusieve cultuur</cx:pt>
        </cx:lvl>
      </cx:strDim>
      <cx:numDim type="val">
        <cx:f>UITKOMSTEN!$D$95:$D$101</cx:f>
        <cx:lvl ptCount="7" formatCode="Standaard">
          <cx:pt idx="0">32</cx:pt>
          <cx:pt idx="1">19</cx:pt>
          <cx:pt idx="2">32</cx:pt>
          <cx:pt idx="3">21</cx:pt>
          <cx:pt idx="4">18</cx:pt>
          <cx:pt idx="5">16</cx:pt>
          <cx:pt idx="6">24</cx:pt>
        </cx:lvl>
      </cx:numDim>
    </cx:data>
  </cx:chartData>
  <cx:chart>
    <cx:title pos="t" align="ctr" overlay="0">
      <cx:tx>
        <cx:txData>
          <cx:v>Waar zit de organisatie in beleving respondenten?</cx:v>
        </cx:txData>
      </cx:tx>
      <cx:txPr>
        <a:bodyPr spcFirstLastPara="1" vertOverflow="ellipsis" horzOverflow="overflow" wrap="square" lIns="0" tIns="0" rIns="0" bIns="0" anchor="ctr" anchorCtr="1"/>
        <a:lstStyle/>
        <a:p>
          <a:pPr algn="ctr" rtl="0">
            <a:defRPr/>
          </a:pPr>
          <a:r>
            <a:rPr lang="nl-NL" sz="1400" b="0" i="0" u="none" strike="noStrike" baseline="0">
              <a:solidFill>
                <a:sysClr val="windowText" lastClr="000000">
                  <a:lumMod val="65000"/>
                  <a:lumOff val="35000"/>
                </a:sysClr>
              </a:solidFill>
              <a:latin typeface="Calibri" panose="020F0502020204030204"/>
            </a:rPr>
            <a:t>Waar zit de organisatie in beleving respondenten?</a:t>
          </a:r>
        </a:p>
      </cx:txPr>
    </cx:title>
    <cx:plotArea>
      <cx:plotAreaRegion>
        <cx:series layoutId="funnel" uniqueId="{6A7B2BE6-8529-4E10-BA1F-23F1451A047C}">
          <cx:dataPt idx="0">
            <cx:spPr>
              <a:solidFill>
                <a:srgbClr val="FF0000"/>
              </a:solidFill>
            </cx:spPr>
          </cx:dataPt>
          <cx:dataPt idx="1">
            <cx:spPr>
              <a:solidFill>
                <a:srgbClr val="FFC000"/>
              </a:solidFill>
            </cx:spPr>
          </cx:dataPt>
          <cx:dataPt idx="2">
            <cx:spPr>
              <a:solidFill>
                <a:srgbClr val="FFC000">
                  <a:lumMod val="40000"/>
                  <a:lumOff val="60000"/>
                </a:srgbClr>
              </a:solidFill>
            </cx:spPr>
          </cx:dataPt>
          <cx:dataPt idx="3">
            <cx:spPr>
              <a:solidFill>
                <a:srgbClr val="FFFF99"/>
              </a:solidFill>
            </cx:spPr>
          </cx:dataPt>
          <cx:dataPt idx="4">
            <cx:spPr>
              <a:solidFill>
                <a:srgbClr val="CCFF99"/>
              </a:solidFill>
            </cx:spPr>
          </cx:dataPt>
          <cx:dataPt idx="5">
            <cx:spPr>
              <a:solidFill>
                <a:srgbClr val="CCFF33"/>
              </a:solidFill>
            </cx:spPr>
          </cx:dataPt>
          <cx:dataPt idx="6">
            <cx:spPr>
              <a:solidFill>
                <a:srgbClr val="92D050"/>
              </a:solidFill>
            </cx:spPr>
          </cx:dataPt>
          <cx:dataLabels>
            <cx:visibility seriesName="0" categoryName="0" value="1"/>
          </cx:dataLabels>
          <cx:dataId val="0"/>
        </cx:series>
      </cx:plotAreaRegion>
      <cx:axis id="0">
        <cx:catScaling gapWidth="0.0599999987"/>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189EEC-5B8A-DE43-AC49-0129A8E9540F}" type="doc">
      <dgm:prSet loTypeId="urn:microsoft.com/office/officeart/2009/3/layout/StepUpProcess" loCatId="" qsTypeId="urn:microsoft.com/office/officeart/2005/8/quickstyle/3d1" qsCatId="3D" csTypeId="urn:microsoft.com/office/officeart/2005/8/colors/accent1_2" csCatId="accent1" phldr="1"/>
      <dgm:spPr/>
      <dgm:t>
        <a:bodyPr/>
        <a:lstStyle/>
        <a:p>
          <a:endParaRPr lang="nl-NL"/>
        </a:p>
      </dgm:t>
    </dgm:pt>
    <dgm:pt modelId="{A68DAD5E-5316-554B-93C8-CEE4589FB32C}">
      <dgm:prSet phldrT="[Tekst]"/>
      <dgm:spPr/>
      <dgm:t>
        <a:bodyPr/>
        <a:lstStyle/>
        <a:p>
          <a:r>
            <a:rPr lang="nl-NL"/>
            <a:t>Onbewust</a:t>
          </a:r>
        </a:p>
      </dgm:t>
    </dgm:pt>
    <dgm:pt modelId="{3C7D4140-02C8-064E-9004-B3EC5D76794B}" type="parTrans" cxnId="{B47E17E3-AD09-6C4E-9DE9-41F3A115FC3D}">
      <dgm:prSet/>
      <dgm:spPr/>
      <dgm:t>
        <a:bodyPr/>
        <a:lstStyle/>
        <a:p>
          <a:endParaRPr lang="nl-NL"/>
        </a:p>
      </dgm:t>
    </dgm:pt>
    <dgm:pt modelId="{9ED68714-DBB5-2D49-A25A-10789F0306FA}" type="sibTrans" cxnId="{B47E17E3-AD09-6C4E-9DE9-41F3A115FC3D}">
      <dgm:prSet/>
      <dgm:spPr/>
      <dgm:t>
        <a:bodyPr/>
        <a:lstStyle/>
        <a:p>
          <a:endParaRPr lang="nl-NL"/>
        </a:p>
      </dgm:t>
    </dgm:pt>
    <dgm:pt modelId="{633B1325-7B91-2C45-ACB4-C090D868BD70}">
      <dgm:prSet phldrT="[Tekst]"/>
      <dgm:spPr/>
      <dgm:t>
        <a:bodyPr/>
        <a:lstStyle/>
        <a:p>
          <a:r>
            <a:rPr lang="nl-NL"/>
            <a:t>Bewust</a:t>
          </a:r>
        </a:p>
      </dgm:t>
    </dgm:pt>
    <dgm:pt modelId="{F7B06096-5305-924B-854D-4EA4C12FDA1C}" type="parTrans" cxnId="{85F72A25-F52D-6B4A-B5B7-B679AD1316C7}">
      <dgm:prSet/>
      <dgm:spPr/>
      <dgm:t>
        <a:bodyPr/>
        <a:lstStyle/>
        <a:p>
          <a:endParaRPr lang="nl-NL"/>
        </a:p>
      </dgm:t>
    </dgm:pt>
    <dgm:pt modelId="{43A402A6-8C42-0C40-A090-4459861DE6FF}" type="sibTrans" cxnId="{85F72A25-F52D-6B4A-B5B7-B679AD1316C7}">
      <dgm:prSet/>
      <dgm:spPr/>
      <dgm:t>
        <a:bodyPr/>
        <a:lstStyle/>
        <a:p>
          <a:endParaRPr lang="nl-NL"/>
        </a:p>
      </dgm:t>
    </dgm:pt>
    <dgm:pt modelId="{2D564A7B-9169-7047-B0A9-26DEB5AED549}">
      <dgm:prSet phldrT="[Tekst]"/>
      <dgm:spPr/>
      <dgm:t>
        <a:bodyPr/>
        <a:lstStyle/>
        <a:p>
          <a:r>
            <a:rPr lang="nl-NL"/>
            <a:t>Acceptatie</a:t>
          </a:r>
        </a:p>
      </dgm:t>
    </dgm:pt>
    <dgm:pt modelId="{FBED1566-C804-7B44-BA2B-E93DBE6549E9}" type="parTrans" cxnId="{E87FA28E-1EA8-534D-BBBA-EEFD0FCE3228}">
      <dgm:prSet/>
      <dgm:spPr/>
      <dgm:t>
        <a:bodyPr/>
        <a:lstStyle/>
        <a:p>
          <a:endParaRPr lang="nl-NL"/>
        </a:p>
      </dgm:t>
    </dgm:pt>
    <dgm:pt modelId="{07F1699D-DC14-6549-9B74-96ED9A82B7E4}" type="sibTrans" cxnId="{E87FA28E-1EA8-534D-BBBA-EEFD0FCE3228}">
      <dgm:prSet/>
      <dgm:spPr/>
      <dgm:t>
        <a:bodyPr/>
        <a:lstStyle/>
        <a:p>
          <a:endParaRPr lang="nl-NL"/>
        </a:p>
      </dgm:t>
    </dgm:pt>
    <dgm:pt modelId="{9F210E00-CA44-DA40-AF12-6DD2CEF24EE5}">
      <dgm:prSet phldrT="[Tekst]"/>
      <dgm:spPr/>
      <dgm:t>
        <a:bodyPr/>
        <a:lstStyle/>
        <a:p>
          <a:r>
            <a:rPr lang="nl-NL"/>
            <a:t>Rechtvaardig	</a:t>
          </a:r>
        </a:p>
      </dgm:t>
    </dgm:pt>
    <dgm:pt modelId="{4A0A2273-B862-274D-BAA6-BE64F384BF22}" type="parTrans" cxnId="{5AEF88AB-88EA-354D-921B-0A504154E0EE}">
      <dgm:prSet/>
      <dgm:spPr/>
      <dgm:t>
        <a:bodyPr/>
        <a:lstStyle/>
        <a:p>
          <a:endParaRPr lang="nl-NL"/>
        </a:p>
      </dgm:t>
    </dgm:pt>
    <dgm:pt modelId="{CA3799B3-C2A2-F44A-8AA3-EEA3B6F649AC}" type="sibTrans" cxnId="{5AEF88AB-88EA-354D-921B-0A504154E0EE}">
      <dgm:prSet/>
      <dgm:spPr/>
      <dgm:t>
        <a:bodyPr/>
        <a:lstStyle/>
        <a:p>
          <a:endParaRPr lang="nl-NL"/>
        </a:p>
      </dgm:t>
    </dgm:pt>
    <dgm:pt modelId="{85765ED2-90D2-8B4A-93E4-F81F117579A5}">
      <dgm:prSet phldrT="[Tekst]"/>
      <dgm:spPr/>
      <dgm:t>
        <a:bodyPr/>
        <a:lstStyle/>
        <a:p>
          <a:r>
            <a:rPr lang="nl-NL"/>
            <a:t>Volwassen</a:t>
          </a:r>
        </a:p>
      </dgm:t>
    </dgm:pt>
    <dgm:pt modelId="{3BAE477F-CF82-4E48-A4BA-FAA33BD468E7}" type="parTrans" cxnId="{BBE46198-5698-4C49-AC37-353249C3E705}">
      <dgm:prSet/>
      <dgm:spPr/>
      <dgm:t>
        <a:bodyPr/>
        <a:lstStyle/>
        <a:p>
          <a:endParaRPr lang="nl-NL"/>
        </a:p>
      </dgm:t>
    </dgm:pt>
    <dgm:pt modelId="{55D20E1F-B135-D04E-93B3-F9D38EE56CD6}" type="sibTrans" cxnId="{BBE46198-5698-4C49-AC37-353249C3E705}">
      <dgm:prSet/>
      <dgm:spPr/>
      <dgm:t>
        <a:bodyPr/>
        <a:lstStyle/>
        <a:p>
          <a:endParaRPr lang="nl-NL"/>
        </a:p>
      </dgm:t>
    </dgm:pt>
    <dgm:pt modelId="{BA485DB8-08EB-1F4B-86D1-2CD986344347}">
      <dgm:prSet phldrT="[Tekst]" custT="1"/>
      <dgm:spPr/>
      <dgm:t>
        <a:bodyPr/>
        <a:lstStyle/>
        <a:p>
          <a:r>
            <a:rPr lang="nl-NL" sz="1800" b="1"/>
            <a:t>INCLUSIEVE CULTUUR</a:t>
          </a:r>
        </a:p>
      </dgm:t>
    </dgm:pt>
    <dgm:pt modelId="{5E2F1E70-1BF8-7546-81D5-9F84D1D76815}" type="parTrans" cxnId="{38B15E23-C106-BF42-A0F4-B8F82E7C2D5B}">
      <dgm:prSet/>
      <dgm:spPr/>
      <dgm:t>
        <a:bodyPr/>
        <a:lstStyle/>
        <a:p>
          <a:endParaRPr lang="nl-NL"/>
        </a:p>
      </dgm:t>
    </dgm:pt>
    <dgm:pt modelId="{C0817297-B80F-0F45-B92E-A1B8F9334509}" type="sibTrans" cxnId="{38B15E23-C106-BF42-A0F4-B8F82E7C2D5B}">
      <dgm:prSet/>
      <dgm:spPr/>
      <dgm:t>
        <a:bodyPr/>
        <a:lstStyle/>
        <a:p>
          <a:endParaRPr lang="nl-NL"/>
        </a:p>
      </dgm:t>
    </dgm:pt>
    <dgm:pt modelId="{624E309B-DF12-0A49-9C98-65E77A70575F}">
      <dgm:prSet phldrT="[Tekst]"/>
      <dgm:spPr/>
      <dgm:t>
        <a:bodyPr/>
        <a:lstStyle/>
        <a:p>
          <a:r>
            <a:rPr lang="nl-NL"/>
            <a:t>Zichtbaar</a:t>
          </a:r>
        </a:p>
      </dgm:t>
    </dgm:pt>
    <dgm:pt modelId="{8A9C6471-5BBE-604A-8B09-612A2BB1984F}" type="parTrans" cxnId="{D3403CB7-0362-1E41-B155-056C8A8F95FA}">
      <dgm:prSet/>
      <dgm:spPr/>
      <dgm:t>
        <a:bodyPr/>
        <a:lstStyle/>
        <a:p>
          <a:endParaRPr lang="nl-NL"/>
        </a:p>
      </dgm:t>
    </dgm:pt>
    <dgm:pt modelId="{A80CABA1-26DB-7B49-A843-9547193CF10E}" type="sibTrans" cxnId="{D3403CB7-0362-1E41-B155-056C8A8F95FA}">
      <dgm:prSet/>
      <dgm:spPr/>
      <dgm:t>
        <a:bodyPr/>
        <a:lstStyle/>
        <a:p>
          <a:endParaRPr lang="nl-NL"/>
        </a:p>
      </dgm:t>
    </dgm:pt>
    <dgm:pt modelId="{711B7FA5-2EA4-0E41-A08B-31206B95ADA7}" type="pres">
      <dgm:prSet presAssocID="{2E189EEC-5B8A-DE43-AC49-0129A8E9540F}" presName="rootnode" presStyleCnt="0">
        <dgm:presLayoutVars>
          <dgm:chMax/>
          <dgm:chPref/>
          <dgm:dir/>
          <dgm:animLvl val="lvl"/>
        </dgm:presLayoutVars>
      </dgm:prSet>
      <dgm:spPr/>
    </dgm:pt>
    <dgm:pt modelId="{6DBBE8C7-E055-1144-8EEC-BF3C3F2D4E34}" type="pres">
      <dgm:prSet presAssocID="{A68DAD5E-5316-554B-93C8-CEE4589FB32C}" presName="composite" presStyleCnt="0"/>
      <dgm:spPr/>
    </dgm:pt>
    <dgm:pt modelId="{EAE2D415-22AC-104C-97C8-3D0E12DFCF13}" type="pres">
      <dgm:prSet presAssocID="{A68DAD5E-5316-554B-93C8-CEE4589FB32C}" presName="LShape" presStyleLbl="alignNode1" presStyleIdx="0" presStyleCnt="13"/>
      <dgm:spPr/>
    </dgm:pt>
    <dgm:pt modelId="{50529776-EB52-E74D-97E1-EDB9074F3E71}" type="pres">
      <dgm:prSet presAssocID="{A68DAD5E-5316-554B-93C8-CEE4589FB32C}" presName="ParentText" presStyleLbl="revTx" presStyleIdx="0" presStyleCnt="7">
        <dgm:presLayoutVars>
          <dgm:chMax val="0"/>
          <dgm:chPref val="0"/>
          <dgm:bulletEnabled val="1"/>
        </dgm:presLayoutVars>
      </dgm:prSet>
      <dgm:spPr/>
    </dgm:pt>
    <dgm:pt modelId="{F088FF68-77E7-694B-ACE1-24480F248E0C}" type="pres">
      <dgm:prSet presAssocID="{A68DAD5E-5316-554B-93C8-CEE4589FB32C}" presName="Triangle" presStyleLbl="alignNode1" presStyleIdx="1" presStyleCnt="13"/>
      <dgm:spPr/>
    </dgm:pt>
    <dgm:pt modelId="{030A1F02-844A-EA46-966D-04421BAF6F09}" type="pres">
      <dgm:prSet presAssocID="{9ED68714-DBB5-2D49-A25A-10789F0306FA}" presName="sibTrans" presStyleCnt="0"/>
      <dgm:spPr/>
    </dgm:pt>
    <dgm:pt modelId="{D6665F54-28A9-FB4D-9D3B-BD21FD923940}" type="pres">
      <dgm:prSet presAssocID="{9ED68714-DBB5-2D49-A25A-10789F0306FA}" presName="space" presStyleCnt="0"/>
      <dgm:spPr/>
    </dgm:pt>
    <dgm:pt modelId="{8BFDD50B-D59D-3043-9BAA-1474254F7106}" type="pres">
      <dgm:prSet presAssocID="{624E309B-DF12-0A49-9C98-65E77A70575F}" presName="composite" presStyleCnt="0"/>
      <dgm:spPr/>
    </dgm:pt>
    <dgm:pt modelId="{E9EFC3DE-EEBE-BE40-8C29-C4CC8D41477F}" type="pres">
      <dgm:prSet presAssocID="{624E309B-DF12-0A49-9C98-65E77A70575F}" presName="LShape" presStyleLbl="alignNode1" presStyleIdx="2" presStyleCnt="13"/>
      <dgm:spPr/>
    </dgm:pt>
    <dgm:pt modelId="{DBBFA1E6-D125-6F43-97A9-2CCFB38DAF24}" type="pres">
      <dgm:prSet presAssocID="{624E309B-DF12-0A49-9C98-65E77A70575F}" presName="ParentText" presStyleLbl="revTx" presStyleIdx="1" presStyleCnt="7">
        <dgm:presLayoutVars>
          <dgm:chMax val="0"/>
          <dgm:chPref val="0"/>
          <dgm:bulletEnabled val="1"/>
        </dgm:presLayoutVars>
      </dgm:prSet>
      <dgm:spPr/>
    </dgm:pt>
    <dgm:pt modelId="{250551C3-AE0F-814D-9B4A-3B554F20BD7F}" type="pres">
      <dgm:prSet presAssocID="{624E309B-DF12-0A49-9C98-65E77A70575F}" presName="Triangle" presStyleLbl="alignNode1" presStyleIdx="3" presStyleCnt="13"/>
      <dgm:spPr/>
    </dgm:pt>
    <dgm:pt modelId="{97702DCB-1E18-284F-B2B4-B3AC4AFF5EEB}" type="pres">
      <dgm:prSet presAssocID="{A80CABA1-26DB-7B49-A843-9547193CF10E}" presName="sibTrans" presStyleCnt="0"/>
      <dgm:spPr/>
    </dgm:pt>
    <dgm:pt modelId="{77CD2EB6-93DC-A24B-9294-9CBA7FF1FFE6}" type="pres">
      <dgm:prSet presAssocID="{A80CABA1-26DB-7B49-A843-9547193CF10E}" presName="space" presStyleCnt="0"/>
      <dgm:spPr/>
    </dgm:pt>
    <dgm:pt modelId="{22062F2D-CEF7-9E46-A06E-D80C70D9E9E6}" type="pres">
      <dgm:prSet presAssocID="{633B1325-7B91-2C45-ACB4-C090D868BD70}" presName="composite" presStyleCnt="0"/>
      <dgm:spPr/>
    </dgm:pt>
    <dgm:pt modelId="{2DC8A46D-3200-FF4E-876F-20257769101F}" type="pres">
      <dgm:prSet presAssocID="{633B1325-7B91-2C45-ACB4-C090D868BD70}" presName="LShape" presStyleLbl="alignNode1" presStyleIdx="4" presStyleCnt="13"/>
      <dgm:spPr/>
    </dgm:pt>
    <dgm:pt modelId="{8F56E897-84A2-D542-BE79-0B0AA6BFE2DA}" type="pres">
      <dgm:prSet presAssocID="{633B1325-7B91-2C45-ACB4-C090D868BD70}" presName="ParentText" presStyleLbl="revTx" presStyleIdx="2" presStyleCnt="7">
        <dgm:presLayoutVars>
          <dgm:chMax val="0"/>
          <dgm:chPref val="0"/>
          <dgm:bulletEnabled val="1"/>
        </dgm:presLayoutVars>
      </dgm:prSet>
      <dgm:spPr/>
    </dgm:pt>
    <dgm:pt modelId="{B3863F5A-A2B8-4D46-9330-13964A3D972B}" type="pres">
      <dgm:prSet presAssocID="{633B1325-7B91-2C45-ACB4-C090D868BD70}" presName="Triangle" presStyleLbl="alignNode1" presStyleIdx="5" presStyleCnt="13"/>
      <dgm:spPr/>
    </dgm:pt>
    <dgm:pt modelId="{C047F07E-3A4A-8A40-B17E-FBEE8666BE62}" type="pres">
      <dgm:prSet presAssocID="{43A402A6-8C42-0C40-A090-4459861DE6FF}" presName="sibTrans" presStyleCnt="0"/>
      <dgm:spPr/>
    </dgm:pt>
    <dgm:pt modelId="{78D443BB-A8BB-FA4B-A507-C4808137A61D}" type="pres">
      <dgm:prSet presAssocID="{43A402A6-8C42-0C40-A090-4459861DE6FF}" presName="space" presStyleCnt="0"/>
      <dgm:spPr/>
    </dgm:pt>
    <dgm:pt modelId="{E5D532D4-A429-9141-AF1A-2471D952EA98}" type="pres">
      <dgm:prSet presAssocID="{2D564A7B-9169-7047-B0A9-26DEB5AED549}" presName="composite" presStyleCnt="0"/>
      <dgm:spPr/>
    </dgm:pt>
    <dgm:pt modelId="{515FB3E4-D0D4-9B4E-AE15-CD24E415865C}" type="pres">
      <dgm:prSet presAssocID="{2D564A7B-9169-7047-B0A9-26DEB5AED549}" presName="LShape" presStyleLbl="alignNode1" presStyleIdx="6" presStyleCnt="13"/>
      <dgm:spPr/>
    </dgm:pt>
    <dgm:pt modelId="{5646884A-3BCB-3B4E-88DD-7DA0C7986E2F}" type="pres">
      <dgm:prSet presAssocID="{2D564A7B-9169-7047-B0A9-26DEB5AED549}" presName="ParentText" presStyleLbl="revTx" presStyleIdx="3" presStyleCnt="7">
        <dgm:presLayoutVars>
          <dgm:chMax val="0"/>
          <dgm:chPref val="0"/>
          <dgm:bulletEnabled val="1"/>
        </dgm:presLayoutVars>
      </dgm:prSet>
      <dgm:spPr/>
    </dgm:pt>
    <dgm:pt modelId="{70A1CCC2-C226-EA49-A5AF-78DDBCEDBD57}" type="pres">
      <dgm:prSet presAssocID="{2D564A7B-9169-7047-B0A9-26DEB5AED549}" presName="Triangle" presStyleLbl="alignNode1" presStyleIdx="7" presStyleCnt="13"/>
      <dgm:spPr/>
    </dgm:pt>
    <dgm:pt modelId="{B94CC54C-3FE3-6347-8CC5-109E2D47055F}" type="pres">
      <dgm:prSet presAssocID="{07F1699D-DC14-6549-9B74-96ED9A82B7E4}" presName="sibTrans" presStyleCnt="0"/>
      <dgm:spPr/>
    </dgm:pt>
    <dgm:pt modelId="{927100E6-6AE1-4444-BCB1-2CFFD96C152B}" type="pres">
      <dgm:prSet presAssocID="{07F1699D-DC14-6549-9B74-96ED9A82B7E4}" presName="space" presStyleCnt="0"/>
      <dgm:spPr/>
    </dgm:pt>
    <dgm:pt modelId="{229C0D8F-FFA8-A545-B93B-6F6B79FFB1C9}" type="pres">
      <dgm:prSet presAssocID="{9F210E00-CA44-DA40-AF12-6DD2CEF24EE5}" presName="composite" presStyleCnt="0"/>
      <dgm:spPr/>
    </dgm:pt>
    <dgm:pt modelId="{EEB37BBD-9B34-4244-949F-99998F56FF63}" type="pres">
      <dgm:prSet presAssocID="{9F210E00-CA44-DA40-AF12-6DD2CEF24EE5}" presName="LShape" presStyleLbl="alignNode1" presStyleIdx="8" presStyleCnt="13"/>
      <dgm:spPr/>
    </dgm:pt>
    <dgm:pt modelId="{A2A04D8B-31FF-8949-89EF-F6E6416AF40A}" type="pres">
      <dgm:prSet presAssocID="{9F210E00-CA44-DA40-AF12-6DD2CEF24EE5}" presName="ParentText" presStyleLbl="revTx" presStyleIdx="4" presStyleCnt="7" custScaleX="107409">
        <dgm:presLayoutVars>
          <dgm:chMax val="0"/>
          <dgm:chPref val="0"/>
          <dgm:bulletEnabled val="1"/>
        </dgm:presLayoutVars>
      </dgm:prSet>
      <dgm:spPr/>
    </dgm:pt>
    <dgm:pt modelId="{009FF2D2-C659-974A-882B-C491EF224CAC}" type="pres">
      <dgm:prSet presAssocID="{9F210E00-CA44-DA40-AF12-6DD2CEF24EE5}" presName="Triangle" presStyleLbl="alignNode1" presStyleIdx="9" presStyleCnt="13"/>
      <dgm:spPr/>
    </dgm:pt>
    <dgm:pt modelId="{15EB27B7-32B4-0B42-832C-3C2C20488ADA}" type="pres">
      <dgm:prSet presAssocID="{CA3799B3-C2A2-F44A-8AA3-EEA3B6F649AC}" presName="sibTrans" presStyleCnt="0"/>
      <dgm:spPr/>
    </dgm:pt>
    <dgm:pt modelId="{AD341887-C080-B745-9A3F-0AD351484A46}" type="pres">
      <dgm:prSet presAssocID="{CA3799B3-C2A2-F44A-8AA3-EEA3B6F649AC}" presName="space" presStyleCnt="0"/>
      <dgm:spPr/>
    </dgm:pt>
    <dgm:pt modelId="{C8E7F188-10FB-7040-B5DC-825AA5C2E0D5}" type="pres">
      <dgm:prSet presAssocID="{85765ED2-90D2-8B4A-93E4-F81F117579A5}" presName="composite" presStyleCnt="0"/>
      <dgm:spPr/>
    </dgm:pt>
    <dgm:pt modelId="{6FF3F9DE-5DAA-A94A-BF23-655D94E612D4}" type="pres">
      <dgm:prSet presAssocID="{85765ED2-90D2-8B4A-93E4-F81F117579A5}" presName="LShape" presStyleLbl="alignNode1" presStyleIdx="10" presStyleCnt="13"/>
      <dgm:spPr/>
    </dgm:pt>
    <dgm:pt modelId="{9D4CBE67-FA73-0E45-AC32-82B82A1031BF}" type="pres">
      <dgm:prSet presAssocID="{85765ED2-90D2-8B4A-93E4-F81F117579A5}" presName="ParentText" presStyleLbl="revTx" presStyleIdx="5" presStyleCnt="7">
        <dgm:presLayoutVars>
          <dgm:chMax val="0"/>
          <dgm:chPref val="0"/>
          <dgm:bulletEnabled val="1"/>
        </dgm:presLayoutVars>
      </dgm:prSet>
      <dgm:spPr/>
    </dgm:pt>
    <dgm:pt modelId="{2CD058F8-B8E7-7244-95B5-C42FD8239093}" type="pres">
      <dgm:prSet presAssocID="{85765ED2-90D2-8B4A-93E4-F81F117579A5}" presName="Triangle" presStyleLbl="alignNode1" presStyleIdx="11" presStyleCnt="13"/>
      <dgm:spPr/>
    </dgm:pt>
    <dgm:pt modelId="{D0E667C0-0FC3-5E4A-9FF8-1754CD6BF6C2}" type="pres">
      <dgm:prSet presAssocID="{55D20E1F-B135-D04E-93B3-F9D38EE56CD6}" presName="sibTrans" presStyleCnt="0"/>
      <dgm:spPr/>
    </dgm:pt>
    <dgm:pt modelId="{A6B5D0FF-5C90-0B45-8194-1CDE855BEEEE}" type="pres">
      <dgm:prSet presAssocID="{55D20E1F-B135-D04E-93B3-F9D38EE56CD6}" presName="space" presStyleCnt="0"/>
      <dgm:spPr/>
    </dgm:pt>
    <dgm:pt modelId="{29E39CC6-B963-9149-8A78-17339A6ED857}" type="pres">
      <dgm:prSet presAssocID="{BA485DB8-08EB-1F4B-86D1-2CD986344347}" presName="composite" presStyleCnt="0"/>
      <dgm:spPr/>
    </dgm:pt>
    <dgm:pt modelId="{28EA1926-116A-9B4A-9A0A-27881FDFB1FF}" type="pres">
      <dgm:prSet presAssocID="{BA485DB8-08EB-1F4B-86D1-2CD986344347}" presName="LShape" presStyleLbl="alignNode1" presStyleIdx="12" presStyleCnt="13"/>
      <dgm:spPr/>
    </dgm:pt>
    <dgm:pt modelId="{ED511D36-7460-CB4D-AA29-7519BE3E67E9}" type="pres">
      <dgm:prSet presAssocID="{BA485DB8-08EB-1F4B-86D1-2CD986344347}" presName="ParentText" presStyleLbl="revTx" presStyleIdx="6" presStyleCnt="7">
        <dgm:presLayoutVars>
          <dgm:chMax val="0"/>
          <dgm:chPref val="0"/>
          <dgm:bulletEnabled val="1"/>
        </dgm:presLayoutVars>
      </dgm:prSet>
      <dgm:spPr/>
    </dgm:pt>
  </dgm:ptLst>
  <dgm:cxnLst>
    <dgm:cxn modelId="{81F78708-CAAC-A540-8C36-05AC8D0E67C7}" type="presOf" srcId="{2E189EEC-5B8A-DE43-AC49-0129A8E9540F}" destId="{711B7FA5-2EA4-0E41-A08B-31206B95ADA7}" srcOrd="0" destOrd="0" presId="urn:microsoft.com/office/officeart/2009/3/layout/StepUpProcess"/>
    <dgm:cxn modelId="{75268818-C6D0-3C49-8068-A36C6B152B25}" type="presOf" srcId="{624E309B-DF12-0A49-9C98-65E77A70575F}" destId="{DBBFA1E6-D125-6F43-97A9-2CCFB38DAF24}" srcOrd="0" destOrd="0" presId="urn:microsoft.com/office/officeart/2009/3/layout/StepUpProcess"/>
    <dgm:cxn modelId="{38B15E23-C106-BF42-A0F4-B8F82E7C2D5B}" srcId="{2E189EEC-5B8A-DE43-AC49-0129A8E9540F}" destId="{BA485DB8-08EB-1F4B-86D1-2CD986344347}" srcOrd="6" destOrd="0" parTransId="{5E2F1E70-1BF8-7546-81D5-9F84D1D76815}" sibTransId="{C0817297-B80F-0F45-B92E-A1B8F9334509}"/>
    <dgm:cxn modelId="{85F72A25-F52D-6B4A-B5B7-B679AD1316C7}" srcId="{2E189EEC-5B8A-DE43-AC49-0129A8E9540F}" destId="{633B1325-7B91-2C45-ACB4-C090D868BD70}" srcOrd="2" destOrd="0" parTransId="{F7B06096-5305-924B-854D-4EA4C12FDA1C}" sibTransId="{43A402A6-8C42-0C40-A090-4459861DE6FF}"/>
    <dgm:cxn modelId="{E87FA28E-1EA8-534D-BBBA-EEFD0FCE3228}" srcId="{2E189EEC-5B8A-DE43-AC49-0129A8E9540F}" destId="{2D564A7B-9169-7047-B0A9-26DEB5AED549}" srcOrd="3" destOrd="0" parTransId="{FBED1566-C804-7B44-BA2B-E93DBE6549E9}" sibTransId="{07F1699D-DC14-6549-9B74-96ED9A82B7E4}"/>
    <dgm:cxn modelId="{8A3B7096-FBB8-E647-9DB9-285B15E4ED7E}" type="presOf" srcId="{2D564A7B-9169-7047-B0A9-26DEB5AED549}" destId="{5646884A-3BCB-3B4E-88DD-7DA0C7986E2F}" srcOrd="0" destOrd="0" presId="urn:microsoft.com/office/officeart/2009/3/layout/StepUpProcess"/>
    <dgm:cxn modelId="{BBE46198-5698-4C49-AC37-353249C3E705}" srcId="{2E189EEC-5B8A-DE43-AC49-0129A8E9540F}" destId="{85765ED2-90D2-8B4A-93E4-F81F117579A5}" srcOrd="5" destOrd="0" parTransId="{3BAE477F-CF82-4E48-A4BA-FAA33BD468E7}" sibTransId="{55D20E1F-B135-D04E-93B3-F9D38EE56CD6}"/>
    <dgm:cxn modelId="{FE0600AB-E2D6-2745-B37A-43B03A60E496}" type="presOf" srcId="{9F210E00-CA44-DA40-AF12-6DD2CEF24EE5}" destId="{A2A04D8B-31FF-8949-89EF-F6E6416AF40A}" srcOrd="0" destOrd="0" presId="urn:microsoft.com/office/officeart/2009/3/layout/StepUpProcess"/>
    <dgm:cxn modelId="{5AEF88AB-88EA-354D-921B-0A504154E0EE}" srcId="{2E189EEC-5B8A-DE43-AC49-0129A8E9540F}" destId="{9F210E00-CA44-DA40-AF12-6DD2CEF24EE5}" srcOrd="4" destOrd="0" parTransId="{4A0A2273-B862-274D-BAA6-BE64F384BF22}" sibTransId="{CA3799B3-C2A2-F44A-8AA3-EEA3B6F649AC}"/>
    <dgm:cxn modelId="{D3403CB7-0362-1E41-B155-056C8A8F95FA}" srcId="{2E189EEC-5B8A-DE43-AC49-0129A8E9540F}" destId="{624E309B-DF12-0A49-9C98-65E77A70575F}" srcOrd="1" destOrd="0" parTransId="{8A9C6471-5BBE-604A-8B09-612A2BB1984F}" sibTransId="{A80CABA1-26DB-7B49-A843-9547193CF10E}"/>
    <dgm:cxn modelId="{66E86FC3-B3C5-904E-9567-7F4C2FAEC11C}" type="presOf" srcId="{633B1325-7B91-2C45-ACB4-C090D868BD70}" destId="{8F56E897-84A2-D542-BE79-0B0AA6BFE2DA}" srcOrd="0" destOrd="0" presId="urn:microsoft.com/office/officeart/2009/3/layout/StepUpProcess"/>
    <dgm:cxn modelId="{DEE35DE1-8856-644C-8F3D-8FD17907E6B0}" type="presOf" srcId="{85765ED2-90D2-8B4A-93E4-F81F117579A5}" destId="{9D4CBE67-FA73-0E45-AC32-82B82A1031BF}" srcOrd="0" destOrd="0" presId="urn:microsoft.com/office/officeart/2009/3/layout/StepUpProcess"/>
    <dgm:cxn modelId="{B47E17E3-AD09-6C4E-9DE9-41F3A115FC3D}" srcId="{2E189EEC-5B8A-DE43-AC49-0129A8E9540F}" destId="{A68DAD5E-5316-554B-93C8-CEE4589FB32C}" srcOrd="0" destOrd="0" parTransId="{3C7D4140-02C8-064E-9004-B3EC5D76794B}" sibTransId="{9ED68714-DBB5-2D49-A25A-10789F0306FA}"/>
    <dgm:cxn modelId="{47726AEC-C39E-284C-A3F4-874863EBF596}" type="presOf" srcId="{A68DAD5E-5316-554B-93C8-CEE4589FB32C}" destId="{50529776-EB52-E74D-97E1-EDB9074F3E71}" srcOrd="0" destOrd="0" presId="urn:microsoft.com/office/officeart/2009/3/layout/StepUpProcess"/>
    <dgm:cxn modelId="{4C23A9FF-5A5E-3B43-818F-A9C12F5826B3}" type="presOf" srcId="{BA485DB8-08EB-1F4B-86D1-2CD986344347}" destId="{ED511D36-7460-CB4D-AA29-7519BE3E67E9}" srcOrd="0" destOrd="0" presId="urn:microsoft.com/office/officeart/2009/3/layout/StepUpProcess"/>
    <dgm:cxn modelId="{26B47C11-7E93-A84A-B099-D5672C2FD4AA}" type="presParOf" srcId="{711B7FA5-2EA4-0E41-A08B-31206B95ADA7}" destId="{6DBBE8C7-E055-1144-8EEC-BF3C3F2D4E34}" srcOrd="0" destOrd="0" presId="urn:microsoft.com/office/officeart/2009/3/layout/StepUpProcess"/>
    <dgm:cxn modelId="{0FBEB1B6-C830-EB4D-A64B-0E3144807231}" type="presParOf" srcId="{6DBBE8C7-E055-1144-8EEC-BF3C3F2D4E34}" destId="{EAE2D415-22AC-104C-97C8-3D0E12DFCF13}" srcOrd="0" destOrd="0" presId="urn:microsoft.com/office/officeart/2009/3/layout/StepUpProcess"/>
    <dgm:cxn modelId="{ECF8B6BB-6A4B-C846-8743-692FCF9A4A40}" type="presParOf" srcId="{6DBBE8C7-E055-1144-8EEC-BF3C3F2D4E34}" destId="{50529776-EB52-E74D-97E1-EDB9074F3E71}" srcOrd="1" destOrd="0" presId="urn:microsoft.com/office/officeart/2009/3/layout/StepUpProcess"/>
    <dgm:cxn modelId="{8AE4A695-893F-A146-A417-421E7189E700}" type="presParOf" srcId="{6DBBE8C7-E055-1144-8EEC-BF3C3F2D4E34}" destId="{F088FF68-77E7-694B-ACE1-24480F248E0C}" srcOrd="2" destOrd="0" presId="urn:microsoft.com/office/officeart/2009/3/layout/StepUpProcess"/>
    <dgm:cxn modelId="{D8341758-EEEF-C040-AB59-D1A539519AE9}" type="presParOf" srcId="{711B7FA5-2EA4-0E41-A08B-31206B95ADA7}" destId="{030A1F02-844A-EA46-966D-04421BAF6F09}" srcOrd="1" destOrd="0" presId="urn:microsoft.com/office/officeart/2009/3/layout/StepUpProcess"/>
    <dgm:cxn modelId="{57DE1B9B-CFB3-5448-8111-603EC649316E}" type="presParOf" srcId="{030A1F02-844A-EA46-966D-04421BAF6F09}" destId="{D6665F54-28A9-FB4D-9D3B-BD21FD923940}" srcOrd="0" destOrd="0" presId="urn:microsoft.com/office/officeart/2009/3/layout/StepUpProcess"/>
    <dgm:cxn modelId="{3A755283-DC83-034D-8D77-D57ECC2BAB45}" type="presParOf" srcId="{711B7FA5-2EA4-0E41-A08B-31206B95ADA7}" destId="{8BFDD50B-D59D-3043-9BAA-1474254F7106}" srcOrd="2" destOrd="0" presId="urn:microsoft.com/office/officeart/2009/3/layout/StepUpProcess"/>
    <dgm:cxn modelId="{0A770AE3-FD67-EC4B-AB15-245B9849358C}" type="presParOf" srcId="{8BFDD50B-D59D-3043-9BAA-1474254F7106}" destId="{E9EFC3DE-EEBE-BE40-8C29-C4CC8D41477F}" srcOrd="0" destOrd="0" presId="urn:microsoft.com/office/officeart/2009/3/layout/StepUpProcess"/>
    <dgm:cxn modelId="{CED10057-BD60-3F4F-A793-4CC9070240E1}" type="presParOf" srcId="{8BFDD50B-D59D-3043-9BAA-1474254F7106}" destId="{DBBFA1E6-D125-6F43-97A9-2CCFB38DAF24}" srcOrd="1" destOrd="0" presId="urn:microsoft.com/office/officeart/2009/3/layout/StepUpProcess"/>
    <dgm:cxn modelId="{D93DC2F4-2D72-6946-B37D-D4093C1BE0F8}" type="presParOf" srcId="{8BFDD50B-D59D-3043-9BAA-1474254F7106}" destId="{250551C3-AE0F-814D-9B4A-3B554F20BD7F}" srcOrd="2" destOrd="0" presId="urn:microsoft.com/office/officeart/2009/3/layout/StepUpProcess"/>
    <dgm:cxn modelId="{7CBDC166-034A-9449-95EA-8A8425129F0C}" type="presParOf" srcId="{711B7FA5-2EA4-0E41-A08B-31206B95ADA7}" destId="{97702DCB-1E18-284F-B2B4-B3AC4AFF5EEB}" srcOrd="3" destOrd="0" presId="urn:microsoft.com/office/officeart/2009/3/layout/StepUpProcess"/>
    <dgm:cxn modelId="{918F89E6-793E-6C44-B3A8-6D6CC5BB1435}" type="presParOf" srcId="{97702DCB-1E18-284F-B2B4-B3AC4AFF5EEB}" destId="{77CD2EB6-93DC-A24B-9294-9CBA7FF1FFE6}" srcOrd="0" destOrd="0" presId="urn:microsoft.com/office/officeart/2009/3/layout/StepUpProcess"/>
    <dgm:cxn modelId="{9E5BA746-2CE8-ED4E-8667-4BE88B4EE680}" type="presParOf" srcId="{711B7FA5-2EA4-0E41-A08B-31206B95ADA7}" destId="{22062F2D-CEF7-9E46-A06E-D80C70D9E9E6}" srcOrd="4" destOrd="0" presId="urn:microsoft.com/office/officeart/2009/3/layout/StepUpProcess"/>
    <dgm:cxn modelId="{42C28075-BBD6-8841-AAF4-0BFE44636066}" type="presParOf" srcId="{22062F2D-CEF7-9E46-A06E-D80C70D9E9E6}" destId="{2DC8A46D-3200-FF4E-876F-20257769101F}" srcOrd="0" destOrd="0" presId="urn:microsoft.com/office/officeart/2009/3/layout/StepUpProcess"/>
    <dgm:cxn modelId="{42BAD252-B66C-B74D-B07A-AAADEC99EA1C}" type="presParOf" srcId="{22062F2D-CEF7-9E46-A06E-D80C70D9E9E6}" destId="{8F56E897-84A2-D542-BE79-0B0AA6BFE2DA}" srcOrd="1" destOrd="0" presId="urn:microsoft.com/office/officeart/2009/3/layout/StepUpProcess"/>
    <dgm:cxn modelId="{4617CC3B-F987-0F43-84C5-A6E5E1F6A7D3}" type="presParOf" srcId="{22062F2D-CEF7-9E46-A06E-D80C70D9E9E6}" destId="{B3863F5A-A2B8-4D46-9330-13964A3D972B}" srcOrd="2" destOrd="0" presId="urn:microsoft.com/office/officeart/2009/3/layout/StepUpProcess"/>
    <dgm:cxn modelId="{C6AAAEF9-E839-994D-B760-471FDDB09CC3}" type="presParOf" srcId="{711B7FA5-2EA4-0E41-A08B-31206B95ADA7}" destId="{C047F07E-3A4A-8A40-B17E-FBEE8666BE62}" srcOrd="5" destOrd="0" presId="urn:microsoft.com/office/officeart/2009/3/layout/StepUpProcess"/>
    <dgm:cxn modelId="{D0B36E53-2120-9B42-92FE-5A96C558C8CF}" type="presParOf" srcId="{C047F07E-3A4A-8A40-B17E-FBEE8666BE62}" destId="{78D443BB-A8BB-FA4B-A507-C4808137A61D}" srcOrd="0" destOrd="0" presId="urn:microsoft.com/office/officeart/2009/3/layout/StepUpProcess"/>
    <dgm:cxn modelId="{18603943-80BA-D044-81D3-E70AFA0A5FE7}" type="presParOf" srcId="{711B7FA5-2EA4-0E41-A08B-31206B95ADA7}" destId="{E5D532D4-A429-9141-AF1A-2471D952EA98}" srcOrd="6" destOrd="0" presId="urn:microsoft.com/office/officeart/2009/3/layout/StepUpProcess"/>
    <dgm:cxn modelId="{713BA8A2-C5CD-534E-B727-0E6AF91C67A0}" type="presParOf" srcId="{E5D532D4-A429-9141-AF1A-2471D952EA98}" destId="{515FB3E4-D0D4-9B4E-AE15-CD24E415865C}" srcOrd="0" destOrd="0" presId="urn:microsoft.com/office/officeart/2009/3/layout/StepUpProcess"/>
    <dgm:cxn modelId="{5643EEB3-DB4F-4144-8477-4D2FAEE39B02}" type="presParOf" srcId="{E5D532D4-A429-9141-AF1A-2471D952EA98}" destId="{5646884A-3BCB-3B4E-88DD-7DA0C7986E2F}" srcOrd="1" destOrd="0" presId="urn:microsoft.com/office/officeart/2009/3/layout/StepUpProcess"/>
    <dgm:cxn modelId="{AA4038A6-B3C1-0A49-8C14-392F01A64771}" type="presParOf" srcId="{E5D532D4-A429-9141-AF1A-2471D952EA98}" destId="{70A1CCC2-C226-EA49-A5AF-78DDBCEDBD57}" srcOrd="2" destOrd="0" presId="urn:microsoft.com/office/officeart/2009/3/layout/StepUpProcess"/>
    <dgm:cxn modelId="{D6CAC4AD-263B-9B42-88AC-4DFDAA7F39F1}" type="presParOf" srcId="{711B7FA5-2EA4-0E41-A08B-31206B95ADA7}" destId="{B94CC54C-3FE3-6347-8CC5-109E2D47055F}" srcOrd="7" destOrd="0" presId="urn:microsoft.com/office/officeart/2009/3/layout/StepUpProcess"/>
    <dgm:cxn modelId="{FB62F53B-33F6-0B43-9217-B9F2BE5D406D}" type="presParOf" srcId="{B94CC54C-3FE3-6347-8CC5-109E2D47055F}" destId="{927100E6-6AE1-4444-BCB1-2CFFD96C152B}" srcOrd="0" destOrd="0" presId="urn:microsoft.com/office/officeart/2009/3/layout/StepUpProcess"/>
    <dgm:cxn modelId="{51507993-FD4B-7C49-A3D3-24626C3282CE}" type="presParOf" srcId="{711B7FA5-2EA4-0E41-A08B-31206B95ADA7}" destId="{229C0D8F-FFA8-A545-B93B-6F6B79FFB1C9}" srcOrd="8" destOrd="0" presId="urn:microsoft.com/office/officeart/2009/3/layout/StepUpProcess"/>
    <dgm:cxn modelId="{E8AB97F8-5CFA-EA4D-BAAC-7325EF76373A}" type="presParOf" srcId="{229C0D8F-FFA8-A545-B93B-6F6B79FFB1C9}" destId="{EEB37BBD-9B34-4244-949F-99998F56FF63}" srcOrd="0" destOrd="0" presId="urn:microsoft.com/office/officeart/2009/3/layout/StepUpProcess"/>
    <dgm:cxn modelId="{EA152407-2B76-EC46-AAC6-44EF0D3E9F6E}" type="presParOf" srcId="{229C0D8F-FFA8-A545-B93B-6F6B79FFB1C9}" destId="{A2A04D8B-31FF-8949-89EF-F6E6416AF40A}" srcOrd="1" destOrd="0" presId="urn:microsoft.com/office/officeart/2009/3/layout/StepUpProcess"/>
    <dgm:cxn modelId="{52F238A2-E0CC-0240-B1F4-ED428D3E6FFB}" type="presParOf" srcId="{229C0D8F-FFA8-A545-B93B-6F6B79FFB1C9}" destId="{009FF2D2-C659-974A-882B-C491EF224CAC}" srcOrd="2" destOrd="0" presId="urn:microsoft.com/office/officeart/2009/3/layout/StepUpProcess"/>
    <dgm:cxn modelId="{50F12550-AE6F-2341-B2C7-71D16B9A2291}" type="presParOf" srcId="{711B7FA5-2EA4-0E41-A08B-31206B95ADA7}" destId="{15EB27B7-32B4-0B42-832C-3C2C20488ADA}" srcOrd="9" destOrd="0" presId="urn:microsoft.com/office/officeart/2009/3/layout/StepUpProcess"/>
    <dgm:cxn modelId="{6755994D-7482-E64D-A3D8-13F4E8EF75CC}" type="presParOf" srcId="{15EB27B7-32B4-0B42-832C-3C2C20488ADA}" destId="{AD341887-C080-B745-9A3F-0AD351484A46}" srcOrd="0" destOrd="0" presId="urn:microsoft.com/office/officeart/2009/3/layout/StepUpProcess"/>
    <dgm:cxn modelId="{D07AE7E1-0D68-364F-84B2-C299724E50B4}" type="presParOf" srcId="{711B7FA5-2EA4-0E41-A08B-31206B95ADA7}" destId="{C8E7F188-10FB-7040-B5DC-825AA5C2E0D5}" srcOrd="10" destOrd="0" presId="urn:microsoft.com/office/officeart/2009/3/layout/StepUpProcess"/>
    <dgm:cxn modelId="{1DA36F6A-0DDC-4449-90F3-A046E95D1E4A}" type="presParOf" srcId="{C8E7F188-10FB-7040-B5DC-825AA5C2E0D5}" destId="{6FF3F9DE-5DAA-A94A-BF23-655D94E612D4}" srcOrd="0" destOrd="0" presId="urn:microsoft.com/office/officeart/2009/3/layout/StepUpProcess"/>
    <dgm:cxn modelId="{DB6E8171-97C4-A744-8C87-21ED2E3C2EC5}" type="presParOf" srcId="{C8E7F188-10FB-7040-B5DC-825AA5C2E0D5}" destId="{9D4CBE67-FA73-0E45-AC32-82B82A1031BF}" srcOrd="1" destOrd="0" presId="urn:microsoft.com/office/officeart/2009/3/layout/StepUpProcess"/>
    <dgm:cxn modelId="{EC0ACE01-F3F6-4E46-ACC0-0D2BA50BBFCD}" type="presParOf" srcId="{C8E7F188-10FB-7040-B5DC-825AA5C2E0D5}" destId="{2CD058F8-B8E7-7244-95B5-C42FD8239093}" srcOrd="2" destOrd="0" presId="urn:microsoft.com/office/officeart/2009/3/layout/StepUpProcess"/>
    <dgm:cxn modelId="{56F6D786-CED0-6642-859C-2F2222B8300A}" type="presParOf" srcId="{711B7FA5-2EA4-0E41-A08B-31206B95ADA7}" destId="{D0E667C0-0FC3-5E4A-9FF8-1754CD6BF6C2}" srcOrd="11" destOrd="0" presId="urn:microsoft.com/office/officeart/2009/3/layout/StepUpProcess"/>
    <dgm:cxn modelId="{8186009E-9592-AB4B-8DA1-73BA34BC35A2}" type="presParOf" srcId="{D0E667C0-0FC3-5E4A-9FF8-1754CD6BF6C2}" destId="{A6B5D0FF-5C90-0B45-8194-1CDE855BEEEE}" srcOrd="0" destOrd="0" presId="urn:microsoft.com/office/officeart/2009/3/layout/StepUpProcess"/>
    <dgm:cxn modelId="{C377A3BD-5E11-6543-905A-9A4EA24A19AA}" type="presParOf" srcId="{711B7FA5-2EA4-0E41-A08B-31206B95ADA7}" destId="{29E39CC6-B963-9149-8A78-17339A6ED857}" srcOrd="12" destOrd="0" presId="urn:microsoft.com/office/officeart/2009/3/layout/StepUpProcess"/>
    <dgm:cxn modelId="{B1748F29-77D1-0A44-8712-DE8FC62AC1A2}" type="presParOf" srcId="{29E39CC6-B963-9149-8A78-17339A6ED857}" destId="{28EA1926-116A-9B4A-9A0A-27881FDFB1FF}" srcOrd="0" destOrd="0" presId="urn:microsoft.com/office/officeart/2009/3/layout/StepUpProcess"/>
    <dgm:cxn modelId="{6D3C0E62-B830-D64F-A8B0-1741674DA1A8}" type="presParOf" srcId="{29E39CC6-B963-9149-8A78-17339A6ED857}" destId="{ED511D36-7460-CB4D-AA29-7519BE3E67E9}"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189EEC-5B8A-DE43-AC49-0129A8E9540F}" type="doc">
      <dgm:prSet loTypeId="urn:microsoft.com/office/officeart/2009/3/layout/StepUpProcess" loCatId="" qsTypeId="urn:microsoft.com/office/officeart/2005/8/quickstyle/3d1" qsCatId="3D" csTypeId="urn:microsoft.com/office/officeart/2005/8/colors/accent1_2" csCatId="accent1" phldr="1"/>
      <dgm:spPr/>
      <dgm:t>
        <a:bodyPr/>
        <a:lstStyle/>
        <a:p>
          <a:endParaRPr lang="nl-NL"/>
        </a:p>
      </dgm:t>
    </dgm:pt>
    <dgm:pt modelId="{A68DAD5E-5316-554B-93C8-CEE4589FB32C}">
      <dgm:prSet phldrT="[Tekst]"/>
      <dgm:spPr/>
      <dgm:t>
        <a:bodyPr/>
        <a:lstStyle/>
        <a:p>
          <a:r>
            <a:rPr lang="nl-NL"/>
            <a:t>Onbewust</a:t>
          </a:r>
        </a:p>
      </dgm:t>
    </dgm:pt>
    <dgm:pt modelId="{3C7D4140-02C8-064E-9004-B3EC5D76794B}" type="parTrans" cxnId="{B47E17E3-AD09-6C4E-9DE9-41F3A115FC3D}">
      <dgm:prSet/>
      <dgm:spPr/>
      <dgm:t>
        <a:bodyPr/>
        <a:lstStyle/>
        <a:p>
          <a:endParaRPr lang="nl-NL"/>
        </a:p>
      </dgm:t>
    </dgm:pt>
    <dgm:pt modelId="{9ED68714-DBB5-2D49-A25A-10789F0306FA}" type="sibTrans" cxnId="{B47E17E3-AD09-6C4E-9DE9-41F3A115FC3D}">
      <dgm:prSet/>
      <dgm:spPr/>
      <dgm:t>
        <a:bodyPr/>
        <a:lstStyle/>
        <a:p>
          <a:endParaRPr lang="nl-NL"/>
        </a:p>
      </dgm:t>
    </dgm:pt>
    <dgm:pt modelId="{633B1325-7B91-2C45-ACB4-C090D868BD70}">
      <dgm:prSet phldrT="[Tekst]"/>
      <dgm:spPr/>
      <dgm:t>
        <a:bodyPr/>
        <a:lstStyle/>
        <a:p>
          <a:r>
            <a:rPr lang="nl-NL"/>
            <a:t>Bewust</a:t>
          </a:r>
        </a:p>
      </dgm:t>
    </dgm:pt>
    <dgm:pt modelId="{F7B06096-5305-924B-854D-4EA4C12FDA1C}" type="parTrans" cxnId="{85F72A25-F52D-6B4A-B5B7-B679AD1316C7}">
      <dgm:prSet/>
      <dgm:spPr/>
      <dgm:t>
        <a:bodyPr/>
        <a:lstStyle/>
        <a:p>
          <a:endParaRPr lang="nl-NL"/>
        </a:p>
      </dgm:t>
    </dgm:pt>
    <dgm:pt modelId="{43A402A6-8C42-0C40-A090-4459861DE6FF}" type="sibTrans" cxnId="{85F72A25-F52D-6B4A-B5B7-B679AD1316C7}">
      <dgm:prSet/>
      <dgm:spPr/>
      <dgm:t>
        <a:bodyPr/>
        <a:lstStyle/>
        <a:p>
          <a:endParaRPr lang="nl-NL"/>
        </a:p>
      </dgm:t>
    </dgm:pt>
    <dgm:pt modelId="{2D564A7B-9169-7047-B0A9-26DEB5AED549}">
      <dgm:prSet phldrT="[Tekst]"/>
      <dgm:spPr/>
      <dgm:t>
        <a:bodyPr/>
        <a:lstStyle/>
        <a:p>
          <a:r>
            <a:rPr lang="nl-NL"/>
            <a:t>Acceptatie</a:t>
          </a:r>
        </a:p>
      </dgm:t>
    </dgm:pt>
    <dgm:pt modelId="{FBED1566-C804-7B44-BA2B-E93DBE6549E9}" type="parTrans" cxnId="{E87FA28E-1EA8-534D-BBBA-EEFD0FCE3228}">
      <dgm:prSet/>
      <dgm:spPr/>
      <dgm:t>
        <a:bodyPr/>
        <a:lstStyle/>
        <a:p>
          <a:endParaRPr lang="nl-NL"/>
        </a:p>
      </dgm:t>
    </dgm:pt>
    <dgm:pt modelId="{07F1699D-DC14-6549-9B74-96ED9A82B7E4}" type="sibTrans" cxnId="{E87FA28E-1EA8-534D-BBBA-EEFD0FCE3228}">
      <dgm:prSet/>
      <dgm:spPr/>
      <dgm:t>
        <a:bodyPr/>
        <a:lstStyle/>
        <a:p>
          <a:endParaRPr lang="nl-NL"/>
        </a:p>
      </dgm:t>
    </dgm:pt>
    <dgm:pt modelId="{9F210E00-CA44-DA40-AF12-6DD2CEF24EE5}">
      <dgm:prSet phldrT="[Tekst]"/>
      <dgm:spPr/>
      <dgm:t>
        <a:bodyPr/>
        <a:lstStyle/>
        <a:p>
          <a:r>
            <a:rPr lang="nl-NL"/>
            <a:t>Rechtvaardig	</a:t>
          </a:r>
        </a:p>
      </dgm:t>
    </dgm:pt>
    <dgm:pt modelId="{4A0A2273-B862-274D-BAA6-BE64F384BF22}" type="parTrans" cxnId="{5AEF88AB-88EA-354D-921B-0A504154E0EE}">
      <dgm:prSet/>
      <dgm:spPr/>
      <dgm:t>
        <a:bodyPr/>
        <a:lstStyle/>
        <a:p>
          <a:endParaRPr lang="nl-NL"/>
        </a:p>
      </dgm:t>
    </dgm:pt>
    <dgm:pt modelId="{CA3799B3-C2A2-F44A-8AA3-EEA3B6F649AC}" type="sibTrans" cxnId="{5AEF88AB-88EA-354D-921B-0A504154E0EE}">
      <dgm:prSet/>
      <dgm:spPr/>
      <dgm:t>
        <a:bodyPr/>
        <a:lstStyle/>
        <a:p>
          <a:endParaRPr lang="nl-NL"/>
        </a:p>
      </dgm:t>
    </dgm:pt>
    <dgm:pt modelId="{85765ED2-90D2-8B4A-93E4-F81F117579A5}">
      <dgm:prSet phldrT="[Tekst]"/>
      <dgm:spPr/>
      <dgm:t>
        <a:bodyPr/>
        <a:lstStyle/>
        <a:p>
          <a:r>
            <a:rPr lang="nl-NL"/>
            <a:t>Volwassen</a:t>
          </a:r>
        </a:p>
      </dgm:t>
    </dgm:pt>
    <dgm:pt modelId="{3BAE477F-CF82-4E48-A4BA-FAA33BD468E7}" type="parTrans" cxnId="{BBE46198-5698-4C49-AC37-353249C3E705}">
      <dgm:prSet/>
      <dgm:spPr/>
      <dgm:t>
        <a:bodyPr/>
        <a:lstStyle/>
        <a:p>
          <a:endParaRPr lang="nl-NL"/>
        </a:p>
      </dgm:t>
    </dgm:pt>
    <dgm:pt modelId="{55D20E1F-B135-D04E-93B3-F9D38EE56CD6}" type="sibTrans" cxnId="{BBE46198-5698-4C49-AC37-353249C3E705}">
      <dgm:prSet/>
      <dgm:spPr/>
      <dgm:t>
        <a:bodyPr/>
        <a:lstStyle/>
        <a:p>
          <a:endParaRPr lang="nl-NL"/>
        </a:p>
      </dgm:t>
    </dgm:pt>
    <dgm:pt modelId="{BA485DB8-08EB-1F4B-86D1-2CD986344347}">
      <dgm:prSet phldrT="[Tekst]" custT="1"/>
      <dgm:spPr/>
      <dgm:t>
        <a:bodyPr/>
        <a:lstStyle/>
        <a:p>
          <a:r>
            <a:rPr lang="nl-NL" sz="1800" b="1"/>
            <a:t>INCLUSIEVE CULTUUR</a:t>
          </a:r>
        </a:p>
      </dgm:t>
    </dgm:pt>
    <dgm:pt modelId="{5E2F1E70-1BF8-7546-81D5-9F84D1D76815}" type="parTrans" cxnId="{38B15E23-C106-BF42-A0F4-B8F82E7C2D5B}">
      <dgm:prSet/>
      <dgm:spPr/>
      <dgm:t>
        <a:bodyPr/>
        <a:lstStyle/>
        <a:p>
          <a:endParaRPr lang="nl-NL"/>
        </a:p>
      </dgm:t>
    </dgm:pt>
    <dgm:pt modelId="{C0817297-B80F-0F45-B92E-A1B8F9334509}" type="sibTrans" cxnId="{38B15E23-C106-BF42-A0F4-B8F82E7C2D5B}">
      <dgm:prSet/>
      <dgm:spPr/>
      <dgm:t>
        <a:bodyPr/>
        <a:lstStyle/>
        <a:p>
          <a:endParaRPr lang="nl-NL"/>
        </a:p>
      </dgm:t>
    </dgm:pt>
    <dgm:pt modelId="{624E309B-DF12-0A49-9C98-65E77A70575F}">
      <dgm:prSet phldrT="[Tekst]"/>
      <dgm:spPr/>
      <dgm:t>
        <a:bodyPr/>
        <a:lstStyle/>
        <a:p>
          <a:r>
            <a:rPr lang="nl-NL"/>
            <a:t>Zichtbaar</a:t>
          </a:r>
        </a:p>
      </dgm:t>
    </dgm:pt>
    <dgm:pt modelId="{8A9C6471-5BBE-604A-8B09-612A2BB1984F}" type="parTrans" cxnId="{D3403CB7-0362-1E41-B155-056C8A8F95FA}">
      <dgm:prSet/>
      <dgm:spPr/>
      <dgm:t>
        <a:bodyPr/>
        <a:lstStyle/>
        <a:p>
          <a:endParaRPr lang="nl-NL"/>
        </a:p>
      </dgm:t>
    </dgm:pt>
    <dgm:pt modelId="{A80CABA1-26DB-7B49-A843-9547193CF10E}" type="sibTrans" cxnId="{D3403CB7-0362-1E41-B155-056C8A8F95FA}">
      <dgm:prSet/>
      <dgm:spPr/>
      <dgm:t>
        <a:bodyPr/>
        <a:lstStyle/>
        <a:p>
          <a:endParaRPr lang="nl-NL"/>
        </a:p>
      </dgm:t>
    </dgm:pt>
    <dgm:pt modelId="{711B7FA5-2EA4-0E41-A08B-31206B95ADA7}" type="pres">
      <dgm:prSet presAssocID="{2E189EEC-5B8A-DE43-AC49-0129A8E9540F}" presName="rootnode" presStyleCnt="0">
        <dgm:presLayoutVars>
          <dgm:chMax/>
          <dgm:chPref/>
          <dgm:dir/>
          <dgm:animLvl val="lvl"/>
        </dgm:presLayoutVars>
      </dgm:prSet>
      <dgm:spPr/>
    </dgm:pt>
    <dgm:pt modelId="{6DBBE8C7-E055-1144-8EEC-BF3C3F2D4E34}" type="pres">
      <dgm:prSet presAssocID="{A68DAD5E-5316-554B-93C8-CEE4589FB32C}" presName="composite" presStyleCnt="0"/>
      <dgm:spPr/>
    </dgm:pt>
    <dgm:pt modelId="{EAE2D415-22AC-104C-97C8-3D0E12DFCF13}" type="pres">
      <dgm:prSet presAssocID="{A68DAD5E-5316-554B-93C8-CEE4589FB32C}" presName="LShape" presStyleLbl="alignNode1" presStyleIdx="0" presStyleCnt="13"/>
      <dgm:spPr/>
    </dgm:pt>
    <dgm:pt modelId="{50529776-EB52-E74D-97E1-EDB9074F3E71}" type="pres">
      <dgm:prSet presAssocID="{A68DAD5E-5316-554B-93C8-CEE4589FB32C}" presName="ParentText" presStyleLbl="revTx" presStyleIdx="0" presStyleCnt="7">
        <dgm:presLayoutVars>
          <dgm:chMax val="0"/>
          <dgm:chPref val="0"/>
          <dgm:bulletEnabled val="1"/>
        </dgm:presLayoutVars>
      </dgm:prSet>
      <dgm:spPr/>
    </dgm:pt>
    <dgm:pt modelId="{F088FF68-77E7-694B-ACE1-24480F248E0C}" type="pres">
      <dgm:prSet presAssocID="{A68DAD5E-5316-554B-93C8-CEE4589FB32C}" presName="Triangle" presStyleLbl="alignNode1" presStyleIdx="1" presStyleCnt="13"/>
      <dgm:spPr/>
    </dgm:pt>
    <dgm:pt modelId="{030A1F02-844A-EA46-966D-04421BAF6F09}" type="pres">
      <dgm:prSet presAssocID="{9ED68714-DBB5-2D49-A25A-10789F0306FA}" presName="sibTrans" presStyleCnt="0"/>
      <dgm:spPr/>
    </dgm:pt>
    <dgm:pt modelId="{D6665F54-28A9-FB4D-9D3B-BD21FD923940}" type="pres">
      <dgm:prSet presAssocID="{9ED68714-DBB5-2D49-A25A-10789F0306FA}" presName="space" presStyleCnt="0"/>
      <dgm:spPr/>
    </dgm:pt>
    <dgm:pt modelId="{8BFDD50B-D59D-3043-9BAA-1474254F7106}" type="pres">
      <dgm:prSet presAssocID="{624E309B-DF12-0A49-9C98-65E77A70575F}" presName="composite" presStyleCnt="0"/>
      <dgm:spPr/>
    </dgm:pt>
    <dgm:pt modelId="{E9EFC3DE-EEBE-BE40-8C29-C4CC8D41477F}" type="pres">
      <dgm:prSet presAssocID="{624E309B-DF12-0A49-9C98-65E77A70575F}" presName="LShape" presStyleLbl="alignNode1" presStyleIdx="2" presStyleCnt="13"/>
      <dgm:spPr/>
    </dgm:pt>
    <dgm:pt modelId="{DBBFA1E6-D125-6F43-97A9-2CCFB38DAF24}" type="pres">
      <dgm:prSet presAssocID="{624E309B-DF12-0A49-9C98-65E77A70575F}" presName="ParentText" presStyleLbl="revTx" presStyleIdx="1" presStyleCnt="7">
        <dgm:presLayoutVars>
          <dgm:chMax val="0"/>
          <dgm:chPref val="0"/>
          <dgm:bulletEnabled val="1"/>
        </dgm:presLayoutVars>
      </dgm:prSet>
      <dgm:spPr/>
    </dgm:pt>
    <dgm:pt modelId="{250551C3-AE0F-814D-9B4A-3B554F20BD7F}" type="pres">
      <dgm:prSet presAssocID="{624E309B-DF12-0A49-9C98-65E77A70575F}" presName="Triangle" presStyleLbl="alignNode1" presStyleIdx="3" presStyleCnt="13"/>
      <dgm:spPr/>
    </dgm:pt>
    <dgm:pt modelId="{97702DCB-1E18-284F-B2B4-B3AC4AFF5EEB}" type="pres">
      <dgm:prSet presAssocID="{A80CABA1-26DB-7B49-A843-9547193CF10E}" presName="sibTrans" presStyleCnt="0"/>
      <dgm:spPr/>
    </dgm:pt>
    <dgm:pt modelId="{77CD2EB6-93DC-A24B-9294-9CBA7FF1FFE6}" type="pres">
      <dgm:prSet presAssocID="{A80CABA1-26DB-7B49-A843-9547193CF10E}" presName="space" presStyleCnt="0"/>
      <dgm:spPr/>
    </dgm:pt>
    <dgm:pt modelId="{22062F2D-CEF7-9E46-A06E-D80C70D9E9E6}" type="pres">
      <dgm:prSet presAssocID="{633B1325-7B91-2C45-ACB4-C090D868BD70}" presName="composite" presStyleCnt="0"/>
      <dgm:spPr/>
    </dgm:pt>
    <dgm:pt modelId="{2DC8A46D-3200-FF4E-876F-20257769101F}" type="pres">
      <dgm:prSet presAssocID="{633B1325-7B91-2C45-ACB4-C090D868BD70}" presName="LShape" presStyleLbl="alignNode1" presStyleIdx="4" presStyleCnt="13"/>
      <dgm:spPr/>
    </dgm:pt>
    <dgm:pt modelId="{8F56E897-84A2-D542-BE79-0B0AA6BFE2DA}" type="pres">
      <dgm:prSet presAssocID="{633B1325-7B91-2C45-ACB4-C090D868BD70}" presName="ParentText" presStyleLbl="revTx" presStyleIdx="2" presStyleCnt="7">
        <dgm:presLayoutVars>
          <dgm:chMax val="0"/>
          <dgm:chPref val="0"/>
          <dgm:bulletEnabled val="1"/>
        </dgm:presLayoutVars>
      </dgm:prSet>
      <dgm:spPr/>
    </dgm:pt>
    <dgm:pt modelId="{B3863F5A-A2B8-4D46-9330-13964A3D972B}" type="pres">
      <dgm:prSet presAssocID="{633B1325-7B91-2C45-ACB4-C090D868BD70}" presName="Triangle" presStyleLbl="alignNode1" presStyleIdx="5" presStyleCnt="13"/>
      <dgm:spPr/>
    </dgm:pt>
    <dgm:pt modelId="{C047F07E-3A4A-8A40-B17E-FBEE8666BE62}" type="pres">
      <dgm:prSet presAssocID="{43A402A6-8C42-0C40-A090-4459861DE6FF}" presName="sibTrans" presStyleCnt="0"/>
      <dgm:spPr/>
    </dgm:pt>
    <dgm:pt modelId="{78D443BB-A8BB-FA4B-A507-C4808137A61D}" type="pres">
      <dgm:prSet presAssocID="{43A402A6-8C42-0C40-A090-4459861DE6FF}" presName="space" presStyleCnt="0"/>
      <dgm:spPr/>
    </dgm:pt>
    <dgm:pt modelId="{E5D532D4-A429-9141-AF1A-2471D952EA98}" type="pres">
      <dgm:prSet presAssocID="{2D564A7B-9169-7047-B0A9-26DEB5AED549}" presName="composite" presStyleCnt="0"/>
      <dgm:spPr/>
    </dgm:pt>
    <dgm:pt modelId="{515FB3E4-D0D4-9B4E-AE15-CD24E415865C}" type="pres">
      <dgm:prSet presAssocID="{2D564A7B-9169-7047-B0A9-26DEB5AED549}" presName="LShape" presStyleLbl="alignNode1" presStyleIdx="6" presStyleCnt="13"/>
      <dgm:spPr/>
    </dgm:pt>
    <dgm:pt modelId="{5646884A-3BCB-3B4E-88DD-7DA0C7986E2F}" type="pres">
      <dgm:prSet presAssocID="{2D564A7B-9169-7047-B0A9-26DEB5AED549}" presName="ParentText" presStyleLbl="revTx" presStyleIdx="3" presStyleCnt="7">
        <dgm:presLayoutVars>
          <dgm:chMax val="0"/>
          <dgm:chPref val="0"/>
          <dgm:bulletEnabled val="1"/>
        </dgm:presLayoutVars>
      </dgm:prSet>
      <dgm:spPr/>
    </dgm:pt>
    <dgm:pt modelId="{70A1CCC2-C226-EA49-A5AF-78DDBCEDBD57}" type="pres">
      <dgm:prSet presAssocID="{2D564A7B-9169-7047-B0A9-26DEB5AED549}" presName="Triangle" presStyleLbl="alignNode1" presStyleIdx="7" presStyleCnt="13"/>
      <dgm:spPr/>
    </dgm:pt>
    <dgm:pt modelId="{B94CC54C-3FE3-6347-8CC5-109E2D47055F}" type="pres">
      <dgm:prSet presAssocID="{07F1699D-DC14-6549-9B74-96ED9A82B7E4}" presName="sibTrans" presStyleCnt="0"/>
      <dgm:spPr/>
    </dgm:pt>
    <dgm:pt modelId="{927100E6-6AE1-4444-BCB1-2CFFD96C152B}" type="pres">
      <dgm:prSet presAssocID="{07F1699D-DC14-6549-9B74-96ED9A82B7E4}" presName="space" presStyleCnt="0"/>
      <dgm:spPr/>
    </dgm:pt>
    <dgm:pt modelId="{229C0D8F-FFA8-A545-B93B-6F6B79FFB1C9}" type="pres">
      <dgm:prSet presAssocID="{9F210E00-CA44-DA40-AF12-6DD2CEF24EE5}" presName="composite" presStyleCnt="0"/>
      <dgm:spPr/>
    </dgm:pt>
    <dgm:pt modelId="{EEB37BBD-9B34-4244-949F-99998F56FF63}" type="pres">
      <dgm:prSet presAssocID="{9F210E00-CA44-DA40-AF12-6DD2CEF24EE5}" presName="LShape" presStyleLbl="alignNode1" presStyleIdx="8" presStyleCnt="13"/>
      <dgm:spPr/>
    </dgm:pt>
    <dgm:pt modelId="{A2A04D8B-31FF-8949-89EF-F6E6416AF40A}" type="pres">
      <dgm:prSet presAssocID="{9F210E00-CA44-DA40-AF12-6DD2CEF24EE5}" presName="ParentText" presStyleLbl="revTx" presStyleIdx="4" presStyleCnt="7">
        <dgm:presLayoutVars>
          <dgm:chMax val="0"/>
          <dgm:chPref val="0"/>
          <dgm:bulletEnabled val="1"/>
        </dgm:presLayoutVars>
      </dgm:prSet>
      <dgm:spPr/>
    </dgm:pt>
    <dgm:pt modelId="{009FF2D2-C659-974A-882B-C491EF224CAC}" type="pres">
      <dgm:prSet presAssocID="{9F210E00-CA44-DA40-AF12-6DD2CEF24EE5}" presName="Triangle" presStyleLbl="alignNode1" presStyleIdx="9" presStyleCnt="13"/>
      <dgm:spPr/>
    </dgm:pt>
    <dgm:pt modelId="{15EB27B7-32B4-0B42-832C-3C2C20488ADA}" type="pres">
      <dgm:prSet presAssocID="{CA3799B3-C2A2-F44A-8AA3-EEA3B6F649AC}" presName="sibTrans" presStyleCnt="0"/>
      <dgm:spPr/>
    </dgm:pt>
    <dgm:pt modelId="{AD341887-C080-B745-9A3F-0AD351484A46}" type="pres">
      <dgm:prSet presAssocID="{CA3799B3-C2A2-F44A-8AA3-EEA3B6F649AC}" presName="space" presStyleCnt="0"/>
      <dgm:spPr/>
    </dgm:pt>
    <dgm:pt modelId="{C8E7F188-10FB-7040-B5DC-825AA5C2E0D5}" type="pres">
      <dgm:prSet presAssocID="{85765ED2-90D2-8B4A-93E4-F81F117579A5}" presName="composite" presStyleCnt="0"/>
      <dgm:spPr/>
    </dgm:pt>
    <dgm:pt modelId="{6FF3F9DE-5DAA-A94A-BF23-655D94E612D4}" type="pres">
      <dgm:prSet presAssocID="{85765ED2-90D2-8B4A-93E4-F81F117579A5}" presName="LShape" presStyleLbl="alignNode1" presStyleIdx="10" presStyleCnt="13"/>
      <dgm:spPr/>
    </dgm:pt>
    <dgm:pt modelId="{9D4CBE67-FA73-0E45-AC32-82B82A1031BF}" type="pres">
      <dgm:prSet presAssocID="{85765ED2-90D2-8B4A-93E4-F81F117579A5}" presName="ParentText" presStyleLbl="revTx" presStyleIdx="5" presStyleCnt="7">
        <dgm:presLayoutVars>
          <dgm:chMax val="0"/>
          <dgm:chPref val="0"/>
          <dgm:bulletEnabled val="1"/>
        </dgm:presLayoutVars>
      </dgm:prSet>
      <dgm:spPr/>
    </dgm:pt>
    <dgm:pt modelId="{2CD058F8-B8E7-7244-95B5-C42FD8239093}" type="pres">
      <dgm:prSet presAssocID="{85765ED2-90D2-8B4A-93E4-F81F117579A5}" presName="Triangle" presStyleLbl="alignNode1" presStyleIdx="11" presStyleCnt="13"/>
      <dgm:spPr/>
    </dgm:pt>
    <dgm:pt modelId="{D0E667C0-0FC3-5E4A-9FF8-1754CD6BF6C2}" type="pres">
      <dgm:prSet presAssocID="{55D20E1F-B135-D04E-93B3-F9D38EE56CD6}" presName="sibTrans" presStyleCnt="0"/>
      <dgm:spPr/>
    </dgm:pt>
    <dgm:pt modelId="{A6B5D0FF-5C90-0B45-8194-1CDE855BEEEE}" type="pres">
      <dgm:prSet presAssocID="{55D20E1F-B135-D04E-93B3-F9D38EE56CD6}" presName="space" presStyleCnt="0"/>
      <dgm:spPr/>
    </dgm:pt>
    <dgm:pt modelId="{29E39CC6-B963-9149-8A78-17339A6ED857}" type="pres">
      <dgm:prSet presAssocID="{BA485DB8-08EB-1F4B-86D1-2CD986344347}" presName="composite" presStyleCnt="0"/>
      <dgm:spPr/>
    </dgm:pt>
    <dgm:pt modelId="{28EA1926-116A-9B4A-9A0A-27881FDFB1FF}" type="pres">
      <dgm:prSet presAssocID="{BA485DB8-08EB-1F4B-86D1-2CD986344347}" presName="LShape" presStyleLbl="alignNode1" presStyleIdx="12" presStyleCnt="13"/>
      <dgm:spPr/>
    </dgm:pt>
    <dgm:pt modelId="{ED511D36-7460-CB4D-AA29-7519BE3E67E9}" type="pres">
      <dgm:prSet presAssocID="{BA485DB8-08EB-1F4B-86D1-2CD986344347}" presName="ParentText" presStyleLbl="revTx" presStyleIdx="6" presStyleCnt="7">
        <dgm:presLayoutVars>
          <dgm:chMax val="0"/>
          <dgm:chPref val="0"/>
          <dgm:bulletEnabled val="1"/>
        </dgm:presLayoutVars>
      </dgm:prSet>
      <dgm:spPr/>
    </dgm:pt>
  </dgm:ptLst>
  <dgm:cxnLst>
    <dgm:cxn modelId="{81F78708-CAAC-A540-8C36-05AC8D0E67C7}" type="presOf" srcId="{2E189EEC-5B8A-DE43-AC49-0129A8E9540F}" destId="{711B7FA5-2EA4-0E41-A08B-31206B95ADA7}" srcOrd="0" destOrd="0" presId="urn:microsoft.com/office/officeart/2009/3/layout/StepUpProcess"/>
    <dgm:cxn modelId="{75268818-C6D0-3C49-8068-A36C6B152B25}" type="presOf" srcId="{624E309B-DF12-0A49-9C98-65E77A70575F}" destId="{DBBFA1E6-D125-6F43-97A9-2CCFB38DAF24}" srcOrd="0" destOrd="0" presId="urn:microsoft.com/office/officeart/2009/3/layout/StepUpProcess"/>
    <dgm:cxn modelId="{38B15E23-C106-BF42-A0F4-B8F82E7C2D5B}" srcId="{2E189EEC-5B8A-DE43-AC49-0129A8E9540F}" destId="{BA485DB8-08EB-1F4B-86D1-2CD986344347}" srcOrd="6" destOrd="0" parTransId="{5E2F1E70-1BF8-7546-81D5-9F84D1D76815}" sibTransId="{C0817297-B80F-0F45-B92E-A1B8F9334509}"/>
    <dgm:cxn modelId="{85F72A25-F52D-6B4A-B5B7-B679AD1316C7}" srcId="{2E189EEC-5B8A-DE43-AC49-0129A8E9540F}" destId="{633B1325-7B91-2C45-ACB4-C090D868BD70}" srcOrd="2" destOrd="0" parTransId="{F7B06096-5305-924B-854D-4EA4C12FDA1C}" sibTransId="{43A402A6-8C42-0C40-A090-4459861DE6FF}"/>
    <dgm:cxn modelId="{E87FA28E-1EA8-534D-BBBA-EEFD0FCE3228}" srcId="{2E189EEC-5B8A-DE43-AC49-0129A8E9540F}" destId="{2D564A7B-9169-7047-B0A9-26DEB5AED549}" srcOrd="3" destOrd="0" parTransId="{FBED1566-C804-7B44-BA2B-E93DBE6549E9}" sibTransId="{07F1699D-DC14-6549-9B74-96ED9A82B7E4}"/>
    <dgm:cxn modelId="{8A3B7096-FBB8-E647-9DB9-285B15E4ED7E}" type="presOf" srcId="{2D564A7B-9169-7047-B0A9-26DEB5AED549}" destId="{5646884A-3BCB-3B4E-88DD-7DA0C7986E2F}" srcOrd="0" destOrd="0" presId="urn:microsoft.com/office/officeart/2009/3/layout/StepUpProcess"/>
    <dgm:cxn modelId="{BBE46198-5698-4C49-AC37-353249C3E705}" srcId="{2E189EEC-5B8A-DE43-AC49-0129A8E9540F}" destId="{85765ED2-90D2-8B4A-93E4-F81F117579A5}" srcOrd="5" destOrd="0" parTransId="{3BAE477F-CF82-4E48-A4BA-FAA33BD468E7}" sibTransId="{55D20E1F-B135-D04E-93B3-F9D38EE56CD6}"/>
    <dgm:cxn modelId="{FE0600AB-E2D6-2745-B37A-43B03A60E496}" type="presOf" srcId="{9F210E00-CA44-DA40-AF12-6DD2CEF24EE5}" destId="{A2A04D8B-31FF-8949-89EF-F6E6416AF40A}" srcOrd="0" destOrd="0" presId="urn:microsoft.com/office/officeart/2009/3/layout/StepUpProcess"/>
    <dgm:cxn modelId="{5AEF88AB-88EA-354D-921B-0A504154E0EE}" srcId="{2E189EEC-5B8A-DE43-AC49-0129A8E9540F}" destId="{9F210E00-CA44-DA40-AF12-6DD2CEF24EE5}" srcOrd="4" destOrd="0" parTransId="{4A0A2273-B862-274D-BAA6-BE64F384BF22}" sibTransId="{CA3799B3-C2A2-F44A-8AA3-EEA3B6F649AC}"/>
    <dgm:cxn modelId="{D3403CB7-0362-1E41-B155-056C8A8F95FA}" srcId="{2E189EEC-5B8A-DE43-AC49-0129A8E9540F}" destId="{624E309B-DF12-0A49-9C98-65E77A70575F}" srcOrd="1" destOrd="0" parTransId="{8A9C6471-5BBE-604A-8B09-612A2BB1984F}" sibTransId="{A80CABA1-26DB-7B49-A843-9547193CF10E}"/>
    <dgm:cxn modelId="{66E86FC3-B3C5-904E-9567-7F4C2FAEC11C}" type="presOf" srcId="{633B1325-7B91-2C45-ACB4-C090D868BD70}" destId="{8F56E897-84A2-D542-BE79-0B0AA6BFE2DA}" srcOrd="0" destOrd="0" presId="urn:microsoft.com/office/officeart/2009/3/layout/StepUpProcess"/>
    <dgm:cxn modelId="{DEE35DE1-8856-644C-8F3D-8FD17907E6B0}" type="presOf" srcId="{85765ED2-90D2-8B4A-93E4-F81F117579A5}" destId="{9D4CBE67-FA73-0E45-AC32-82B82A1031BF}" srcOrd="0" destOrd="0" presId="urn:microsoft.com/office/officeart/2009/3/layout/StepUpProcess"/>
    <dgm:cxn modelId="{B47E17E3-AD09-6C4E-9DE9-41F3A115FC3D}" srcId="{2E189EEC-5B8A-DE43-AC49-0129A8E9540F}" destId="{A68DAD5E-5316-554B-93C8-CEE4589FB32C}" srcOrd="0" destOrd="0" parTransId="{3C7D4140-02C8-064E-9004-B3EC5D76794B}" sibTransId="{9ED68714-DBB5-2D49-A25A-10789F0306FA}"/>
    <dgm:cxn modelId="{47726AEC-C39E-284C-A3F4-874863EBF596}" type="presOf" srcId="{A68DAD5E-5316-554B-93C8-CEE4589FB32C}" destId="{50529776-EB52-E74D-97E1-EDB9074F3E71}" srcOrd="0" destOrd="0" presId="urn:microsoft.com/office/officeart/2009/3/layout/StepUpProcess"/>
    <dgm:cxn modelId="{4C23A9FF-5A5E-3B43-818F-A9C12F5826B3}" type="presOf" srcId="{BA485DB8-08EB-1F4B-86D1-2CD986344347}" destId="{ED511D36-7460-CB4D-AA29-7519BE3E67E9}" srcOrd="0" destOrd="0" presId="urn:microsoft.com/office/officeart/2009/3/layout/StepUpProcess"/>
    <dgm:cxn modelId="{26B47C11-7E93-A84A-B099-D5672C2FD4AA}" type="presParOf" srcId="{711B7FA5-2EA4-0E41-A08B-31206B95ADA7}" destId="{6DBBE8C7-E055-1144-8EEC-BF3C3F2D4E34}" srcOrd="0" destOrd="0" presId="urn:microsoft.com/office/officeart/2009/3/layout/StepUpProcess"/>
    <dgm:cxn modelId="{0FBEB1B6-C830-EB4D-A64B-0E3144807231}" type="presParOf" srcId="{6DBBE8C7-E055-1144-8EEC-BF3C3F2D4E34}" destId="{EAE2D415-22AC-104C-97C8-3D0E12DFCF13}" srcOrd="0" destOrd="0" presId="urn:microsoft.com/office/officeart/2009/3/layout/StepUpProcess"/>
    <dgm:cxn modelId="{ECF8B6BB-6A4B-C846-8743-692FCF9A4A40}" type="presParOf" srcId="{6DBBE8C7-E055-1144-8EEC-BF3C3F2D4E34}" destId="{50529776-EB52-E74D-97E1-EDB9074F3E71}" srcOrd="1" destOrd="0" presId="urn:microsoft.com/office/officeart/2009/3/layout/StepUpProcess"/>
    <dgm:cxn modelId="{8AE4A695-893F-A146-A417-421E7189E700}" type="presParOf" srcId="{6DBBE8C7-E055-1144-8EEC-BF3C3F2D4E34}" destId="{F088FF68-77E7-694B-ACE1-24480F248E0C}" srcOrd="2" destOrd="0" presId="urn:microsoft.com/office/officeart/2009/3/layout/StepUpProcess"/>
    <dgm:cxn modelId="{D8341758-EEEF-C040-AB59-D1A539519AE9}" type="presParOf" srcId="{711B7FA5-2EA4-0E41-A08B-31206B95ADA7}" destId="{030A1F02-844A-EA46-966D-04421BAF6F09}" srcOrd="1" destOrd="0" presId="urn:microsoft.com/office/officeart/2009/3/layout/StepUpProcess"/>
    <dgm:cxn modelId="{57DE1B9B-CFB3-5448-8111-603EC649316E}" type="presParOf" srcId="{030A1F02-844A-EA46-966D-04421BAF6F09}" destId="{D6665F54-28A9-FB4D-9D3B-BD21FD923940}" srcOrd="0" destOrd="0" presId="urn:microsoft.com/office/officeart/2009/3/layout/StepUpProcess"/>
    <dgm:cxn modelId="{3A755283-DC83-034D-8D77-D57ECC2BAB45}" type="presParOf" srcId="{711B7FA5-2EA4-0E41-A08B-31206B95ADA7}" destId="{8BFDD50B-D59D-3043-9BAA-1474254F7106}" srcOrd="2" destOrd="0" presId="urn:microsoft.com/office/officeart/2009/3/layout/StepUpProcess"/>
    <dgm:cxn modelId="{0A770AE3-FD67-EC4B-AB15-245B9849358C}" type="presParOf" srcId="{8BFDD50B-D59D-3043-9BAA-1474254F7106}" destId="{E9EFC3DE-EEBE-BE40-8C29-C4CC8D41477F}" srcOrd="0" destOrd="0" presId="urn:microsoft.com/office/officeart/2009/3/layout/StepUpProcess"/>
    <dgm:cxn modelId="{CED10057-BD60-3F4F-A793-4CC9070240E1}" type="presParOf" srcId="{8BFDD50B-D59D-3043-9BAA-1474254F7106}" destId="{DBBFA1E6-D125-6F43-97A9-2CCFB38DAF24}" srcOrd="1" destOrd="0" presId="urn:microsoft.com/office/officeart/2009/3/layout/StepUpProcess"/>
    <dgm:cxn modelId="{D93DC2F4-2D72-6946-B37D-D4093C1BE0F8}" type="presParOf" srcId="{8BFDD50B-D59D-3043-9BAA-1474254F7106}" destId="{250551C3-AE0F-814D-9B4A-3B554F20BD7F}" srcOrd="2" destOrd="0" presId="urn:microsoft.com/office/officeart/2009/3/layout/StepUpProcess"/>
    <dgm:cxn modelId="{7CBDC166-034A-9449-95EA-8A8425129F0C}" type="presParOf" srcId="{711B7FA5-2EA4-0E41-A08B-31206B95ADA7}" destId="{97702DCB-1E18-284F-B2B4-B3AC4AFF5EEB}" srcOrd="3" destOrd="0" presId="urn:microsoft.com/office/officeart/2009/3/layout/StepUpProcess"/>
    <dgm:cxn modelId="{918F89E6-793E-6C44-B3A8-6D6CC5BB1435}" type="presParOf" srcId="{97702DCB-1E18-284F-B2B4-B3AC4AFF5EEB}" destId="{77CD2EB6-93DC-A24B-9294-9CBA7FF1FFE6}" srcOrd="0" destOrd="0" presId="urn:microsoft.com/office/officeart/2009/3/layout/StepUpProcess"/>
    <dgm:cxn modelId="{9E5BA746-2CE8-ED4E-8667-4BE88B4EE680}" type="presParOf" srcId="{711B7FA5-2EA4-0E41-A08B-31206B95ADA7}" destId="{22062F2D-CEF7-9E46-A06E-D80C70D9E9E6}" srcOrd="4" destOrd="0" presId="urn:microsoft.com/office/officeart/2009/3/layout/StepUpProcess"/>
    <dgm:cxn modelId="{42C28075-BBD6-8841-AAF4-0BFE44636066}" type="presParOf" srcId="{22062F2D-CEF7-9E46-A06E-D80C70D9E9E6}" destId="{2DC8A46D-3200-FF4E-876F-20257769101F}" srcOrd="0" destOrd="0" presId="urn:microsoft.com/office/officeart/2009/3/layout/StepUpProcess"/>
    <dgm:cxn modelId="{42BAD252-B66C-B74D-B07A-AAADEC99EA1C}" type="presParOf" srcId="{22062F2D-CEF7-9E46-A06E-D80C70D9E9E6}" destId="{8F56E897-84A2-D542-BE79-0B0AA6BFE2DA}" srcOrd="1" destOrd="0" presId="urn:microsoft.com/office/officeart/2009/3/layout/StepUpProcess"/>
    <dgm:cxn modelId="{4617CC3B-F987-0F43-84C5-A6E5E1F6A7D3}" type="presParOf" srcId="{22062F2D-CEF7-9E46-A06E-D80C70D9E9E6}" destId="{B3863F5A-A2B8-4D46-9330-13964A3D972B}" srcOrd="2" destOrd="0" presId="urn:microsoft.com/office/officeart/2009/3/layout/StepUpProcess"/>
    <dgm:cxn modelId="{C6AAAEF9-E839-994D-B760-471FDDB09CC3}" type="presParOf" srcId="{711B7FA5-2EA4-0E41-A08B-31206B95ADA7}" destId="{C047F07E-3A4A-8A40-B17E-FBEE8666BE62}" srcOrd="5" destOrd="0" presId="urn:microsoft.com/office/officeart/2009/3/layout/StepUpProcess"/>
    <dgm:cxn modelId="{D0B36E53-2120-9B42-92FE-5A96C558C8CF}" type="presParOf" srcId="{C047F07E-3A4A-8A40-B17E-FBEE8666BE62}" destId="{78D443BB-A8BB-FA4B-A507-C4808137A61D}" srcOrd="0" destOrd="0" presId="urn:microsoft.com/office/officeart/2009/3/layout/StepUpProcess"/>
    <dgm:cxn modelId="{18603943-80BA-D044-81D3-E70AFA0A5FE7}" type="presParOf" srcId="{711B7FA5-2EA4-0E41-A08B-31206B95ADA7}" destId="{E5D532D4-A429-9141-AF1A-2471D952EA98}" srcOrd="6" destOrd="0" presId="urn:microsoft.com/office/officeart/2009/3/layout/StepUpProcess"/>
    <dgm:cxn modelId="{713BA8A2-C5CD-534E-B727-0E6AF91C67A0}" type="presParOf" srcId="{E5D532D4-A429-9141-AF1A-2471D952EA98}" destId="{515FB3E4-D0D4-9B4E-AE15-CD24E415865C}" srcOrd="0" destOrd="0" presId="urn:microsoft.com/office/officeart/2009/3/layout/StepUpProcess"/>
    <dgm:cxn modelId="{5643EEB3-DB4F-4144-8477-4D2FAEE39B02}" type="presParOf" srcId="{E5D532D4-A429-9141-AF1A-2471D952EA98}" destId="{5646884A-3BCB-3B4E-88DD-7DA0C7986E2F}" srcOrd="1" destOrd="0" presId="urn:microsoft.com/office/officeart/2009/3/layout/StepUpProcess"/>
    <dgm:cxn modelId="{AA4038A6-B3C1-0A49-8C14-392F01A64771}" type="presParOf" srcId="{E5D532D4-A429-9141-AF1A-2471D952EA98}" destId="{70A1CCC2-C226-EA49-A5AF-78DDBCEDBD57}" srcOrd="2" destOrd="0" presId="urn:microsoft.com/office/officeart/2009/3/layout/StepUpProcess"/>
    <dgm:cxn modelId="{D6CAC4AD-263B-9B42-88AC-4DFDAA7F39F1}" type="presParOf" srcId="{711B7FA5-2EA4-0E41-A08B-31206B95ADA7}" destId="{B94CC54C-3FE3-6347-8CC5-109E2D47055F}" srcOrd="7" destOrd="0" presId="urn:microsoft.com/office/officeart/2009/3/layout/StepUpProcess"/>
    <dgm:cxn modelId="{FB62F53B-33F6-0B43-9217-B9F2BE5D406D}" type="presParOf" srcId="{B94CC54C-3FE3-6347-8CC5-109E2D47055F}" destId="{927100E6-6AE1-4444-BCB1-2CFFD96C152B}" srcOrd="0" destOrd="0" presId="urn:microsoft.com/office/officeart/2009/3/layout/StepUpProcess"/>
    <dgm:cxn modelId="{51507993-FD4B-7C49-A3D3-24626C3282CE}" type="presParOf" srcId="{711B7FA5-2EA4-0E41-A08B-31206B95ADA7}" destId="{229C0D8F-FFA8-A545-B93B-6F6B79FFB1C9}" srcOrd="8" destOrd="0" presId="urn:microsoft.com/office/officeart/2009/3/layout/StepUpProcess"/>
    <dgm:cxn modelId="{E8AB97F8-5CFA-EA4D-BAAC-7325EF76373A}" type="presParOf" srcId="{229C0D8F-FFA8-A545-B93B-6F6B79FFB1C9}" destId="{EEB37BBD-9B34-4244-949F-99998F56FF63}" srcOrd="0" destOrd="0" presId="urn:microsoft.com/office/officeart/2009/3/layout/StepUpProcess"/>
    <dgm:cxn modelId="{EA152407-2B76-EC46-AAC6-44EF0D3E9F6E}" type="presParOf" srcId="{229C0D8F-FFA8-A545-B93B-6F6B79FFB1C9}" destId="{A2A04D8B-31FF-8949-89EF-F6E6416AF40A}" srcOrd="1" destOrd="0" presId="urn:microsoft.com/office/officeart/2009/3/layout/StepUpProcess"/>
    <dgm:cxn modelId="{52F238A2-E0CC-0240-B1F4-ED428D3E6FFB}" type="presParOf" srcId="{229C0D8F-FFA8-A545-B93B-6F6B79FFB1C9}" destId="{009FF2D2-C659-974A-882B-C491EF224CAC}" srcOrd="2" destOrd="0" presId="urn:microsoft.com/office/officeart/2009/3/layout/StepUpProcess"/>
    <dgm:cxn modelId="{50F12550-AE6F-2341-B2C7-71D16B9A2291}" type="presParOf" srcId="{711B7FA5-2EA4-0E41-A08B-31206B95ADA7}" destId="{15EB27B7-32B4-0B42-832C-3C2C20488ADA}" srcOrd="9" destOrd="0" presId="urn:microsoft.com/office/officeart/2009/3/layout/StepUpProcess"/>
    <dgm:cxn modelId="{6755994D-7482-E64D-A3D8-13F4E8EF75CC}" type="presParOf" srcId="{15EB27B7-32B4-0B42-832C-3C2C20488ADA}" destId="{AD341887-C080-B745-9A3F-0AD351484A46}" srcOrd="0" destOrd="0" presId="urn:microsoft.com/office/officeart/2009/3/layout/StepUpProcess"/>
    <dgm:cxn modelId="{D07AE7E1-0D68-364F-84B2-C299724E50B4}" type="presParOf" srcId="{711B7FA5-2EA4-0E41-A08B-31206B95ADA7}" destId="{C8E7F188-10FB-7040-B5DC-825AA5C2E0D5}" srcOrd="10" destOrd="0" presId="urn:microsoft.com/office/officeart/2009/3/layout/StepUpProcess"/>
    <dgm:cxn modelId="{1DA36F6A-0DDC-4449-90F3-A046E95D1E4A}" type="presParOf" srcId="{C8E7F188-10FB-7040-B5DC-825AA5C2E0D5}" destId="{6FF3F9DE-5DAA-A94A-BF23-655D94E612D4}" srcOrd="0" destOrd="0" presId="urn:microsoft.com/office/officeart/2009/3/layout/StepUpProcess"/>
    <dgm:cxn modelId="{DB6E8171-97C4-A744-8C87-21ED2E3C2EC5}" type="presParOf" srcId="{C8E7F188-10FB-7040-B5DC-825AA5C2E0D5}" destId="{9D4CBE67-FA73-0E45-AC32-82B82A1031BF}" srcOrd="1" destOrd="0" presId="urn:microsoft.com/office/officeart/2009/3/layout/StepUpProcess"/>
    <dgm:cxn modelId="{EC0ACE01-F3F6-4E46-ACC0-0D2BA50BBFCD}" type="presParOf" srcId="{C8E7F188-10FB-7040-B5DC-825AA5C2E0D5}" destId="{2CD058F8-B8E7-7244-95B5-C42FD8239093}" srcOrd="2" destOrd="0" presId="urn:microsoft.com/office/officeart/2009/3/layout/StepUpProcess"/>
    <dgm:cxn modelId="{56F6D786-CED0-6642-859C-2F2222B8300A}" type="presParOf" srcId="{711B7FA5-2EA4-0E41-A08B-31206B95ADA7}" destId="{D0E667C0-0FC3-5E4A-9FF8-1754CD6BF6C2}" srcOrd="11" destOrd="0" presId="urn:microsoft.com/office/officeart/2009/3/layout/StepUpProcess"/>
    <dgm:cxn modelId="{8186009E-9592-AB4B-8DA1-73BA34BC35A2}" type="presParOf" srcId="{D0E667C0-0FC3-5E4A-9FF8-1754CD6BF6C2}" destId="{A6B5D0FF-5C90-0B45-8194-1CDE855BEEEE}" srcOrd="0" destOrd="0" presId="urn:microsoft.com/office/officeart/2009/3/layout/StepUpProcess"/>
    <dgm:cxn modelId="{C377A3BD-5E11-6543-905A-9A4EA24A19AA}" type="presParOf" srcId="{711B7FA5-2EA4-0E41-A08B-31206B95ADA7}" destId="{29E39CC6-B963-9149-8A78-17339A6ED857}" srcOrd="12" destOrd="0" presId="urn:microsoft.com/office/officeart/2009/3/layout/StepUpProcess"/>
    <dgm:cxn modelId="{B1748F29-77D1-0A44-8712-DE8FC62AC1A2}" type="presParOf" srcId="{29E39CC6-B963-9149-8A78-17339A6ED857}" destId="{28EA1926-116A-9B4A-9A0A-27881FDFB1FF}" srcOrd="0" destOrd="0" presId="urn:microsoft.com/office/officeart/2009/3/layout/StepUpProcess"/>
    <dgm:cxn modelId="{6D3C0E62-B830-D64F-A8B0-1741674DA1A8}" type="presParOf" srcId="{29E39CC6-B963-9149-8A78-17339A6ED857}" destId="{ED511D36-7460-CB4D-AA29-7519BE3E67E9}"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2D415-22AC-104C-97C8-3D0E12DFCF13}">
      <dsp:nvSpPr>
        <dsp:cNvPr id="0" name=""/>
        <dsp:cNvSpPr/>
      </dsp:nvSpPr>
      <dsp:spPr>
        <a:xfrm rot="5400000">
          <a:off x="301054" y="2483737"/>
          <a:ext cx="897355" cy="149317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0529776-EB52-E74D-97E1-EDB9074F3E71}">
      <dsp:nvSpPr>
        <dsp:cNvPr id="0" name=""/>
        <dsp:cNvSpPr/>
      </dsp:nvSpPr>
      <dsp:spPr>
        <a:xfrm>
          <a:off x="151263" y="2929876"/>
          <a:ext cx="1348050" cy="1181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nl-NL" sz="1900" kern="1200"/>
            <a:t>Onbewust</a:t>
          </a:r>
        </a:p>
      </dsp:txBody>
      <dsp:txXfrm>
        <a:off x="151263" y="2929876"/>
        <a:ext cx="1348050" cy="1181645"/>
      </dsp:txXfrm>
    </dsp:sp>
    <dsp:sp modelId="{F088FF68-77E7-694B-ACE1-24480F248E0C}">
      <dsp:nvSpPr>
        <dsp:cNvPr id="0" name=""/>
        <dsp:cNvSpPr/>
      </dsp:nvSpPr>
      <dsp:spPr>
        <a:xfrm>
          <a:off x="1244964" y="2373807"/>
          <a:ext cx="254349" cy="254349"/>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9EFC3DE-EEBE-BE40-8C29-C4CC8D41477F}">
      <dsp:nvSpPr>
        <dsp:cNvPr id="0" name=""/>
        <dsp:cNvSpPr/>
      </dsp:nvSpPr>
      <dsp:spPr>
        <a:xfrm rot="5400000">
          <a:off x="1951331" y="2075374"/>
          <a:ext cx="897355" cy="149317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BBFA1E6-D125-6F43-97A9-2CCFB38DAF24}">
      <dsp:nvSpPr>
        <dsp:cNvPr id="0" name=""/>
        <dsp:cNvSpPr/>
      </dsp:nvSpPr>
      <dsp:spPr>
        <a:xfrm>
          <a:off x="1801540" y="2521513"/>
          <a:ext cx="1348050" cy="1181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nl-NL" sz="1900" kern="1200"/>
            <a:t>Zichtbaar</a:t>
          </a:r>
        </a:p>
      </dsp:txBody>
      <dsp:txXfrm>
        <a:off x="1801540" y="2521513"/>
        <a:ext cx="1348050" cy="1181645"/>
      </dsp:txXfrm>
    </dsp:sp>
    <dsp:sp modelId="{250551C3-AE0F-814D-9B4A-3B554F20BD7F}">
      <dsp:nvSpPr>
        <dsp:cNvPr id="0" name=""/>
        <dsp:cNvSpPr/>
      </dsp:nvSpPr>
      <dsp:spPr>
        <a:xfrm>
          <a:off x="2895242" y="1965444"/>
          <a:ext cx="254349" cy="254349"/>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DC8A46D-3200-FF4E-876F-20257769101F}">
      <dsp:nvSpPr>
        <dsp:cNvPr id="0" name=""/>
        <dsp:cNvSpPr/>
      </dsp:nvSpPr>
      <dsp:spPr>
        <a:xfrm rot="5400000">
          <a:off x="3601609" y="1667011"/>
          <a:ext cx="897355" cy="149317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F56E897-84A2-D542-BE79-0B0AA6BFE2DA}">
      <dsp:nvSpPr>
        <dsp:cNvPr id="0" name=""/>
        <dsp:cNvSpPr/>
      </dsp:nvSpPr>
      <dsp:spPr>
        <a:xfrm>
          <a:off x="3451818" y="2113150"/>
          <a:ext cx="1348050" cy="1181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nl-NL" sz="1900" kern="1200"/>
            <a:t>Bewust</a:t>
          </a:r>
        </a:p>
      </dsp:txBody>
      <dsp:txXfrm>
        <a:off x="3451818" y="2113150"/>
        <a:ext cx="1348050" cy="1181645"/>
      </dsp:txXfrm>
    </dsp:sp>
    <dsp:sp modelId="{B3863F5A-A2B8-4D46-9330-13964A3D972B}">
      <dsp:nvSpPr>
        <dsp:cNvPr id="0" name=""/>
        <dsp:cNvSpPr/>
      </dsp:nvSpPr>
      <dsp:spPr>
        <a:xfrm>
          <a:off x="4545519" y="1557082"/>
          <a:ext cx="254349" cy="254349"/>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15FB3E4-D0D4-9B4E-AE15-CD24E415865C}">
      <dsp:nvSpPr>
        <dsp:cNvPr id="0" name=""/>
        <dsp:cNvSpPr/>
      </dsp:nvSpPr>
      <dsp:spPr>
        <a:xfrm rot="5400000">
          <a:off x="5251886" y="1258648"/>
          <a:ext cx="897355" cy="149317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646884A-3BCB-3B4E-88DD-7DA0C7986E2F}">
      <dsp:nvSpPr>
        <dsp:cNvPr id="0" name=""/>
        <dsp:cNvSpPr/>
      </dsp:nvSpPr>
      <dsp:spPr>
        <a:xfrm>
          <a:off x="5102095" y="1704787"/>
          <a:ext cx="1348050" cy="1181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nl-NL" sz="1900" kern="1200"/>
            <a:t>Acceptatie</a:t>
          </a:r>
        </a:p>
      </dsp:txBody>
      <dsp:txXfrm>
        <a:off x="5102095" y="1704787"/>
        <a:ext cx="1348050" cy="1181645"/>
      </dsp:txXfrm>
    </dsp:sp>
    <dsp:sp modelId="{70A1CCC2-C226-EA49-A5AF-78DDBCEDBD57}">
      <dsp:nvSpPr>
        <dsp:cNvPr id="0" name=""/>
        <dsp:cNvSpPr/>
      </dsp:nvSpPr>
      <dsp:spPr>
        <a:xfrm>
          <a:off x="6195797" y="1148719"/>
          <a:ext cx="254349" cy="254349"/>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EB37BBD-9B34-4244-949F-99998F56FF63}">
      <dsp:nvSpPr>
        <dsp:cNvPr id="0" name=""/>
        <dsp:cNvSpPr/>
      </dsp:nvSpPr>
      <dsp:spPr>
        <a:xfrm rot="5400000">
          <a:off x="6902163" y="850286"/>
          <a:ext cx="897355" cy="149317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2A04D8B-31FF-8949-89EF-F6E6416AF40A}">
      <dsp:nvSpPr>
        <dsp:cNvPr id="0" name=""/>
        <dsp:cNvSpPr/>
      </dsp:nvSpPr>
      <dsp:spPr>
        <a:xfrm>
          <a:off x="6702434" y="1296424"/>
          <a:ext cx="1447927" cy="1181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nl-NL" sz="1900" kern="1200"/>
            <a:t>Rechtvaardig	</a:t>
          </a:r>
        </a:p>
      </dsp:txBody>
      <dsp:txXfrm>
        <a:off x="6702434" y="1296424"/>
        <a:ext cx="1447927" cy="1181645"/>
      </dsp:txXfrm>
    </dsp:sp>
    <dsp:sp modelId="{009FF2D2-C659-974A-882B-C491EF224CAC}">
      <dsp:nvSpPr>
        <dsp:cNvPr id="0" name=""/>
        <dsp:cNvSpPr/>
      </dsp:nvSpPr>
      <dsp:spPr>
        <a:xfrm>
          <a:off x="7846074" y="740356"/>
          <a:ext cx="254349" cy="254349"/>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FF3F9DE-5DAA-A94A-BF23-655D94E612D4}">
      <dsp:nvSpPr>
        <dsp:cNvPr id="0" name=""/>
        <dsp:cNvSpPr/>
      </dsp:nvSpPr>
      <dsp:spPr>
        <a:xfrm rot="5400000">
          <a:off x="8552441" y="441923"/>
          <a:ext cx="897355" cy="149317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D4CBE67-FA73-0E45-AC32-82B82A1031BF}">
      <dsp:nvSpPr>
        <dsp:cNvPr id="0" name=""/>
        <dsp:cNvSpPr/>
      </dsp:nvSpPr>
      <dsp:spPr>
        <a:xfrm>
          <a:off x="8402650" y="888062"/>
          <a:ext cx="1348050" cy="1181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nl-NL" sz="1900" kern="1200"/>
            <a:t>Volwassen</a:t>
          </a:r>
        </a:p>
      </dsp:txBody>
      <dsp:txXfrm>
        <a:off x="8402650" y="888062"/>
        <a:ext cx="1348050" cy="1181645"/>
      </dsp:txXfrm>
    </dsp:sp>
    <dsp:sp modelId="{2CD058F8-B8E7-7244-95B5-C42FD8239093}">
      <dsp:nvSpPr>
        <dsp:cNvPr id="0" name=""/>
        <dsp:cNvSpPr/>
      </dsp:nvSpPr>
      <dsp:spPr>
        <a:xfrm>
          <a:off x="9496351" y="331993"/>
          <a:ext cx="254349" cy="254349"/>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8EA1926-116A-9B4A-9A0A-27881FDFB1FF}">
      <dsp:nvSpPr>
        <dsp:cNvPr id="0" name=""/>
        <dsp:cNvSpPr/>
      </dsp:nvSpPr>
      <dsp:spPr>
        <a:xfrm rot="5400000">
          <a:off x="10202718" y="33560"/>
          <a:ext cx="897355" cy="149317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D511D36-7460-CB4D-AA29-7519BE3E67E9}">
      <dsp:nvSpPr>
        <dsp:cNvPr id="0" name=""/>
        <dsp:cNvSpPr/>
      </dsp:nvSpPr>
      <dsp:spPr>
        <a:xfrm>
          <a:off x="10052927" y="479699"/>
          <a:ext cx="1348050" cy="1181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NL" sz="1800" b="1" kern="1200"/>
            <a:t>INCLUSIEVE CULTUUR</a:t>
          </a:r>
        </a:p>
      </dsp:txBody>
      <dsp:txXfrm>
        <a:off x="10052927" y="479699"/>
        <a:ext cx="1348050" cy="11816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2D415-22AC-104C-97C8-3D0E12DFCF13}">
      <dsp:nvSpPr>
        <dsp:cNvPr id="0" name=""/>
        <dsp:cNvSpPr/>
      </dsp:nvSpPr>
      <dsp:spPr>
        <a:xfrm rot="5400000">
          <a:off x="301054" y="2483737"/>
          <a:ext cx="897355" cy="149317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0529776-EB52-E74D-97E1-EDB9074F3E71}">
      <dsp:nvSpPr>
        <dsp:cNvPr id="0" name=""/>
        <dsp:cNvSpPr/>
      </dsp:nvSpPr>
      <dsp:spPr>
        <a:xfrm>
          <a:off x="151263" y="2929876"/>
          <a:ext cx="1348050" cy="1181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NL" sz="1800" kern="1200"/>
            <a:t>Onbewust</a:t>
          </a:r>
        </a:p>
      </dsp:txBody>
      <dsp:txXfrm>
        <a:off x="151263" y="2929876"/>
        <a:ext cx="1348050" cy="1181645"/>
      </dsp:txXfrm>
    </dsp:sp>
    <dsp:sp modelId="{F088FF68-77E7-694B-ACE1-24480F248E0C}">
      <dsp:nvSpPr>
        <dsp:cNvPr id="0" name=""/>
        <dsp:cNvSpPr/>
      </dsp:nvSpPr>
      <dsp:spPr>
        <a:xfrm>
          <a:off x="1244964" y="2373807"/>
          <a:ext cx="254349" cy="254349"/>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9EFC3DE-EEBE-BE40-8C29-C4CC8D41477F}">
      <dsp:nvSpPr>
        <dsp:cNvPr id="0" name=""/>
        <dsp:cNvSpPr/>
      </dsp:nvSpPr>
      <dsp:spPr>
        <a:xfrm rot="5400000">
          <a:off x="1951331" y="2075374"/>
          <a:ext cx="897355" cy="149317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BBFA1E6-D125-6F43-97A9-2CCFB38DAF24}">
      <dsp:nvSpPr>
        <dsp:cNvPr id="0" name=""/>
        <dsp:cNvSpPr/>
      </dsp:nvSpPr>
      <dsp:spPr>
        <a:xfrm>
          <a:off x="1801540" y="2521513"/>
          <a:ext cx="1348050" cy="1181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NL" sz="1800" kern="1200"/>
            <a:t>Zichtbaar</a:t>
          </a:r>
        </a:p>
      </dsp:txBody>
      <dsp:txXfrm>
        <a:off x="1801540" y="2521513"/>
        <a:ext cx="1348050" cy="1181645"/>
      </dsp:txXfrm>
    </dsp:sp>
    <dsp:sp modelId="{250551C3-AE0F-814D-9B4A-3B554F20BD7F}">
      <dsp:nvSpPr>
        <dsp:cNvPr id="0" name=""/>
        <dsp:cNvSpPr/>
      </dsp:nvSpPr>
      <dsp:spPr>
        <a:xfrm>
          <a:off x="2895242" y="1965444"/>
          <a:ext cx="254349" cy="254349"/>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DC8A46D-3200-FF4E-876F-20257769101F}">
      <dsp:nvSpPr>
        <dsp:cNvPr id="0" name=""/>
        <dsp:cNvSpPr/>
      </dsp:nvSpPr>
      <dsp:spPr>
        <a:xfrm rot="5400000">
          <a:off x="3601609" y="1667011"/>
          <a:ext cx="897355" cy="149317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F56E897-84A2-D542-BE79-0B0AA6BFE2DA}">
      <dsp:nvSpPr>
        <dsp:cNvPr id="0" name=""/>
        <dsp:cNvSpPr/>
      </dsp:nvSpPr>
      <dsp:spPr>
        <a:xfrm>
          <a:off x="3451818" y="2113150"/>
          <a:ext cx="1348050" cy="1181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NL" sz="1800" kern="1200"/>
            <a:t>Bewust</a:t>
          </a:r>
        </a:p>
      </dsp:txBody>
      <dsp:txXfrm>
        <a:off x="3451818" y="2113150"/>
        <a:ext cx="1348050" cy="1181645"/>
      </dsp:txXfrm>
    </dsp:sp>
    <dsp:sp modelId="{B3863F5A-A2B8-4D46-9330-13964A3D972B}">
      <dsp:nvSpPr>
        <dsp:cNvPr id="0" name=""/>
        <dsp:cNvSpPr/>
      </dsp:nvSpPr>
      <dsp:spPr>
        <a:xfrm>
          <a:off x="4545519" y="1557082"/>
          <a:ext cx="254349" cy="254349"/>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15FB3E4-D0D4-9B4E-AE15-CD24E415865C}">
      <dsp:nvSpPr>
        <dsp:cNvPr id="0" name=""/>
        <dsp:cNvSpPr/>
      </dsp:nvSpPr>
      <dsp:spPr>
        <a:xfrm rot="5400000">
          <a:off x="5251886" y="1258648"/>
          <a:ext cx="897355" cy="149317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646884A-3BCB-3B4E-88DD-7DA0C7986E2F}">
      <dsp:nvSpPr>
        <dsp:cNvPr id="0" name=""/>
        <dsp:cNvSpPr/>
      </dsp:nvSpPr>
      <dsp:spPr>
        <a:xfrm>
          <a:off x="5102095" y="1704787"/>
          <a:ext cx="1348050" cy="1181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NL" sz="1800" kern="1200"/>
            <a:t>Acceptatie</a:t>
          </a:r>
        </a:p>
      </dsp:txBody>
      <dsp:txXfrm>
        <a:off x="5102095" y="1704787"/>
        <a:ext cx="1348050" cy="1181645"/>
      </dsp:txXfrm>
    </dsp:sp>
    <dsp:sp modelId="{70A1CCC2-C226-EA49-A5AF-78DDBCEDBD57}">
      <dsp:nvSpPr>
        <dsp:cNvPr id="0" name=""/>
        <dsp:cNvSpPr/>
      </dsp:nvSpPr>
      <dsp:spPr>
        <a:xfrm>
          <a:off x="6195797" y="1148719"/>
          <a:ext cx="254349" cy="254349"/>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EB37BBD-9B34-4244-949F-99998F56FF63}">
      <dsp:nvSpPr>
        <dsp:cNvPr id="0" name=""/>
        <dsp:cNvSpPr/>
      </dsp:nvSpPr>
      <dsp:spPr>
        <a:xfrm rot="5400000">
          <a:off x="6902163" y="850286"/>
          <a:ext cx="897355" cy="149317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2A04D8B-31FF-8949-89EF-F6E6416AF40A}">
      <dsp:nvSpPr>
        <dsp:cNvPr id="0" name=""/>
        <dsp:cNvSpPr/>
      </dsp:nvSpPr>
      <dsp:spPr>
        <a:xfrm>
          <a:off x="6752373" y="1296424"/>
          <a:ext cx="1348050" cy="1181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NL" sz="1800" kern="1200"/>
            <a:t>Rechtvaardig	</a:t>
          </a:r>
        </a:p>
      </dsp:txBody>
      <dsp:txXfrm>
        <a:off x="6752373" y="1296424"/>
        <a:ext cx="1348050" cy="1181645"/>
      </dsp:txXfrm>
    </dsp:sp>
    <dsp:sp modelId="{009FF2D2-C659-974A-882B-C491EF224CAC}">
      <dsp:nvSpPr>
        <dsp:cNvPr id="0" name=""/>
        <dsp:cNvSpPr/>
      </dsp:nvSpPr>
      <dsp:spPr>
        <a:xfrm>
          <a:off x="7846074" y="740356"/>
          <a:ext cx="254349" cy="254349"/>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FF3F9DE-5DAA-A94A-BF23-655D94E612D4}">
      <dsp:nvSpPr>
        <dsp:cNvPr id="0" name=""/>
        <dsp:cNvSpPr/>
      </dsp:nvSpPr>
      <dsp:spPr>
        <a:xfrm rot="5400000">
          <a:off x="8552441" y="441923"/>
          <a:ext cx="897355" cy="149317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D4CBE67-FA73-0E45-AC32-82B82A1031BF}">
      <dsp:nvSpPr>
        <dsp:cNvPr id="0" name=""/>
        <dsp:cNvSpPr/>
      </dsp:nvSpPr>
      <dsp:spPr>
        <a:xfrm>
          <a:off x="8402650" y="888062"/>
          <a:ext cx="1348050" cy="1181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NL" sz="1800" kern="1200"/>
            <a:t>Volwassen</a:t>
          </a:r>
        </a:p>
      </dsp:txBody>
      <dsp:txXfrm>
        <a:off x="8402650" y="888062"/>
        <a:ext cx="1348050" cy="1181645"/>
      </dsp:txXfrm>
    </dsp:sp>
    <dsp:sp modelId="{2CD058F8-B8E7-7244-95B5-C42FD8239093}">
      <dsp:nvSpPr>
        <dsp:cNvPr id="0" name=""/>
        <dsp:cNvSpPr/>
      </dsp:nvSpPr>
      <dsp:spPr>
        <a:xfrm>
          <a:off x="9496351" y="331993"/>
          <a:ext cx="254349" cy="254349"/>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8EA1926-116A-9B4A-9A0A-27881FDFB1FF}">
      <dsp:nvSpPr>
        <dsp:cNvPr id="0" name=""/>
        <dsp:cNvSpPr/>
      </dsp:nvSpPr>
      <dsp:spPr>
        <a:xfrm rot="5400000">
          <a:off x="10202718" y="33560"/>
          <a:ext cx="897355" cy="149317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D511D36-7460-CB4D-AA29-7519BE3E67E9}">
      <dsp:nvSpPr>
        <dsp:cNvPr id="0" name=""/>
        <dsp:cNvSpPr/>
      </dsp:nvSpPr>
      <dsp:spPr>
        <a:xfrm>
          <a:off x="10052927" y="479699"/>
          <a:ext cx="1348050" cy="1181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NL" sz="1800" b="1" kern="1200"/>
            <a:t>INCLUSIEVE CULTUUR</a:t>
          </a:r>
        </a:p>
      </dsp:txBody>
      <dsp:txXfrm>
        <a:off x="10052927" y="479699"/>
        <a:ext cx="1348050" cy="1181645"/>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D82E49F1-49DB-164F-AE32-41A42CE42B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nl-NL"/>
          </a:p>
        </p:txBody>
      </p:sp>
      <p:sp>
        <p:nvSpPr>
          <p:cNvPr id="3" name="Tijdelijke aanduiding voor datum 2">
            <a:extLst>
              <a:ext uri="{FF2B5EF4-FFF2-40B4-BE49-F238E27FC236}">
                <a16:creationId xmlns:a16="http://schemas.microsoft.com/office/drawing/2014/main" id="{8DFC98FF-6BAD-234A-98EB-F4160D9E7B6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220AA1B-BF12-2F4C-A25C-210BC11C135A}" type="datetimeFigureOut">
              <a:rPr lang="nl-NL"/>
              <a:pPr>
                <a:defRPr/>
              </a:pPr>
              <a:t>26-08-2021</a:t>
            </a:fld>
            <a:endParaRPr lang="nl-NL"/>
          </a:p>
        </p:txBody>
      </p:sp>
      <p:sp>
        <p:nvSpPr>
          <p:cNvPr id="4" name="Tijdelijke aanduiding voor dia-afbeelding 3">
            <a:extLst>
              <a:ext uri="{FF2B5EF4-FFF2-40B4-BE49-F238E27FC236}">
                <a16:creationId xmlns:a16="http://schemas.microsoft.com/office/drawing/2014/main" id="{BDC43409-F917-0544-B95D-653BC48EF2D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a:extLst>
              <a:ext uri="{FF2B5EF4-FFF2-40B4-BE49-F238E27FC236}">
                <a16:creationId xmlns:a16="http://schemas.microsoft.com/office/drawing/2014/main" id="{D9F308B5-B363-9D43-939F-0AC101D1BB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EFC62ED7-15AA-2E44-B197-E1EA7A596C7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nl-NL"/>
          </a:p>
        </p:txBody>
      </p:sp>
      <p:sp>
        <p:nvSpPr>
          <p:cNvPr id="7" name="Tijdelijke aanduiding voor dianummer 6">
            <a:extLst>
              <a:ext uri="{FF2B5EF4-FFF2-40B4-BE49-F238E27FC236}">
                <a16:creationId xmlns:a16="http://schemas.microsoft.com/office/drawing/2014/main" id="{6DDC0787-ACAD-3C42-A0F4-46CC14EE0F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D2767D5-04A3-474F-8972-5C0E0F10C31F}" type="slidenum">
              <a:rPr lang="nl-NL"/>
              <a:pPr>
                <a:defRPr/>
              </a:pPr>
              <a:t>‹nr.›</a:t>
            </a:fld>
            <a:endParaRPr 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bovenstaande punten en vraag aan de deelnemers of men hiermee akkoord is en of er nog aanvullingen / toevoegingen zijn. </a:t>
            </a:r>
          </a:p>
        </p:txBody>
      </p:sp>
      <p:sp>
        <p:nvSpPr>
          <p:cNvPr id="4" name="Tijdelijke aanduiding voor dianummer 3"/>
          <p:cNvSpPr>
            <a:spLocks noGrp="1"/>
          </p:cNvSpPr>
          <p:nvPr>
            <p:ph type="sldNum" sz="quarter" idx="5"/>
          </p:nvPr>
        </p:nvSpPr>
        <p:spPr/>
        <p:txBody>
          <a:bodyPr/>
          <a:lstStyle/>
          <a:p>
            <a:pPr>
              <a:defRPr/>
            </a:pPr>
            <a:fld id="{1D2767D5-04A3-474F-8972-5C0E0F10C31F}" type="slidenum">
              <a:rPr lang="nl-NL" smtClean="0"/>
              <a:pPr>
                <a:defRPr/>
              </a:pPr>
              <a:t>2</a:t>
            </a:fld>
            <a:endParaRPr lang="nl-NL"/>
          </a:p>
        </p:txBody>
      </p:sp>
    </p:spTree>
    <p:extLst>
      <p:ext uri="{BB962C8B-B14F-4D97-AF65-F5344CB8AC3E}">
        <p14:creationId xmlns:p14="http://schemas.microsoft.com/office/powerpoint/2010/main" val="2773359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D2767D5-04A3-474F-8972-5C0E0F10C31F}" type="slidenum">
              <a:rPr lang="nl-NL" smtClean="0"/>
              <a:pPr>
                <a:defRPr/>
              </a:pPr>
              <a:t>12</a:t>
            </a:fld>
            <a:endParaRPr lang="nl-NL"/>
          </a:p>
        </p:txBody>
      </p:sp>
    </p:spTree>
    <p:extLst>
      <p:ext uri="{BB962C8B-B14F-4D97-AF65-F5344CB8AC3E}">
        <p14:creationId xmlns:p14="http://schemas.microsoft.com/office/powerpoint/2010/main" val="3697255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In het algemeen zien we in Nederland dat organisaties steeds meer aandacht hebben voor psychische diversiteit. Wat we echter ook constateren is dat deze aandacht vooral gericht is op zichtbare diversiteit zoals bijv. afkomst, fysieke/lichamelijke beperkingen en </a:t>
            </a:r>
            <a:r>
              <a:rPr lang="nl-NL" dirty="0" err="1"/>
              <a:t>sexuele</a:t>
            </a:r>
            <a:r>
              <a:rPr lang="nl-NL" dirty="0"/>
              <a:t> geaardheid. In veel grote bedrijven zijn er bijv. roze netwerken, </a:t>
            </a:r>
            <a:r>
              <a:rPr lang="nl-NL" dirty="0" err="1"/>
              <a:t>young</a:t>
            </a:r>
            <a:r>
              <a:rPr lang="nl-NL" dirty="0"/>
              <a:t> </a:t>
            </a:r>
            <a:r>
              <a:rPr lang="nl-NL" dirty="0" err="1"/>
              <a:t>women</a:t>
            </a:r>
            <a:r>
              <a:rPr lang="nl-NL" dirty="0"/>
              <a:t> netwerken etc. </a:t>
            </a:r>
          </a:p>
          <a:p>
            <a:pPr marL="171450" indent="-171450">
              <a:buFont typeface="Arial" panose="020B0604020202020204" pitchFamily="34" charset="0"/>
              <a:buChar char="•"/>
            </a:pPr>
            <a:r>
              <a:rPr lang="nl-NL" dirty="0"/>
              <a:t>Voor psychische kwetsbaarheid is binnen organisaties vaak minder aandacht. Vaak wordt gedacht dat het niet voorkomt, of niet binnen de eigen organisatie. Vooral als we psychische kwetsbaarheid breed bekijken (waaronder bijv. autisme, ADHD, ADD, depressie </a:t>
            </a:r>
            <a:r>
              <a:rPr lang="nl-NL" dirty="0" err="1"/>
              <a:t>etc</a:t>
            </a:r>
            <a:r>
              <a:rPr lang="nl-NL" dirty="0"/>
              <a:t>) dan zijn er binnen elke organisaties veel medewerkers. </a:t>
            </a:r>
          </a:p>
          <a:p>
            <a:pPr marL="171450" indent="-171450">
              <a:buFont typeface="Arial" panose="020B0604020202020204" pitchFamily="34" charset="0"/>
              <a:buChar char="•"/>
            </a:pPr>
            <a:r>
              <a:rPr lang="nl-NL" dirty="0"/>
              <a:t>De beeldvorming t.a.v. neurodiversiteit is vaak eenzijdig. Veel mensen hebben bijv. een bepaald beeld bij autisme en denken dat dit voor iedereen hetzelfde is. Er wordt al snel gedacht aan typische karakters (</a:t>
            </a:r>
            <a:r>
              <a:rPr lang="nl-NL" dirty="0" err="1"/>
              <a:t>rainman</a:t>
            </a:r>
            <a:r>
              <a:rPr lang="nl-NL" dirty="0"/>
              <a:t>) of karaktereigenschappen (niet sociaal voelend, last van prikkels etc.). Door steeds te informeren vanuit eigen kracht (</a:t>
            </a:r>
            <a:r>
              <a:rPr lang="nl-NL" dirty="0" err="1"/>
              <a:t>dmv</a:t>
            </a:r>
            <a:r>
              <a:rPr lang="nl-NL" dirty="0"/>
              <a:t> het ambassadeurschap) wordt deze beeldvorming doorbroken. Hoe mooi zou het zijn als collega’s gaan vragen hoe we het beste met elkaar kunnen samenwerken, waarbij iedereen in zijn/haar kracht staat. Dat werkt toch voor iedereen goed?</a:t>
            </a:r>
          </a:p>
        </p:txBody>
      </p:sp>
      <p:sp>
        <p:nvSpPr>
          <p:cNvPr id="4" name="Tijdelijke aanduiding voor dianummer 3"/>
          <p:cNvSpPr>
            <a:spLocks noGrp="1"/>
          </p:cNvSpPr>
          <p:nvPr>
            <p:ph type="sldNum" sz="quarter" idx="5"/>
          </p:nvPr>
        </p:nvSpPr>
        <p:spPr/>
        <p:txBody>
          <a:bodyPr/>
          <a:lstStyle/>
          <a:p>
            <a:pPr>
              <a:defRPr/>
            </a:pPr>
            <a:fld id="{1D2767D5-04A3-474F-8972-5C0E0F10C31F}" type="slidenum">
              <a:rPr lang="nl-NL" smtClean="0"/>
              <a:pPr>
                <a:defRPr/>
              </a:pPr>
              <a:t>13</a:t>
            </a:fld>
            <a:endParaRPr lang="nl-NL"/>
          </a:p>
        </p:txBody>
      </p:sp>
    </p:spTree>
    <p:extLst>
      <p:ext uri="{BB962C8B-B14F-4D97-AF65-F5344CB8AC3E}">
        <p14:creationId xmlns:p14="http://schemas.microsoft.com/office/powerpoint/2010/main" val="3511974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DA157388-55E1-6A4B-A007-58189839B7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4CA4D54-B595-974E-9C78-DA70CD21E7E1}"/>
              </a:ext>
            </a:extLst>
          </p:cNvPr>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US" dirty="0" err="1"/>
              <a:t>Diederik</a:t>
            </a:r>
            <a:r>
              <a:rPr lang="en-US" dirty="0"/>
              <a:t> </a:t>
            </a:r>
            <a:r>
              <a:rPr lang="en-US" dirty="0" err="1"/>
              <a:t>Weve</a:t>
            </a:r>
            <a:r>
              <a:rPr lang="en-US" dirty="0"/>
              <a:t> (</a:t>
            </a:r>
            <a:r>
              <a:rPr lang="en-US" dirty="0" err="1"/>
              <a:t>medewerker</a:t>
            </a:r>
            <a:r>
              <a:rPr lang="en-US" dirty="0"/>
              <a:t> </a:t>
            </a:r>
            <a:r>
              <a:rPr lang="en-US" dirty="0" err="1"/>
              <a:t>bij</a:t>
            </a:r>
            <a:r>
              <a:rPr lang="en-US" dirty="0"/>
              <a:t> Shell) is in 2012 </a:t>
            </a:r>
            <a:r>
              <a:rPr lang="en-US" dirty="0" err="1"/>
              <a:t>gestart</a:t>
            </a:r>
            <a:r>
              <a:rPr lang="en-US" dirty="0"/>
              <a:t> met het </a:t>
            </a:r>
            <a:r>
              <a:rPr lang="en-US" dirty="0" err="1"/>
              <a:t>initiatief</a:t>
            </a:r>
            <a:r>
              <a:rPr lang="en-US" dirty="0"/>
              <a:t> </a:t>
            </a:r>
            <a:r>
              <a:rPr lang="en-US" dirty="0" err="1"/>
              <a:t>Autisme</a:t>
            </a:r>
            <a:r>
              <a:rPr lang="en-US" dirty="0"/>
              <a:t> Ambassade. </a:t>
            </a:r>
            <a:r>
              <a:rPr lang="en-US" dirty="0" err="1"/>
              <a:t>Hij</a:t>
            </a:r>
            <a:r>
              <a:rPr lang="en-US" dirty="0"/>
              <a:t> </a:t>
            </a:r>
            <a:r>
              <a:rPr lang="en-US" dirty="0" err="1"/>
              <a:t>kreeg</a:t>
            </a:r>
            <a:r>
              <a:rPr lang="en-US" dirty="0"/>
              <a:t> </a:t>
            </a:r>
            <a:r>
              <a:rPr lang="en-US" dirty="0" err="1"/>
              <a:t>dat</a:t>
            </a:r>
            <a:r>
              <a:rPr lang="en-US" dirty="0"/>
              <a:t> </a:t>
            </a:r>
            <a:r>
              <a:rPr lang="en-US" dirty="0" err="1"/>
              <a:t>jaar</a:t>
            </a:r>
            <a:r>
              <a:rPr lang="en-US" dirty="0"/>
              <a:t> de diagnose </a:t>
            </a:r>
            <a:r>
              <a:rPr lang="en-US" dirty="0" err="1"/>
              <a:t>autisme</a:t>
            </a:r>
            <a:r>
              <a:rPr lang="en-US" dirty="0"/>
              <a:t> </a:t>
            </a:r>
            <a:r>
              <a:rPr lang="en-US" dirty="0" err="1"/>
              <a:t>en</a:t>
            </a:r>
            <a:r>
              <a:rPr lang="en-US" dirty="0"/>
              <a:t> </a:t>
            </a:r>
            <a:r>
              <a:rPr lang="en-US" dirty="0" err="1"/>
              <a:t>constateerde</a:t>
            </a:r>
            <a:r>
              <a:rPr lang="en-US" dirty="0"/>
              <a:t>: </a:t>
            </a:r>
            <a:r>
              <a:rPr lang="en-US" dirty="0" err="1"/>
              <a:t>als</a:t>
            </a:r>
            <a:r>
              <a:rPr lang="en-US" dirty="0"/>
              <a:t> </a:t>
            </a:r>
            <a:r>
              <a:rPr lang="en-US" dirty="0" err="1"/>
              <a:t>ik</a:t>
            </a:r>
            <a:r>
              <a:rPr lang="en-US" dirty="0"/>
              <a:t> </a:t>
            </a:r>
            <a:r>
              <a:rPr lang="en-US" dirty="0" err="1"/>
              <a:t>autisme</a:t>
            </a:r>
            <a:r>
              <a:rPr lang="en-US" dirty="0"/>
              <a:t> </a:t>
            </a:r>
            <a:r>
              <a:rPr lang="en-US" dirty="0" err="1"/>
              <a:t>heb</a:t>
            </a:r>
            <a:r>
              <a:rPr lang="en-US" dirty="0"/>
              <a:t> </a:t>
            </a:r>
            <a:r>
              <a:rPr lang="en-US" dirty="0" err="1"/>
              <a:t>en</a:t>
            </a:r>
            <a:r>
              <a:rPr lang="en-US" dirty="0"/>
              <a:t> </a:t>
            </a:r>
            <a:r>
              <a:rPr lang="en-US" dirty="0" err="1"/>
              <a:t>werk</a:t>
            </a:r>
            <a:r>
              <a:rPr lang="en-US" dirty="0"/>
              <a:t> </a:t>
            </a:r>
            <a:r>
              <a:rPr lang="en-US" dirty="0" err="1"/>
              <a:t>bij</a:t>
            </a:r>
            <a:r>
              <a:rPr lang="en-US" dirty="0"/>
              <a:t> Shell, dan </a:t>
            </a:r>
            <a:r>
              <a:rPr lang="en-US" dirty="0" err="1"/>
              <a:t>zullen</a:t>
            </a:r>
            <a:r>
              <a:rPr lang="en-US" dirty="0"/>
              <a:t> er vast </a:t>
            </a:r>
            <a:r>
              <a:rPr lang="en-US" dirty="0" err="1"/>
              <a:t>meer</a:t>
            </a:r>
            <a:r>
              <a:rPr lang="en-US" dirty="0"/>
              <a:t> college’s </a:t>
            </a:r>
            <a:r>
              <a:rPr lang="en-US" dirty="0" err="1"/>
              <a:t>zijn</a:t>
            </a:r>
            <a:r>
              <a:rPr lang="en-US" dirty="0"/>
              <a:t> </a:t>
            </a:r>
            <a:r>
              <a:rPr lang="en-US" dirty="0" err="1"/>
              <a:t>zoals</a:t>
            </a:r>
            <a:r>
              <a:rPr lang="en-US" dirty="0"/>
              <a:t> </a:t>
            </a:r>
            <a:r>
              <a:rPr lang="en-US" dirty="0" err="1"/>
              <a:t>ik</a:t>
            </a:r>
            <a:r>
              <a:rPr lang="en-US" dirty="0"/>
              <a:t>. Binnen Shell is </a:t>
            </a:r>
            <a:r>
              <a:rPr lang="en-US" dirty="0" err="1"/>
              <a:t>hij</a:t>
            </a:r>
            <a:r>
              <a:rPr lang="en-US" dirty="0"/>
              <a:t> op </a:t>
            </a:r>
            <a:r>
              <a:rPr lang="en-US" dirty="0" err="1"/>
              <a:t>zoek</a:t>
            </a:r>
            <a:r>
              <a:rPr lang="en-US" dirty="0"/>
              <a:t> </a:t>
            </a:r>
            <a:r>
              <a:rPr lang="en-US" dirty="0" err="1"/>
              <a:t>gegaan</a:t>
            </a:r>
            <a:r>
              <a:rPr lang="en-US" dirty="0"/>
              <a:t> </a:t>
            </a:r>
            <a:r>
              <a:rPr lang="en-US" dirty="0" err="1"/>
              <a:t>naar</a:t>
            </a:r>
            <a:r>
              <a:rPr lang="en-US" dirty="0"/>
              <a:t> </a:t>
            </a:r>
            <a:r>
              <a:rPr lang="en-US" dirty="0" err="1"/>
              <a:t>meer</a:t>
            </a:r>
            <a:r>
              <a:rPr lang="en-US" dirty="0"/>
              <a:t> college’s </a:t>
            </a:r>
            <a:r>
              <a:rPr lang="en-US" dirty="0" err="1"/>
              <a:t>en</a:t>
            </a:r>
            <a:r>
              <a:rPr lang="en-US" dirty="0"/>
              <a:t> op </a:t>
            </a:r>
            <a:r>
              <a:rPr lang="en-US" dirty="0" err="1"/>
              <a:t>daarmee</a:t>
            </a:r>
            <a:r>
              <a:rPr lang="en-US" dirty="0"/>
              <a:t> is de </a:t>
            </a:r>
            <a:r>
              <a:rPr lang="en-US" dirty="0" err="1"/>
              <a:t>Autisme</a:t>
            </a:r>
            <a:r>
              <a:rPr lang="en-US" dirty="0"/>
              <a:t> Ambassade </a:t>
            </a:r>
            <a:r>
              <a:rPr lang="en-US" dirty="0" err="1"/>
              <a:t>ontstaan</a:t>
            </a:r>
            <a:r>
              <a:rPr lang="en-US" dirty="0"/>
              <a:t> </a:t>
            </a:r>
            <a:r>
              <a:rPr lang="en-US" dirty="0" err="1"/>
              <a:t>binnen</a:t>
            </a:r>
            <a:r>
              <a:rPr lang="en-US" dirty="0"/>
              <a:t> Shell. Met </a:t>
            </a:r>
            <a:r>
              <a:rPr lang="en-US" dirty="0" err="1"/>
              <a:t>zijn</a:t>
            </a:r>
            <a:r>
              <a:rPr lang="en-US" dirty="0"/>
              <a:t> </a:t>
            </a:r>
            <a:r>
              <a:rPr lang="en-US" dirty="0" err="1"/>
              <a:t>gedrevenheid</a:t>
            </a:r>
            <a:r>
              <a:rPr lang="en-US" dirty="0"/>
              <a:t> om </a:t>
            </a:r>
            <a:r>
              <a:rPr lang="en-US" dirty="0" err="1"/>
              <a:t>meer</a:t>
            </a:r>
            <a:r>
              <a:rPr lang="en-US" dirty="0"/>
              <a:t> begrip </a:t>
            </a:r>
            <a:r>
              <a:rPr lang="en-US" dirty="0" err="1"/>
              <a:t>en</a:t>
            </a:r>
            <a:r>
              <a:rPr lang="en-US" dirty="0"/>
              <a:t> </a:t>
            </a:r>
            <a:r>
              <a:rPr lang="en-US" dirty="0" err="1"/>
              <a:t>kennis</a:t>
            </a:r>
            <a:r>
              <a:rPr lang="en-US" dirty="0"/>
              <a:t> over </a:t>
            </a:r>
            <a:r>
              <a:rPr lang="en-US" dirty="0" err="1"/>
              <a:t>autisme</a:t>
            </a:r>
            <a:r>
              <a:rPr lang="en-US" dirty="0"/>
              <a:t> op de </a:t>
            </a:r>
            <a:r>
              <a:rPr lang="en-US" dirty="0" err="1"/>
              <a:t>werkvloer</a:t>
            </a:r>
            <a:r>
              <a:rPr lang="en-US" dirty="0"/>
              <a:t> in Nederland </a:t>
            </a:r>
            <a:r>
              <a:rPr lang="en-US" dirty="0" err="1"/>
              <a:t>te</a:t>
            </a:r>
            <a:r>
              <a:rPr lang="en-US" dirty="0"/>
              <a:t> </a:t>
            </a:r>
            <a:r>
              <a:rPr lang="en-US" dirty="0" err="1"/>
              <a:t>vergroten</a:t>
            </a:r>
            <a:r>
              <a:rPr lang="en-US" dirty="0"/>
              <a:t> is </a:t>
            </a:r>
            <a:r>
              <a:rPr lang="en-US" dirty="0" err="1"/>
              <a:t>hij</a:t>
            </a:r>
            <a:r>
              <a:rPr lang="en-US" dirty="0"/>
              <a:t> </a:t>
            </a:r>
            <a:r>
              <a:rPr lang="en-US" dirty="0" err="1"/>
              <a:t>ook</a:t>
            </a:r>
            <a:r>
              <a:rPr lang="en-US" dirty="0"/>
              <a:t> </a:t>
            </a:r>
            <a:r>
              <a:rPr lang="en-US" dirty="0" err="1"/>
              <a:t>andere</a:t>
            </a:r>
            <a:r>
              <a:rPr lang="en-US" dirty="0"/>
              <a:t> </a:t>
            </a:r>
            <a:r>
              <a:rPr lang="en-US" dirty="0" err="1"/>
              <a:t>organisaties</a:t>
            </a:r>
            <a:r>
              <a:rPr lang="en-US" dirty="0"/>
              <a:t> </a:t>
            </a:r>
            <a:r>
              <a:rPr lang="en-US" dirty="0" err="1"/>
              <a:t>gaan</a:t>
            </a:r>
            <a:r>
              <a:rPr lang="en-US" dirty="0"/>
              <a:t> </a:t>
            </a:r>
            <a:r>
              <a:rPr lang="en-US" dirty="0" err="1"/>
              <a:t>betrekken</a:t>
            </a:r>
            <a:r>
              <a:rPr lang="en-US" dirty="0"/>
              <a:t> (</a:t>
            </a:r>
            <a:r>
              <a:rPr lang="en-US" dirty="0" err="1"/>
              <a:t>zoals</a:t>
            </a:r>
            <a:r>
              <a:rPr lang="en-US" dirty="0"/>
              <a:t> ABN AMRO, de </a:t>
            </a:r>
            <a:r>
              <a:rPr lang="en-US" dirty="0" err="1"/>
              <a:t>Belastingdienst</a:t>
            </a:r>
            <a:r>
              <a:rPr lang="en-US" dirty="0"/>
              <a:t>, </a:t>
            </a:r>
            <a:r>
              <a:rPr lang="en-US" dirty="0" err="1"/>
              <a:t>Ministerie</a:t>
            </a:r>
            <a:r>
              <a:rPr lang="en-US" dirty="0"/>
              <a:t> van </a:t>
            </a:r>
            <a:r>
              <a:rPr lang="en-US" dirty="0" err="1"/>
              <a:t>Defensie</a:t>
            </a:r>
            <a:r>
              <a:rPr lang="en-US" dirty="0"/>
              <a:t> etc. </a:t>
            </a:r>
            <a:r>
              <a:rPr lang="en-US" dirty="0" err="1"/>
              <a:t>Diederik</a:t>
            </a:r>
            <a:r>
              <a:rPr lang="en-US" dirty="0"/>
              <a:t> is </a:t>
            </a:r>
            <a:r>
              <a:rPr lang="en-US" dirty="0" err="1"/>
              <a:t>inmiddels</a:t>
            </a:r>
            <a:r>
              <a:rPr lang="en-US" dirty="0"/>
              <a:t> op </a:t>
            </a:r>
            <a:r>
              <a:rPr lang="en-US" dirty="0" err="1"/>
              <a:t>internationaal</a:t>
            </a:r>
            <a:r>
              <a:rPr lang="en-US" dirty="0"/>
              <a:t> </a:t>
            </a:r>
            <a:r>
              <a:rPr lang="en-US" dirty="0" err="1"/>
              <a:t>niveau</a:t>
            </a:r>
            <a:r>
              <a:rPr lang="en-US" dirty="0"/>
              <a:t> </a:t>
            </a:r>
            <a:r>
              <a:rPr lang="en-US" dirty="0" err="1"/>
              <a:t>actief</a:t>
            </a:r>
            <a:r>
              <a:rPr lang="en-US" dirty="0"/>
              <a:t>. </a:t>
            </a:r>
          </a:p>
          <a:p>
            <a:pPr marL="171450" indent="-171450" eaLnBrk="1" fontAlgn="auto" hangingPunct="1">
              <a:spcBef>
                <a:spcPts val="0"/>
              </a:spcBef>
              <a:spcAft>
                <a:spcPts val="0"/>
              </a:spcAft>
              <a:buFont typeface="Arial" panose="020B0604020202020204" pitchFamily="34" charset="0"/>
              <a:buChar char="•"/>
              <a:defRPr/>
            </a:pPr>
            <a:r>
              <a:rPr lang="en-US" dirty="0"/>
              <a:t>Er is </a:t>
            </a:r>
            <a:r>
              <a:rPr lang="en-US" dirty="0" err="1"/>
              <a:t>een</a:t>
            </a:r>
            <a:r>
              <a:rPr lang="en-US" dirty="0"/>
              <a:t> </a:t>
            </a:r>
            <a:r>
              <a:rPr lang="en-US" dirty="0" err="1"/>
              <a:t>landelijk</a:t>
            </a:r>
            <a:r>
              <a:rPr lang="en-US" dirty="0"/>
              <a:t> </a:t>
            </a:r>
            <a:r>
              <a:rPr lang="en-US" dirty="0" err="1"/>
              <a:t>netwerk</a:t>
            </a:r>
            <a:r>
              <a:rPr lang="en-US" dirty="0"/>
              <a:t> (De </a:t>
            </a:r>
            <a:r>
              <a:rPr lang="en-US" dirty="0" err="1"/>
              <a:t>Vereniging</a:t>
            </a:r>
            <a:r>
              <a:rPr lang="en-US" dirty="0"/>
              <a:t> </a:t>
            </a:r>
            <a:r>
              <a:rPr lang="en-US" dirty="0" err="1"/>
              <a:t>Autisme</a:t>
            </a:r>
            <a:r>
              <a:rPr lang="en-US" dirty="0"/>
              <a:t> </a:t>
            </a:r>
            <a:r>
              <a:rPr lang="en-US" dirty="0" err="1"/>
              <a:t>Ambassadeurs</a:t>
            </a:r>
            <a:r>
              <a:rPr lang="en-US" dirty="0"/>
              <a:t>) met </a:t>
            </a:r>
            <a:r>
              <a:rPr lang="en-US" dirty="0" err="1"/>
              <a:t>ambassadeurs</a:t>
            </a:r>
            <a:r>
              <a:rPr lang="en-US" dirty="0"/>
              <a:t> </a:t>
            </a:r>
            <a:r>
              <a:rPr lang="en-US" dirty="0" err="1"/>
              <a:t>uit</a:t>
            </a:r>
            <a:r>
              <a:rPr lang="en-US" dirty="0"/>
              <a:t> </a:t>
            </a:r>
            <a:r>
              <a:rPr lang="en-US" dirty="0" err="1"/>
              <a:t>inmiddels</a:t>
            </a:r>
            <a:r>
              <a:rPr lang="en-US" dirty="0"/>
              <a:t> </a:t>
            </a:r>
            <a:r>
              <a:rPr lang="en-US" dirty="0" err="1"/>
              <a:t>zo’n</a:t>
            </a:r>
            <a:r>
              <a:rPr lang="en-US" dirty="0"/>
              <a:t> 30 </a:t>
            </a:r>
            <a:r>
              <a:rPr lang="en-US" dirty="0" err="1"/>
              <a:t>organisaties</a:t>
            </a:r>
            <a:r>
              <a:rPr lang="en-US" dirty="0"/>
              <a:t>. Het </a:t>
            </a:r>
            <a:r>
              <a:rPr lang="en-US" dirty="0" err="1"/>
              <a:t>netwerk</a:t>
            </a:r>
            <a:r>
              <a:rPr lang="en-US" dirty="0"/>
              <a:t> </a:t>
            </a:r>
            <a:r>
              <a:rPr lang="en-US" dirty="0" err="1"/>
              <a:t>komt</a:t>
            </a:r>
            <a:r>
              <a:rPr lang="en-US" dirty="0"/>
              <a:t> </a:t>
            </a:r>
            <a:r>
              <a:rPr lang="en-US" dirty="0" err="1"/>
              <a:t>gemiddeld</a:t>
            </a:r>
            <a:r>
              <a:rPr lang="en-US" dirty="0"/>
              <a:t> 3 </a:t>
            </a:r>
            <a:r>
              <a:rPr lang="en-US" dirty="0" err="1"/>
              <a:t>keer</a:t>
            </a:r>
            <a:r>
              <a:rPr lang="en-US" dirty="0"/>
              <a:t> per </a:t>
            </a:r>
            <a:r>
              <a:rPr lang="en-US" dirty="0" err="1"/>
              <a:t>jaar</a:t>
            </a:r>
            <a:r>
              <a:rPr lang="en-US" dirty="0"/>
              <a:t> </a:t>
            </a:r>
            <a:r>
              <a:rPr lang="en-US" dirty="0" err="1"/>
              <a:t>bijeen</a:t>
            </a:r>
            <a:r>
              <a:rPr lang="en-US" dirty="0"/>
              <a:t> </a:t>
            </a:r>
            <a:r>
              <a:rPr lang="en-US" dirty="0" err="1"/>
              <a:t>en</a:t>
            </a:r>
            <a:r>
              <a:rPr lang="en-US" dirty="0"/>
              <a:t> </a:t>
            </a:r>
            <a:r>
              <a:rPr lang="en-US" dirty="0" err="1"/>
              <a:t>wisselen</a:t>
            </a:r>
            <a:r>
              <a:rPr lang="en-US" dirty="0"/>
              <a:t> </a:t>
            </a:r>
            <a:r>
              <a:rPr lang="en-US" dirty="0" err="1"/>
              <a:t>informatie</a:t>
            </a:r>
            <a:r>
              <a:rPr lang="en-US" dirty="0"/>
              <a:t> </a:t>
            </a:r>
            <a:r>
              <a:rPr lang="en-US" dirty="0" err="1"/>
              <a:t>en</a:t>
            </a:r>
            <a:r>
              <a:rPr lang="en-US" dirty="0"/>
              <a:t> </a:t>
            </a:r>
            <a:r>
              <a:rPr lang="en-US" dirty="0" err="1"/>
              <a:t>ervaringen</a:t>
            </a:r>
            <a:r>
              <a:rPr lang="en-US" dirty="0"/>
              <a:t> </a:t>
            </a:r>
            <a:r>
              <a:rPr lang="en-US" dirty="0" err="1"/>
              <a:t>uit</a:t>
            </a:r>
            <a:r>
              <a:rPr lang="en-US" dirty="0"/>
              <a:t>. Na </a:t>
            </a:r>
            <a:r>
              <a:rPr lang="en-US" dirty="0" err="1"/>
              <a:t>deze</a:t>
            </a:r>
            <a:r>
              <a:rPr lang="en-US" dirty="0"/>
              <a:t> training </a:t>
            </a:r>
            <a:r>
              <a:rPr lang="en-US" dirty="0" err="1"/>
              <a:t>kan</a:t>
            </a:r>
            <a:r>
              <a:rPr lang="en-US" dirty="0"/>
              <a:t> je </a:t>
            </a:r>
            <a:r>
              <a:rPr lang="en-US" dirty="0" err="1"/>
              <a:t>deel</a:t>
            </a:r>
            <a:r>
              <a:rPr lang="en-US" dirty="0"/>
              <a:t> </a:t>
            </a:r>
            <a:r>
              <a:rPr lang="en-US" dirty="0" err="1"/>
              <a:t>uitmaken</a:t>
            </a:r>
            <a:r>
              <a:rPr lang="en-US" dirty="0"/>
              <a:t> van </a:t>
            </a:r>
            <a:r>
              <a:rPr lang="en-US" dirty="0" err="1"/>
              <a:t>dit</a:t>
            </a:r>
            <a:r>
              <a:rPr lang="en-US" dirty="0"/>
              <a:t> </a:t>
            </a:r>
            <a:r>
              <a:rPr lang="en-US" dirty="0" err="1"/>
              <a:t>netwerk</a:t>
            </a:r>
            <a:r>
              <a:rPr lang="en-US" dirty="0"/>
              <a:t>. </a:t>
            </a:r>
          </a:p>
        </p:txBody>
      </p:sp>
      <p:sp>
        <p:nvSpPr>
          <p:cNvPr id="27651" name="Slide Number Placeholder 3">
            <a:extLst>
              <a:ext uri="{FF2B5EF4-FFF2-40B4-BE49-F238E27FC236}">
                <a16:creationId xmlns:a16="http://schemas.microsoft.com/office/drawing/2014/main" id="{A5CD632A-749C-524E-85BD-B01C2D3F29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7630D7B-978D-AF49-BAB2-B25B11F6BE48}" type="slidenum">
              <a:rPr lang="en-US" altLang="nl-NL" smtClean="0"/>
              <a:pPr fontAlgn="base">
                <a:spcBef>
                  <a:spcPct val="0"/>
                </a:spcBef>
                <a:spcAft>
                  <a:spcPct val="0"/>
                </a:spcAft>
              </a:pPr>
              <a:t>14</a:t>
            </a:fld>
            <a:endParaRPr lang="en-US" alt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zijn logo’s van een aantal organisaties die deel uitmaken van de landelijke Vereniging Autisme Ambassadeurs</a:t>
            </a:r>
          </a:p>
        </p:txBody>
      </p:sp>
      <p:sp>
        <p:nvSpPr>
          <p:cNvPr id="4" name="Tijdelijke aanduiding voor dianummer 3"/>
          <p:cNvSpPr>
            <a:spLocks noGrp="1"/>
          </p:cNvSpPr>
          <p:nvPr>
            <p:ph type="sldNum" sz="quarter" idx="5"/>
          </p:nvPr>
        </p:nvSpPr>
        <p:spPr/>
        <p:txBody>
          <a:bodyPr/>
          <a:lstStyle/>
          <a:p>
            <a:pPr>
              <a:defRPr/>
            </a:pPr>
            <a:fld id="{1D2767D5-04A3-474F-8972-5C0E0F10C31F}" type="slidenum">
              <a:rPr lang="nl-NL" smtClean="0"/>
              <a:pPr>
                <a:defRPr/>
              </a:pPr>
              <a:t>15</a:t>
            </a:fld>
            <a:endParaRPr lang="nl-NL"/>
          </a:p>
        </p:txBody>
      </p:sp>
    </p:spTree>
    <p:extLst>
      <p:ext uri="{BB962C8B-B14F-4D97-AF65-F5344CB8AC3E}">
        <p14:creationId xmlns:p14="http://schemas.microsoft.com/office/powerpoint/2010/main" val="1646971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notities 1">
            <a:extLst>
              <a:ext uri="{FF2B5EF4-FFF2-40B4-BE49-F238E27FC236}">
                <a16:creationId xmlns:a16="http://schemas.microsoft.com/office/drawing/2014/main" id="{6FD34768-5AFF-0748-A5F5-17BE21C25511}"/>
              </a:ext>
            </a:extLst>
          </p:cNvPr>
          <p:cNvSpPr>
            <a:spLocks noGrp="1"/>
          </p:cNvSpPr>
          <p:nvPr>
            <p:ph type="body" idx="1"/>
          </p:nvPr>
        </p:nvSpPr>
        <p:spPr/>
        <p:txBody>
          <a:bodyPr/>
          <a:lstStyle/>
          <a:p>
            <a:r>
              <a:rPr lang="nl-NL" dirty="0"/>
              <a:t>Er volgen nu 3 voorbeelden van huidige ambassadeurs:</a:t>
            </a:r>
          </a:p>
          <a:p>
            <a:r>
              <a:rPr lang="nl-NL" dirty="0"/>
              <a:t>Dit is Marc van der Burgh, autisme ambassadeur bij defensie. Op het internet kun je verschillende artikelen van hem tegenhouden hij is nl ook buiten zijn werkgever actief om zijn ervaringen met autisme op het werk te delen. </a:t>
            </a:r>
          </a:p>
          <a:p>
            <a:r>
              <a:rPr lang="nl-NL" dirty="0"/>
              <a:t>In kleine stappen heeft hij al veel weten te bereiken binnen defensie. Indien je bijv. ging solliciteren stond bij de selectiecriteria dat je met autisme niet geschikt zou zijn voor een baan bij defensie. Dit is inmiddels aangepast. Hij beschrijft ook altijd dat het werken bij defensie juist geschikt kan zijn voor mensen met autisme, omdat de structuur zo helder is. </a:t>
            </a:r>
          </a:p>
          <a:p>
            <a:r>
              <a:rPr lang="nl-NL" dirty="0"/>
              <a:t>Links naar artikelen:</a:t>
            </a:r>
          </a:p>
          <a:p>
            <a:pPr marL="171450" indent="-171450">
              <a:buFont typeface="Arial" panose="020B0604020202020204" pitchFamily="34" charset="0"/>
              <a:buChar char="•"/>
            </a:pPr>
            <a:r>
              <a:rPr lang="nl-NL" dirty="0" err="1"/>
              <a:t>https</a:t>
            </a:r>
            <a:r>
              <a:rPr lang="nl-NL" dirty="0"/>
              <a:t>://</a:t>
            </a:r>
            <a:r>
              <a:rPr lang="nl-NL" dirty="0" err="1"/>
              <a:t>magazines.defensie.nl</a:t>
            </a:r>
            <a:r>
              <a:rPr lang="nl-NL" dirty="0"/>
              <a:t>/defensiekrant/2019/11/05_autisme_11</a:t>
            </a:r>
          </a:p>
          <a:p>
            <a:pPr marL="171450" indent="-171450">
              <a:buFont typeface="Arial" panose="020B0604020202020204" pitchFamily="34" charset="0"/>
              <a:buChar char="•"/>
            </a:pPr>
            <a:r>
              <a:rPr lang="nl-NL" dirty="0" err="1"/>
              <a:t>https</a:t>
            </a:r>
            <a:r>
              <a:rPr lang="nl-NL" dirty="0"/>
              <a:t>://</a:t>
            </a:r>
            <a:r>
              <a:rPr lang="nl-NL" dirty="0" err="1"/>
              <a:t>www.rd.nl</a:t>
            </a:r>
            <a:r>
              <a:rPr lang="nl-NL" dirty="0"/>
              <a:t>/artikel/805709-majoor-van-der-burgh-komt-op-voor-positie-autist-in-leger</a:t>
            </a:r>
          </a:p>
          <a:p>
            <a:pPr marL="171450" indent="-171450">
              <a:buFont typeface="Arial" panose="020B0604020202020204" pitchFamily="34" charset="0"/>
              <a:buChar char="•"/>
            </a:pPr>
            <a:r>
              <a:rPr lang="nl-NL" dirty="0" err="1"/>
              <a:t>https</a:t>
            </a:r>
            <a:r>
              <a:rPr lang="nl-NL" dirty="0"/>
              <a:t>://</a:t>
            </a:r>
            <a:r>
              <a:rPr lang="nl-NL" dirty="0" err="1"/>
              <a:t>www.youtube.com</a:t>
            </a:r>
            <a:r>
              <a:rPr lang="nl-NL" dirty="0"/>
              <a:t>/</a:t>
            </a:r>
            <a:r>
              <a:rPr lang="nl-NL" dirty="0" err="1"/>
              <a:t>watch?v</a:t>
            </a:r>
            <a:r>
              <a:rPr lang="nl-NL" dirty="0"/>
              <a:t>=LmOKley9Cyo</a:t>
            </a:r>
          </a:p>
          <a:p>
            <a:pPr marL="171450" indent="-171450">
              <a:buFont typeface="Arial" panose="020B0604020202020204" pitchFamily="34" charset="0"/>
              <a:buChar char="•"/>
            </a:pPr>
            <a:r>
              <a:rPr lang="nl-NL" dirty="0" err="1"/>
              <a:t>https</a:t>
            </a:r>
            <a:r>
              <a:rPr lang="nl-NL" dirty="0"/>
              <a:t>://</a:t>
            </a:r>
            <a:r>
              <a:rPr lang="nl-NL" dirty="0" err="1"/>
              <a:t>www.nrc.nl</a:t>
            </a:r>
            <a:r>
              <a:rPr lang="nl-NL" dirty="0"/>
              <a:t>/nieuws/2019/03/12/een-mooie-legercarriere-met-autisme-a3952923</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jdelijke aanduiding voor dia-afbeelding 1">
            <a:extLst>
              <a:ext uri="{FF2B5EF4-FFF2-40B4-BE49-F238E27FC236}">
                <a16:creationId xmlns:a16="http://schemas.microsoft.com/office/drawing/2014/main" id="{FC857124-6B0A-BC47-BFCB-6B791F7435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Tijdelijke aanduiding voor notities 2">
            <a:extLst>
              <a:ext uri="{FF2B5EF4-FFF2-40B4-BE49-F238E27FC236}">
                <a16:creationId xmlns:a16="http://schemas.microsoft.com/office/drawing/2014/main" id="{D3B8088A-F95B-1641-8520-BADDCB754D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Cor Jongejeugd werkt bij ABN AMRO en is ook één van de eerste autisme ambassadeurs in het landelijk netwerk. </a:t>
            </a:r>
          </a:p>
        </p:txBody>
      </p:sp>
      <p:sp>
        <p:nvSpPr>
          <p:cNvPr id="32771" name="Tijdelijke aanduiding voor dianummer 3">
            <a:extLst>
              <a:ext uri="{FF2B5EF4-FFF2-40B4-BE49-F238E27FC236}">
                <a16:creationId xmlns:a16="http://schemas.microsoft.com/office/drawing/2014/main" id="{5EB4C267-4AD3-C64B-BB92-12DC136FA7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5213036-42FA-E542-AB59-DF3F3C22D6AA}" type="slidenum">
              <a:rPr lang="nl-NL" altLang="nl-NL" smtClean="0"/>
              <a:pPr fontAlgn="base">
                <a:spcBef>
                  <a:spcPct val="0"/>
                </a:spcBef>
                <a:spcAft>
                  <a:spcPct val="0"/>
                </a:spcAft>
              </a:pPr>
              <a:t>17</a:t>
            </a:fld>
            <a:endParaRPr lang="nl-NL" alt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jdelijke aanduiding voor dia-afbeelding 1">
            <a:extLst>
              <a:ext uri="{FF2B5EF4-FFF2-40B4-BE49-F238E27FC236}">
                <a16:creationId xmlns:a16="http://schemas.microsoft.com/office/drawing/2014/main" id="{DFD90D83-F12A-7241-8A12-6F851267D4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Tijdelijke aanduiding voor notities 2">
            <a:extLst>
              <a:ext uri="{FF2B5EF4-FFF2-40B4-BE49-F238E27FC236}">
                <a16:creationId xmlns:a16="http://schemas.microsoft.com/office/drawing/2014/main" id="{71D9AB69-051C-B846-81FF-EF74A3ABFD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err="1"/>
              <a:t>Lujan</a:t>
            </a:r>
            <a:r>
              <a:rPr lang="nl-NL" altLang="nl-NL" dirty="0"/>
              <a:t> is verzekeringsarts bij het UWV en ziet als geen ander wat consequenties kunnen zijn van onbegrip voor psychische diversiteit op het werk. </a:t>
            </a:r>
          </a:p>
        </p:txBody>
      </p:sp>
      <p:sp>
        <p:nvSpPr>
          <p:cNvPr id="34819" name="Tijdelijke aanduiding voor dianummer 3">
            <a:extLst>
              <a:ext uri="{FF2B5EF4-FFF2-40B4-BE49-F238E27FC236}">
                <a16:creationId xmlns:a16="http://schemas.microsoft.com/office/drawing/2014/main" id="{F56D9AF0-125C-3640-89DE-D7900C64AE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3558527-265D-3946-836A-BA6E97595779}" type="slidenum">
              <a:rPr lang="nl-NL" altLang="nl-NL" smtClean="0"/>
              <a:pPr fontAlgn="base">
                <a:spcBef>
                  <a:spcPct val="0"/>
                </a:spcBef>
                <a:spcAft>
                  <a:spcPct val="0"/>
                </a:spcAft>
              </a:pPr>
              <a:t>18</a:t>
            </a:fld>
            <a:endParaRPr lang="nl-NL" alt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zijn voorbeelden van activiteiten die ambassadeurs ondernemen. Deze kort doorspreken. </a:t>
            </a:r>
          </a:p>
        </p:txBody>
      </p:sp>
      <p:sp>
        <p:nvSpPr>
          <p:cNvPr id="4" name="Tijdelijke aanduiding voor dianummer 3"/>
          <p:cNvSpPr>
            <a:spLocks noGrp="1"/>
          </p:cNvSpPr>
          <p:nvPr>
            <p:ph type="sldNum" sz="quarter" idx="5"/>
          </p:nvPr>
        </p:nvSpPr>
        <p:spPr/>
        <p:txBody>
          <a:bodyPr/>
          <a:lstStyle/>
          <a:p>
            <a:pPr>
              <a:defRPr/>
            </a:pPr>
            <a:fld id="{1D2767D5-04A3-474F-8972-5C0E0F10C31F}" type="slidenum">
              <a:rPr lang="nl-NL" smtClean="0"/>
              <a:pPr>
                <a:defRPr/>
              </a:pPr>
              <a:t>19</a:t>
            </a:fld>
            <a:endParaRPr lang="nl-NL"/>
          </a:p>
        </p:txBody>
      </p:sp>
    </p:spTree>
    <p:extLst>
      <p:ext uri="{BB962C8B-B14F-4D97-AF65-F5344CB8AC3E}">
        <p14:creationId xmlns:p14="http://schemas.microsoft.com/office/powerpoint/2010/main" val="3970818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een mooie video van </a:t>
            </a:r>
            <a:r>
              <a:rPr lang="nl-NL" dirty="0" err="1"/>
              <a:t>Meggie</a:t>
            </a:r>
            <a:r>
              <a:rPr lang="nl-NL" dirty="0"/>
              <a:t> Williams, autisme ambassadeur bij de Haagse Hoogeschool</a:t>
            </a:r>
          </a:p>
        </p:txBody>
      </p:sp>
      <p:sp>
        <p:nvSpPr>
          <p:cNvPr id="4" name="Tijdelijke aanduiding voor dianummer 3"/>
          <p:cNvSpPr>
            <a:spLocks noGrp="1"/>
          </p:cNvSpPr>
          <p:nvPr>
            <p:ph type="sldNum" sz="quarter" idx="5"/>
          </p:nvPr>
        </p:nvSpPr>
        <p:spPr/>
        <p:txBody>
          <a:bodyPr/>
          <a:lstStyle/>
          <a:p>
            <a:pPr>
              <a:defRPr/>
            </a:pPr>
            <a:fld id="{1D2767D5-04A3-474F-8972-5C0E0F10C31F}" type="slidenum">
              <a:rPr lang="nl-NL" smtClean="0"/>
              <a:pPr>
                <a:defRPr/>
              </a:pPr>
              <a:t>20</a:t>
            </a:fld>
            <a:endParaRPr lang="nl-NL"/>
          </a:p>
        </p:txBody>
      </p:sp>
    </p:spTree>
    <p:extLst>
      <p:ext uri="{BB962C8B-B14F-4D97-AF65-F5344CB8AC3E}">
        <p14:creationId xmlns:p14="http://schemas.microsoft.com/office/powerpoint/2010/main" val="860839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Via deze link zijn meer voorbeeldvideo’s te vinden van ambassadeurs, maar ook over diverse thema’s die actueel zijn op het werk met betrekking tot autisme. Bijv. solliciteren, samenwerken etc. Deze video’s zijn vrij te gebruiken door elke ambassadeur en organisatie. Het kan helpen bijv. bij de werving van ambassadeurs, door inzicht te bieden wat het ambassadeurschap inhoudt. </a:t>
            </a:r>
          </a:p>
        </p:txBody>
      </p:sp>
      <p:sp>
        <p:nvSpPr>
          <p:cNvPr id="4" name="Tijdelijke aanduiding voor dianummer 3"/>
          <p:cNvSpPr>
            <a:spLocks noGrp="1"/>
          </p:cNvSpPr>
          <p:nvPr>
            <p:ph type="sldNum" sz="quarter" idx="5"/>
          </p:nvPr>
        </p:nvSpPr>
        <p:spPr/>
        <p:txBody>
          <a:bodyPr/>
          <a:lstStyle/>
          <a:p>
            <a:pPr>
              <a:defRPr/>
            </a:pPr>
            <a:fld id="{1D2767D5-04A3-474F-8972-5C0E0F10C31F}" type="slidenum">
              <a:rPr lang="nl-NL" smtClean="0"/>
              <a:pPr>
                <a:defRPr/>
              </a:pPr>
              <a:t>21</a:t>
            </a:fld>
            <a:endParaRPr lang="nl-NL"/>
          </a:p>
        </p:txBody>
      </p:sp>
    </p:spTree>
    <p:extLst>
      <p:ext uri="{BB962C8B-B14F-4D97-AF65-F5344CB8AC3E}">
        <p14:creationId xmlns:p14="http://schemas.microsoft.com/office/powerpoint/2010/main" val="2116515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Neem de punten door die vandaag worden behandeld. </a:t>
            </a:r>
          </a:p>
          <a:p>
            <a:pPr marL="171450" indent="-171450">
              <a:buFont typeface="Arial" panose="020B0604020202020204" pitchFamily="34" charset="0"/>
              <a:buChar char="•"/>
            </a:pPr>
            <a:r>
              <a:rPr lang="nl-NL" dirty="0"/>
              <a:t>Deze agenda is opgebouwd op basis van een online bijeenkomst waarbij elk uur 10 minuten wordt gepauzeerd. </a:t>
            </a:r>
          </a:p>
          <a:p>
            <a:pPr marL="171450" indent="-171450">
              <a:buFont typeface="Arial" panose="020B0604020202020204" pitchFamily="34" charset="0"/>
              <a:buChar char="•"/>
            </a:pPr>
            <a:r>
              <a:rPr lang="nl-NL" dirty="0"/>
              <a:t>Geadviseerd wordt om bij live bijeenkomsten minder pauzes te houden maar wel iets langer zodat er tussendoor tijd is om elkaar informeel te spreken. </a:t>
            </a:r>
          </a:p>
          <a:p>
            <a:pPr marL="171450" indent="-171450">
              <a:buFont typeface="Arial" panose="020B0604020202020204" pitchFamily="34" charset="0"/>
              <a:buChar char="•"/>
            </a:pPr>
            <a:r>
              <a:rPr lang="nl-NL" dirty="0"/>
              <a:t>Biedt bij online trainingen de gelegenheid om tijdens de lunchpauze een half uur te benutten om elkaar informeel te spreken. Soms is hier behoefte aan. Gebruik dan hiervoor bijv. de laatste 20 a 30 minuten voor en laat de online vergadering digitaal ”open” staan. Als trainer neem je hieraan niet deel. </a:t>
            </a:r>
          </a:p>
          <a:p>
            <a:pPr marL="171450" indent="-171450">
              <a:buFont typeface="Arial" panose="020B0604020202020204" pitchFamily="34" charset="0"/>
              <a:buChar char="•"/>
            </a:pPr>
            <a:r>
              <a:rPr lang="nl-NL" dirty="0"/>
              <a:t>Geef vooraf aan dat onderwerpen soms kunnen uitlopen, en dat dit dan op een later moment weer kan worden ingehaald. </a:t>
            </a:r>
          </a:p>
          <a:p>
            <a:pPr marL="171450" indent="-171450">
              <a:buFont typeface="Arial" panose="020B0604020202020204" pitchFamily="34" charset="0"/>
              <a:buChar char="•"/>
            </a:pPr>
            <a:r>
              <a:rPr lang="nl-NL" dirty="0"/>
              <a:t>Benadruk dat het intensieve trainingsdagen zijn en er altijd op tijd wordt gestopt. </a:t>
            </a:r>
          </a:p>
          <a:p>
            <a:pPr marL="171450" indent="-171450">
              <a:buFont typeface="Arial" panose="020B0604020202020204" pitchFamily="34" charset="0"/>
              <a:buChar char="•"/>
            </a:pPr>
            <a:r>
              <a:rPr lang="nl-NL" dirty="0"/>
              <a:t>Benoem dat er na elke </a:t>
            </a:r>
            <a:r>
              <a:rPr lang="nl-NL" dirty="0" err="1"/>
              <a:t>trainingsdag</a:t>
            </a:r>
            <a:r>
              <a:rPr lang="nl-NL" dirty="0"/>
              <a:t> wat ‘huiswerk’ volgt waarmee elke deelnemer aan de slag gaat tussen de bijeenkomsten. Dit zal niet meer dan gemiddeld 2 uur in beslag nemen. </a:t>
            </a:r>
          </a:p>
          <a:p>
            <a:pPr marL="171450" indent="-171450">
              <a:buFont typeface="Arial" panose="020B0604020202020204" pitchFamily="34" charset="0"/>
              <a:buChar char="•"/>
            </a:pPr>
            <a:r>
              <a:rPr lang="nl-NL" dirty="0"/>
              <a:t>Meldt dat de slides worden nagestuurd (bij voorkeur in pdf vorm)</a:t>
            </a:r>
          </a:p>
        </p:txBody>
      </p:sp>
      <p:sp>
        <p:nvSpPr>
          <p:cNvPr id="4" name="Tijdelijke aanduiding voor dianummer 3"/>
          <p:cNvSpPr>
            <a:spLocks noGrp="1"/>
          </p:cNvSpPr>
          <p:nvPr>
            <p:ph type="sldNum" sz="quarter" idx="5"/>
          </p:nvPr>
        </p:nvSpPr>
        <p:spPr/>
        <p:txBody>
          <a:bodyPr/>
          <a:lstStyle/>
          <a:p>
            <a:pPr>
              <a:defRPr/>
            </a:pPr>
            <a:fld id="{1D2767D5-04A3-474F-8972-5C0E0F10C31F}" type="slidenum">
              <a:rPr lang="nl-NL" smtClean="0"/>
              <a:pPr>
                <a:defRPr/>
              </a:pPr>
              <a:t>3</a:t>
            </a:fld>
            <a:endParaRPr lang="nl-NL"/>
          </a:p>
        </p:txBody>
      </p:sp>
    </p:spTree>
    <p:extLst>
      <p:ext uri="{BB962C8B-B14F-4D97-AF65-F5344CB8AC3E}">
        <p14:creationId xmlns:p14="http://schemas.microsoft.com/office/powerpoint/2010/main" val="727068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slide wordt gebruikt indien de training wordt verzorgd door de trainers van VAB. </a:t>
            </a:r>
          </a:p>
          <a:p>
            <a:r>
              <a:rPr lang="nl-NL" dirty="0"/>
              <a:t>Bij eigen gebruik is deze slide optioneel. Mocht deze worden gebruikt, kan worden verwezen naar de VAB website en wat VAB doet. </a:t>
            </a:r>
          </a:p>
        </p:txBody>
      </p:sp>
      <p:sp>
        <p:nvSpPr>
          <p:cNvPr id="4" name="Tijdelijke aanduiding voor dianummer 3"/>
          <p:cNvSpPr>
            <a:spLocks noGrp="1"/>
          </p:cNvSpPr>
          <p:nvPr>
            <p:ph type="sldNum" sz="quarter" idx="5"/>
          </p:nvPr>
        </p:nvSpPr>
        <p:spPr/>
        <p:txBody>
          <a:bodyPr/>
          <a:lstStyle/>
          <a:p>
            <a:pPr>
              <a:defRPr/>
            </a:pPr>
            <a:fld id="{1D2767D5-04A3-474F-8972-5C0E0F10C31F}" type="slidenum">
              <a:rPr lang="nl-NL" smtClean="0"/>
              <a:pPr>
                <a:defRPr/>
              </a:pPr>
              <a:t>22</a:t>
            </a:fld>
            <a:endParaRPr lang="nl-NL"/>
          </a:p>
        </p:txBody>
      </p:sp>
    </p:spTree>
    <p:extLst>
      <p:ext uri="{BB962C8B-B14F-4D97-AF65-F5344CB8AC3E}">
        <p14:creationId xmlns:p14="http://schemas.microsoft.com/office/powerpoint/2010/main" val="3441764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is een format ontwikkeld voor een plan van aanpak. Deze maakt deel uit van de methodiek (zie plan van aanpak op </a:t>
            </a:r>
            <a:r>
              <a:rPr lang="nl-NL" dirty="0" err="1"/>
              <a:t>www.IWMA.nl</a:t>
            </a:r>
            <a:r>
              <a:rPr lang="nl-NL" dirty="0"/>
              <a:t>)</a:t>
            </a:r>
          </a:p>
          <a:p>
            <a:r>
              <a:rPr lang="nl-NL" dirty="0"/>
              <a:t>Dit is een opsomming van de hoofdstukken. </a:t>
            </a:r>
          </a:p>
          <a:p>
            <a:r>
              <a:rPr lang="nl-NL" dirty="0"/>
              <a:t>Licht hier toe dat het de bedoeling is dat de groep deelnemers een plan van aanpak gaan maken. Het format kan een leidraad zijn, maar hoeft niet gebruikt te worden.</a:t>
            </a:r>
          </a:p>
          <a:p>
            <a:r>
              <a:rPr lang="nl-NL" dirty="0"/>
              <a:t>Het format is ontwikkeld pilots bij 3 organisatie (ASML, Politie en </a:t>
            </a:r>
            <a:r>
              <a:rPr lang="nl-NL" dirty="0" err="1"/>
              <a:t>Parnassia</a:t>
            </a:r>
            <a:r>
              <a:rPr lang="nl-NL" dirty="0"/>
              <a:t> Groep). </a:t>
            </a:r>
          </a:p>
          <a:p>
            <a:r>
              <a:rPr lang="nl-NL" dirty="0"/>
              <a:t>Doel is dat het plan van aanpak aan het einde van de 4 trainingsdagen in grote lijnen gereed is. Als de groep groot is, werkt het goed om te vragen wie van de deelnemers het voortouw willen nemen in het maken van het plan van aanpak (werkgroep). Zij gaan dan na de eerste </a:t>
            </a:r>
            <a:r>
              <a:rPr lang="nl-NL" dirty="0" err="1"/>
              <a:t>trainingsdag</a:t>
            </a:r>
            <a:r>
              <a:rPr lang="nl-NL" dirty="0"/>
              <a:t> hiermee aan de slag. Geef aan dat de deelnemers hun interesse nu al kunnen aangeven of aan het einde van de trainingsdag. </a:t>
            </a:r>
          </a:p>
          <a:p>
            <a:r>
              <a:rPr lang="nl-NL" dirty="0"/>
              <a:t>Benadruk dat bij het maken van een plan van aanpak het format veel inzichten geeft waardoor het niet al te tijdsintensief is. Plus een goede taakverdeling binnen de werkgroep maakt dat de besteedde tijd hieraan meevalt. </a:t>
            </a:r>
          </a:p>
          <a:p>
            <a:endParaRPr lang="nl-NL" dirty="0"/>
          </a:p>
        </p:txBody>
      </p:sp>
      <p:sp>
        <p:nvSpPr>
          <p:cNvPr id="4" name="Tijdelijke aanduiding voor dianummer 3"/>
          <p:cNvSpPr>
            <a:spLocks noGrp="1"/>
          </p:cNvSpPr>
          <p:nvPr>
            <p:ph type="sldNum" sz="quarter" idx="5"/>
          </p:nvPr>
        </p:nvSpPr>
        <p:spPr/>
        <p:txBody>
          <a:bodyPr/>
          <a:lstStyle/>
          <a:p>
            <a:pPr>
              <a:defRPr/>
            </a:pPr>
            <a:fld id="{1D2767D5-04A3-474F-8972-5C0E0F10C31F}" type="slidenum">
              <a:rPr lang="nl-NL" smtClean="0"/>
              <a:pPr>
                <a:defRPr/>
              </a:pPr>
              <a:t>24</a:t>
            </a:fld>
            <a:endParaRPr lang="nl-NL"/>
          </a:p>
        </p:txBody>
      </p:sp>
    </p:spTree>
    <p:extLst>
      <p:ext uri="{BB962C8B-B14F-4D97-AF65-F5344CB8AC3E}">
        <p14:creationId xmlns:p14="http://schemas.microsoft.com/office/powerpoint/2010/main" val="3547474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D2767D5-04A3-474F-8972-5C0E0F10C31F}" type="slidenum">
              <a:rPr lang="nl-NL" smtClean="0"/>
              <a:pPr>
                <a:defRPr/>
              </a:pPr>
              <a:t>25</a:t>
            </a:fld>
            <a:endParaRPr lang="nl-NL"/>
          </a:p>
        </p:txBody>
      </p:sp>
    </p:spTree>
    <p:extLst>
      <p:ext uri="{BB962C8B-B14F-4D97-AF65-F5344CB8AC3E}">
        <p14:creationId xmlns:p14="http://schemas.microsoft.com/office/powerpoint/2010/main" val="2307190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Voorafgaand aan de training heeft elke deelnemer de vragenlijst “inclusie en psychische diversiteit” ingevuld. De gezamenlijk ingevulde antwoorden geven een beeld hoe de groep deelnemers diversiteit en inclusie binnen de organisatie ervaart. Het geeft dus inzicht in de ervaringen van de deelnemers. Het kan zijn dat wanneer deze vragenlijst breder wordt uitgezet, deze beleving anders is. Onderstaande slides zijn meer ter bewustwording om een beeld te geven, wat er binnen de organisatie nog kan gebeuren om tot een psychisch </a:t>
            </a:r>
            <a:r>
              <a:rPr lang="nl-NL" dirty="0" err="1"/>
              <a:t>diverser</a:t>
            </a:r>
            <a:r>
              <a:rPr lang="nl-NL" dirty="0"/>
              <a:t> en inclusiever werkklimaat te komen. </a:t>
            </a:r>
          </a:p>
        </p:txBody>
      </p:sp>
      <p:sp>
        <p:nvSpPr>
          <p:cNvPr id="4" name="Tijdelijke aanduiding voor dianummer 3"/>
          <p:cNvSpPr>
            <a:spLocks noGrp="1"/>
          </p:cNvSpPr>
          <p:nvPr>
            <p:ph type="sldNum" sz="quarter" idx="5"/>
          </p:nvPr>
        </p:nvSpPr>
        <p:spPr/>
        <p:txBody>
          <a:bodyPr/>
          <a:lstStyle/>
          <a:p>
            <a:pPr>
              <a:defRPr/>
            </a:pPr>
            <a:fld id="{1D2767D5-04A3-474F-8972-5C0E0F10C31F}" type="slidenum">
              <a:rPr lang="nl-NL" smtClean="0"/>
              <a:pPr>
                <a:defRPr/>
              </a:pPr>
              <a:t>26</a:t>
            </a:fld>
            <a:endParaRPr lang="nl-NL"/>
          </a:p>
        </p:txBody>
      </p:sp>
    </p:spTree>
    <p:extLst>
      <p:ext uri="{BB962C8B-B14F-4D97-AF65-F5344CB8AC3E}">
        <p14:creationId xmlns:p14="http://schemas.microsoft.com/office/powerpoint/2010/main" val="610381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zijn de 7 fasen in het volwassenheidsmodel die achtereenvolgens worden besproken. </a:t>
            </a:r>
          </a:p>
        </p:txBody>
      </p:sp>
      <p:sp>
        <p:nvSpPr>
          <p:cNvPr id="4" name="Tijdelijke aanduiding voor dianummer 3"/>
          <p:cNvSpPr>
            <a:spLocks noGrp="1"/>
          </p:cNvSpPr>
          <p:nvPr>
            <p:ph type="sldNum" sz="quarter" idx="5"/>
          </p:nvPr>
        </p:nvSpPr>
        <p:spPr/>
        <p:txBody>
          <a:bodyPr/>
          <a:lstStyle/>
          <a:p>
            <a:pPr>
              <a:defRPr/>
            </a:pPr>
            <a:fld id="{1D2767D5-04A3-474F-8972-5C0E0F10C31F}" type="slidenum">
              <a:rPr lang="nl-NL" smtClean="0"/>
              <a:pPr>
                <a:defRPr/>
              </a:pPr>
              <a:t>28</a:t>
            </a:fld>
            <a:endParaRPr lang="nl-NL"/>
          </a:p>
        </p:txBody>
      </p:sp>
    </p:spTree>
    <p:extLst>
      <p:ext uri="{BB962C8B-B14F-4D97-AF65-F5344CB8AC3E}">
        <p14:creationId xmlns:p14="http://schemas.microsoft.com/office/powerpoint/2010/main" val="3223611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jdelijke aanduiding voor dia-afbeelding 1">
            <a:extLst>
              <a:ext uri="{FF2B5EF4-FFF2-40B4-BE49-F238E27FC236}">
                <a16:creationId xmlns:a16="http://schemas.microsoft.com/office/drawing/2014/main" id="{6F7594E1-B2A3-C544-AD42-1D290A5627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a:extLst>
              <a:ext uri="{FF2B5EF4-FFF2-40B4-BE49-F238E27FC236}">
                <a16:creationId xmlns:a16="http://schemas.microsoft.com/office/drawing/2014/main" id="{9E76BE62-37CD-8E4C-9A24-374861636760}"/>
              </a:ext>
            </a:extLst>
          </p:cNvPr>
          <p:cNvSpPr>
            <a:spLocks noGrp="1"/>
          </p:cNvSpPr>
          <p:nvPr>
            <p:ph type="body" idx="1"/>
          </p:nvPr>
        </p:nvSpPr>
        <p:spPr/>
        <p:txBody>
          <a:bodyPr/>
          <a:lstStyle/>
          <a:p>
            <a:pPr marL="171450" indent="-171450" eaLnBrk="1" fontAlgn="auto" hangingPunct="1">
              <a:spcBef>
                <a:spcPts val="0"/>
              </a:spcBef>
              <a:spcAft>
                <a:spcPts val="0"/>
              </a:spcAft>
              <a:buFontTx/>
              <a:buChar char="-"/>
              <a:defRPr/>
            </a:pPr>
            <a:r>
              <a:rPr lang="nl-NL" dirty="0"/>
              <a:t>Op basis van de antwoorden van de deelnemers in de vragenlijst is een inzicht ontstaan. De volgende slides zijn een voorbeeld. Kopieer op de volgende slides de resultaten van de eigen organisatie. </a:t>
            </a:r>
          </a:p>
          <a:p>
            <a:pPr marL="171450" indent="-171450" eaLnBrk="1" fontAlgn="auto" hangingPunct="1">
              <a:spcBef>
                <a:spcPts val="0"/>
              </a:spcBef>
              <a:spcAft>
                <a:spcPts val="0"/>
              </a:spcAft>
              <a:buFontTx/>
              <a:buChar char="-"/>
              <a:defRPr/>
            </a:pPr>
            <a:endParaRPr lang="nl-NL" dirty="0"/>
          </a:p>
          <a:p>
            <a:pPr eaLnBrk="1" fontAlgn="auto" hangingPunct="1">
              <a:spcBef>
                <a:spcPts val="0"/>
              </a:spcBef>
              <a:spcAft>
                <a:spcPts val="0"/>
              </a:spcAft>
              <a:defRPr/>
            </a:pPr>
            <a:endParaRPr lang="nl-NL" dirty="0"/>
          </a:p>
        </p:txBody>
      </p:sp>
      <p:sp>
        <p:nvSpPr>
          <p:cNvPr id="43011" name="Tijdelijke aanduiding voor dianummer 3">
            <a:extLst>
              <a:ext uri="{FF2B5EF4-FFF2-40B4-BE49-F238E27FC236}">
                <a16:creationId xmlns:a16="http://schemas.microsoft.com/office/drawing/2014/main" id="{F63F8D15-4D1E-0343-A706-51374C1750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B3C65D-341E-1D45-AC3E-5A52F20EEEA4}" type="slidenum">
              <a:rPr lang="nl-NL" altLang="nl-NL" smtClean="0"/>
              <a:pPr fontAlgn="base">
                <a:spcBef>
                  <a:spcPct val="0"/>
                </a:spcBef>
                <a:spcAft>
                  <a:spcPct val="0"/>
                </a:spcAft>
              </a:pPr>
              <a:t>37</a:t>
            </a:fld>
            <a:endParaRPr lang="nl-NL" altLang="nl-N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stakeholderanalyse helpt dus om keuzes te maken wie je wil betrekken om de ambassade tot een succes te brengen. </a:t>
            </a:r>
          </a:p>
        </p:txBody>
      </p:sp>
      <p:sp>
        <p:nvSpPr>
          <p:cNvPr id="4" name="Tijdelijke aanduiding voor dianummer 3"/>
          <p:cNvSpPr>
            <a:spLocks noGrp="1"/>
          </p:cNvSpPr>
          <p:nvPr>
            <p:ph type="sldNum" sz="quarter" idx="5"/>
          </p:nvPr>
        </p:nvSpPr>
        <p:spPr/>
        <p:txBody>
          <a:bodyPr/>
          <a:lstStyle/>
          <a:p>
            <a:pPr>
              <a:defRPr/>
            </a:pPr>
            <a:fld id="{1D2767D5-04A3-474F-8972-5C0E0F10C31F}" type="slidenum">
              <a:rPr lang="nl-NL" smtClean="0"/>
              <a:pPr>
                <a:defRPr/>
              </a:pPr>
              <a:t>40</a:t>
            </a:fld>
            <a:endParaRPr lang="nl-NL"/>
          </a:p>
        </p:txBody>
      </p:sp>
    </p:spTree>
    <p:extLst>
      <p:ext uri="{BB962C8B-B14F-4D97-AF65-F5344CB8AC3E}">
        <p14:creationId xmlns:p14="http://schemas.microsoft.com/office/powerpoint/2010/main" val="1032321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jdelijke aanduiding voor dia-afbeelding 1">
            <a:extLst>
              <a:ext uri="{FF2B5EF4-FFF2-40B4-BE49-F238E27FC236}">
                <a16:creationId xmlns:a16="http://schemas.microsoft.com/office/drawing/2014/main" id="{E6052376-A750-1A42-A1B9-DDF52660AC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Tijdelijke aanduiding voor notities 2">
            <a:extLst>
              <a:ext uri="{FF2B5EF4-FFF2-40B4-BE49-F238E27FC236}">
                <a16:creationId xmlns:a16="http://schemas.microsoft.com/office/drawing/2014/main" id="{E7C7D8E3-0CD3-DB44-97E2-0AF509471F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nl-NL" altLang="nl-NL" u="sng" dirty="0"/>
              <a:t>Invloed</a:t>
            </a:r>
            <a:r>
              <a:rPr lang="nl-NL" altLang="nl-NL" dirty="0"/>
              <a:t>: </a:t>
            </a:r>
            <a:r>
              <a:rPr lang="nl-NL" sz="1200" dirty="0">
                <a:solidFill>
                  <a:srgbClr val="4D4D4D"/>
                </a:solidFill>
                <a:latin typeface="Muli"/>
              </a:rPr>
              <a:t>machtspositie van de stakeholder, in welke mate kan de stakeholder invloed uitoefenen op de besluitvorming.</a:t>
            </a:r>
            <a:endParaRPr lang="nl-NL" altLang="nl-NL" dirty="0"/>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nl-NL" altLang="nl-NL" dirty="0"/>
              <a:t>Veel invloed: </a:t>
            </a:r>
            <a:r>
              <a:rPr lang="nl-NL" sz="1200" dirty="0">
                <a:solidFill>
                  <a:srgbClr val="4D4D4D"/>
                </a:solidFill>
                <a:latin typeface="Muli"/>
              </a:rPr>
              <a:t> </a:t>
            </a:r>
            <a:r>
              <a:rPr lang="nl-NL" altLang="nl-NL" dirty="0"/>
              <a:t>Dit zijn mensen in jouw organisatie die invloed kunnen uitoefenen op anderen om het belang van de autisme ambassade te benadrukken, en bijv. ruimte kunnen creëren voor activiteiten, medewerkers kunnen stimuleren om deel te nemen, invloed hebben op het beleid, beslissingen kunnen nemen over budgetten, managers stimuleren om meer aandacht te hebben voor psychische diversiteit etc. </a:t>
            </a:r>
          </a:p>
          <a:p>
            <a:pPr marL="171450" indent="-171450" eaLnBrk="1" hangingPunct="1">
              <a:spcBef>
                <a:spcPct val="0"/>
              </a:spcBef>
              <a:buFont typeface="Arial" panose="020B0604020202020204" pitchFamily="34" charset="0"/>
              <a:buChar char="•"/>
            </a:pPr>
            <a:r>
              <a:rPr lang="nl-NL" altLang="nl-NL" dirty="0"/>
              <a:t>Weinig invloed: Hebben deze invloed weinig tot niet</a:t>
            </a:r>
          </a:p>
          <a:p>
            <a:pPr marL="0" marR="0" lvl="0" indent="0" algn="l" defTabSz="914400" rtl="0" eaLnBrk="1" fontAlgn="base" latinLnBrk="0" hangingPunct="1">
              <a:lnSpc>
                <a:spcPct val="100000"/>
              </a:lnSpc>
              <a:spcBef>
                <a:spcPct val="0"/>
              </a:spcBef>
              <a:spcAft>
                <a:spcPct val="0"/>
              </a:spcAft>
              <a:buClrTx/>
              <a:buSzTx/>
              <a:buFontTx/>
              <a:buNone/>
              <a:tabLst/>
              <a:defRPr/>
            </a:pPr>
            <a:r>
              <a:rPr lang="nl-NL" altLang="nl-NL" u="sng" dirty="0"/>
              <a:t>Belang</a:t>
            </a:r>
            <a:r>
              <a:rPr lang="nl-NL" altLang="nl-NL" dirty="0"/>
              <a:t>: </a:t>
            </a:r>
            <a:r>
              <a:rPr lang="nl-NL" sz="1200" dirty="0">
                <a:solidFill>
                  <a:srgbClr val="4D4D4D"/>
                </a:solidFill>
                <a:latin typeface="Muli"/>
              </a:rPr>
              <a:t>niveau van betrokkenheid, hoe groot is het belang van de stakeholder bij de uitkomsten.</a:t>
            </a:r>
            <a:endParaRPr lang="nl-NL" altLang="nl-NL" dirty="0"/>
          </a:p>
          <a:p>
            <a:pPr marL="171450" indent="-171450" eaLnBrk="1" hangingPunct="1">
              <a:spcBef>
                <a:spcPct val="0"/>
              </a:spcBef>
              <a:buFont typeface="Arial" panose="020B0604020202020204" pitchFamily="34" charset="0"/>
              <a:buChar char="•"/>
            </a:pPr>
            <a:r>
              <a:rPr lang="nl-NL" altLang="nl-NL" dirty="0"/>
              <a:t>Weinig belang: voor hen is er geen of weinig belang of er een autisme ambassade is. </a:t>
            </a:r>
          </a:p>
          <a:p>
            <a:pPr marL="171450" indent="-171450" eaLnBrk="1" hangingPunct="1">
              <a:spcBef>
                <a:spcPct val="0"/>
              </a:spcBef>
              <a:buFont typeface="Arial" panose="020B0604020202020204" pitchFamily="34" charset="0"/>
              <a:buChar char="•"/>
            </a:pPr>
            <a:r>
              <a:rPr lang="nl-NL" altLang="nl-NL" dirty="0"/>
              <a:t>Veel belang: Voor hen draagt de autisme ambassade bij aan een beter resultaat (is niet alleen financieel, maar kan ook betere samenwerking in het team, minder verzuim </a:t>
            </a:r>
            <a:r>
              <a:rPr lang="nl-NL" altLang="nl-NL" dirty="0" err="1"/>
              <a:t>etc</a:t>
            </a:r>
            <a:r>
              <a:rPr lang="nl-NL" altLang="nl-NL" dirty="0"/>
              <a:t> zijn)</a:t>
            </a:r>
          </a:p>
        </p:txBody>
      </p:sp>
      <p:sp>
        <p:nvSpPr>
          <p:cNvPr id="48131" name="Tijdelijke aanduiding voor dianummer 3">
            <a:extLst>
              <a:ext uri="{FF2B5EF4-FFF2-40B4-BE49-F238E27FC236}">
                <a16:creationId xmlns:a16="http://schemas.microsoft.com/office/drawing/2014/main" id="{B47B6724-D0A3-0844-9954-694AF2EE2E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20D100A-C274-904E-94E9-9DB249F1B904}" type="slidenum">
              <a:rPr lang="nl-NL" altLang="nl-NL" smtClean="0"/>
              <a:pPr fontAlgn="base">
                <a:spcBef>
                  <a:spcPct val="0"/>
                </a:spcBef>
                <a:spcAft>
                  <a:spcPct val="0"/>
                </a:spcAft>
              </a:pPr>
              <a:t>41</a:t>
            </a:fld>
            <a:endParaRPr lang="nl-NL" altLang="nl-N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D2767D5-04A3-474F-8972-5C0E0F10C31F}" type="slidenum">
              <a:rPr lang="nl-NL" smtClean="0"/>
              <a:pPr>
                <a:defRPr/>
              </a:pPr>
              <a:t>42</a:t>
            </a:fld>
            <a:endParaRPr lang="nl-NL"/>
          </a:p>
        </p:txBody>
      </p:sp>
    </p:spTree>
    <p:extLst>
      <p:ext uri="{BB962C8B-B14F-4D97-AF65-F5344CB8AC3E}">
        <p14:creationId xmlns:p14="http://schemas.microsoft.com/office/powerpoint/2010/main" val="2852840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jdelijke aanduiding voor dia-afbeelding 1">
            <a:extLst>
              <a:ext uri="{FF2B5EF4-FFF2-40B4-BE49-F238E27FC236}">
                <a16:creationId xmlns:a16="http://schemas.microsoft.com/office/drawing/2014/main" id="{B180ABD0-2C67-B846-8960-937E0EEED3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Tijdelijke aanduiding voor notities 2">
            <a:extLst>
              <a:ext uri="{FF2B5EF4-FFF2-40B4-BE49-F238E27FC236}">
                <a16:creationId xmlns:a16="http://schemas.microsoft.com/office/drawing/2014/main" id="{56115F8A-CA3E-8847-8AB1-75531500DB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Bij live bijeenkomst: </a:t>
            </a:r>
          </a:p>
          <a:p>
            <a:pPr eaLnBrk="1" hangingPunct="1">
              <a:spcBef>
                <a:spcPct val="0"/>
              </a:spcBef>
            </a:pPr>
            <a:r>
              <a:rPr lang="nl-NL" altLang="nl-NL" dirty="0"/>
              <a:t>Teken de stakeholderanalyse uit op een flip-over vel en deel post </a:t>
            </a:r>
            <a:r>
              <a:rPr lang="nl-NL" altLang="nl-NL" dirty="0" err="1"/>
              <a:t>its</a:t>
            </a:r>
            <a:r>
              <a:rPr lang="nl-NL" altLang="nl-NL" dirty="0"/>
              <a:t> uit. Laat elke deelnemer de stakeholders waaraan zij denken, noteren op een post it. Eén stakeholder per post-it. Laat daarna de deelnemers de post-</a:t>
            </a:r>
            <a:r>
              <a:rPr lang="nl-NL" altLang="nl-NL" dirty="0" err="1"/>
              <a:t>its</a:t>
            </a:r>
            <a:r>
              <a:rPr lang="nl-NL" altLang="nl-NL" dirty="0"/>
              <a:t> plakken op de flip-over en spreek de resultaten kort door. Na de bijeenkomst noteert een vrijwilliger de stakeholders op een </a:t>
            </a:r>
            <a:r>
              <a:rPr lang="nl-NL" altLang="nl-NL" dirty="0" err="1"/>
              <a:t>exceloverzicht</a:t>
            </a:r>
            <a:r>
              <a:rPr lang="nl-NL" altLang="nl-NL" dirty="0"/>
              <a:t> (zie slide 46, plenair stakeholderanalyse)</a:t>
            </a:r>
          </a:p>
          <a:p>
            <a:pPr eaLnBrk="1" hangingPunct="1">
              <a:spcBef>
                <a:spcPct val="0"/>
              </a:spcBef>
            </a:pPr>
            <a:endParaRPr lang="nl-NL" altLang="nl-NL" dirty="0"/>
          </a:p>
          <a:p>
            <a:pPr eaLnBrk="1" hangingPunct="1">
              <a:spcBef>
                <a:spcPct val="0"/>
              </a:spcBef>
            </a:pPr>
            <a:r>
              <a:rPr lang="nl-NL" altLang="nl-NL" dirty="0"/>
              <a:t>Bij online bijeenkomst:</a:t>
            </a:r>
          </a:p>
          <a:p>
            <a:pPr eaLnBrk="1" hangingPunct="1">
              <a:spcBef>
                <a:spcPct val="0"/>
              </a:spcBef>
            </a:pPr>
            <a:r>
              <a:rPr lang="nl-NL" altLang="nl-NL" dirty="0"/>
              <a:t>Ieder deelt de resultaten online en deze worden direct ingevuld in het </a:t>
            </a:r>
            <a:r>
              <a:rPr lang="nl-NL" altLang="nl-NL" dirty="0" err="1"/>
              <a:t>exceloverzicht</a:t>
            </a:r>
            <a:r>
              <a:rPr lang="nl-NL" altLang="nl-NL" dirty="0"/>
              <a:t> (zie slide 46, plenair stakeholderanalyse)</a:t>
            </a:r>
          </a:p>
          <a:p>
            <a:pPr eaLnBrk="1" hangingPunct="1">
              <a:spcBef>
                <a:spcPct val="0"/>
              </a:spcBef>
            </a:pPr>
            <a:endParaRPr lang="nl-NL" altLang="nl-NL" dirty="0"/>
          </a:p>
          <a:p>
            <a:pPr eaLnBrk="1" hangingPunct="1">
              <a:spcBef>
                <a:spcPct val="0"/>
              </a:spcBef>
            </a:pPr>
            <a:r>
              <a:rPr lang="nl-NL" altLang="nl-NL" dirty="0"/>
              <a:t>Voordat ieder start met zijn/haar denkproces kan optioneel het organogram van de organisatie bekeken worden, om het denkproces te stimuleren. Voeg deze dan in op de volgende slide</a:t>
            </a:r>
          </a:p>
        </p:txBody>
      </p:sp>
      <p:sp>
        <p:nvSpPr>
          <p:cNvPr id="50179" name="Tijdelijke aanduiding voor dianummer 3">
            <a:extLst>
              <a:ext uri="{FF2B5EF4-FFF2-40B4-BE49-F238E27FC236}">
                <a16:creationId xmlns:a16="http://schemas.microsoft.com/office/drawing/2014/main" id="{F94E6F0D-71EF-8047-B2D7-CB6DCC1A5D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E89692A-A75D-D648-9033-21554DA356FD}" type="slidenum">
              <a:rPr lang="nl-NL" altLang="nl-NL" smtClean="0"/>
              <a:pPr fontAlgn="base">
                <a:spcBef>
                  <a:spcPct val="0"/>
                </a:spcBef>
                <a:spcAft>
                  <a:spcPct val="0"/>
                </a:spcAft>
              </a:pPr>
              <a:t>43</a:t>
            </a:fld>
            <a:endParaRPr lang="nl-NL" alt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jdelijke aanduiding voor dia-afbeelding 1">
            <a:extLst>
              <a:ext uri="{FF2B5EF4-FFF2-40B4-BE49-F238E27FC236}">
                <a16:creationId xmlns:a16="http://schemas.microsoft.com/office/drawing/2014/main" id="{F66299D4-A36F-3E4A-BA1D-5459C75C59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Tijdelijke aanduiding voor notities 2">
            <a:extLst>
              <a:ext uri="{FF2B5EF4-FFF2-40B4-BE49-F238E27FC236}">
                <a16:creationId xmlns:a16="http://schemas.microsoft.com/office/drawing/2014/main" id="{406D93B4-9BFB-294E-985D-674BA9BB8B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Voorstellen trainers</a:t>
            </a:r>
          </a:p>
          <a:p>
            <a:pPr eaLnBrk="1" hangingPunct="1">
              <a:spcBef>
                <a:spcPct val="0"/>
              </a:spcBef>
            </a:pPr>
            <a:r>
              <a:rPr lang="nl-NL" altLang="nl-NL" dirty="0"/>
              <a:t>Advies: maak een voorstelsheet per trainer. </a:t>
            </a:r>
          </a:p>
          <a:p>
            <a:pPr eaLnBrk="1" hangingPunct="1">
              <a:spcBef>
                <a:spcPct val="0"/>
              </a:spcBef>
            </a:pPr>
            <a:r>
              <a:rPr lang="nl-NL" altLang="nl-NL" dirty="0"/>
              <a:t>In deze presentatie zijn 2 voorbeelden opgenomen, eigen invulling kan uiteraard ook.</a:t>
            </a:r>
          </a:p>
        </p:txBody>
      </p:sp>
      <p:sp>
        <p:nvSpPr>
          <p:cNvPr id="13315" name="Tijdelijke aanduiding voor dianummer 3">
            <a:extLst>
              <a:ext uri="{FF2B5EF4-FFF2-40B4-BE49-F238E27FC236}">
                <a16:creationId xmlns:a16="http://schemas.microsoft.com/office/drawing/2014/main" id="{EDA2E30F-FBBB-1241-81BC-86A1E544D4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099821-B3FE-9048-A0D5-62F499A0E682}" type="slidenum">
              <a:rPr lang="nl-NL" altLang="nl-NL" smtClean="0"/>
              <a:pPr fontAlgn="base">
                <a:spcBef>
                  <a:spcPct val="0"/>
                </a:spcBef>
                <a:spcAft>
                  <a:spcPct val="0"/>
                </a:spcAft>
              </a:pPr>
              <a:t>4</a:t>
            </a:fld>
            <a:endParaRPr lang="nl-NL" altLang="nl-N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zichtbaar maken van het organogram, stimuleert de deelnemers om breder te denken dan de eigen afdeling. Sta kort stil bij het organogram alvorens ieder gaat nadenken over de mogelijke stakeholders. </a:t>
            </a:r>
          </a:p>
          <a:p>
            <a:endParaRPr lang="nl-NL" dirty="0"/>
          </a:p>
        </p:txBody>
      </p:sp>
      <p:sp>
        <p:nvSpPr>
          <p:cNvPr id="4" name="Tijdelijke aanduiding voor dianummer 3"/>
          <p:cNvSpPr>
            <a:spLocks noGrp="1"/>
          </p:cNvSpPr>
          <p:nvPr>
            <p:ph type="sldNum" sz="quarter" idx="5"/>
          </p:nvPr>
        </p:nvSpPr>
        <p:spPr/>
        <p:txBody>
          <a:bodyPr/>
          <a:lstStyle/>
          <a:p>
            <a:pPr>
              <a:defRPr/>
            </a:pPr>
            <a:fld id="{1D2767D5-04A3-474F-8972-5C0E0F10C31F}" type="slidenum">
              <a:rPr lang="nl-NL" smtClean="0"/>
              <a:pPr>
                <a:defRPr/>
              </a:pPr>
              <a:t>44</a:t>
            </a:fld>
            <a:endParaRPr lang="nl-NL"/>
          </a:p>
        </p:txBody>
      </p:sp>
    </p:spTree>
    <p:extLst>
      <p:ext uri="{BB962C8B-B14F-4D97-AF65-F5344CB8AC3E}">
        <p14:creationId xmlns:p14="http://schemas.microsoft.com/office/powerpoint/2010/main" val="1862916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jdelijke aanduiding voor dia-afbeelding 1">
            <a:extLst>
              <a:ext uri="{FF2B5EF4-FFF2-40B4-BE49-F238E27FC236}">
                <a16:creationId xmlns:a16="http://schemas.microsoft.com/office/drawing/2014/main" id="{04C8430F-4131-F943-BA23-1BF39250D7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Tijdelijke aanduiding voor notities 2">
            <a:extLst>
              <a:ext uri="{FF2B5EF4-FFF2-40B4-BE49-F238E27FC236}">
                <a16:creationId xmlns:a16="http://schemas.microsoft.com/office/drawing/2014/main" id="{10D3E672-76B0-2A4F-9B74-BE94E06CF5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nl-NL" altLang="nl-NL" dirty="0"/>
              <a:t>Stakeholders met veel invloed en veel belang: Hiermee ga je samenwerken en samen beslissen. Er is veel contact</a:t>
            </a:r>
          </a:p>
          <a:p>
            <a:pPr marL="171450" indent="-171450" eaLnBrk="1" hangingPunct="1">
              <a:spcBef>
                <a:spcPct val="0"/>
              </a:spcBef>
              <a:buFont typeface="Arial" panose="020B0604020202020204" pitchFamily="34" charset="0"/>
              <a:buChar char="•"/>
            </a:pPr>
            <a:r>
              <a:rPr lang="nl-NL" altLang="nl-NL" dirty="0"/>
              <a:t>Stakeholders met veel invloed en weinig belang: Hen ga je tegemoet komen en betrekken. Met hen houdt je ook regelmatig contact</a:t>
            </a:r>
          </a:p>
          <a:p>
            <a:pPr marL="171450" indent="-171450" eaLnBrk="1" hangingPunct="1">
              <a:spcBef>
                <a:spcPct val="0"/>
              </a:spcBef>
              <a:buFont typeface="Arial" panose="020B0604020202020204" pitchFamily="34" charset="0"/>
              <a:buChar char="•"/>
            </a:pPr>
            <a:r>
              <a:rPr lang="nl-NL" altLang="nl-NL" dirty="0"/>
              <a:t>Stakeholders met weinig invloed en veel belang: Hen ga je vooral informeren over ontwikkelen</a:t>
            </a:r>
          </a:p>
          <a:p>
            <a:pPr marL="171450" indent="-171450" eaLnBrk="1" hangingPunct="1">
              <a:spcBef>
                <a:spcPct val="0"/>
              </a:spcBef>
              <a:buFont typeface="Arial" panose="020B0604020202020204" pitchFamily="34" charset="0"/>
              <a:buChar char="•"/>
            </a:pPr>
            <a:r>
              <a:rPr lang="nl-NL" altLang="nl-NL" dirty="0"/>
              <a:t>Stakeholders met weinig invloed en weinig belang: Hen kan je op de hoogte houden, zij kunnen de ontwikkelingen volgen of buiten beschouwing laten. </a:t>
            </a:r>
          </a:p>
        </p:txBody>
      </p:sp>
      <p:sp>
        <p:nvSpPr>
          <p:cNvPr id="52227" name="Tijdelijke aanduiding voor dianummer 3">
            <a:extLst>
              <a:ext uri="{FF2B5EF4-FFF2-40B4-BE49-F238E27FC236}">
                <a16:creationId xmlns:a16="http://schemas.microsoft.com/office/drawing/2014/main" id="{276C066A-C7C0-2340-ABD5-C8841FC0AC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206B1F7-DAD7-D846-B0D6-2D2BB25A7C13}" type="slidenum">
              <a:rPr lang="nl-NL" altLang="nl-NL" smtClean="0"/>
              <a:pPr fontAlgn="base">
                <a:spcBef>
                  <a:spcPct val="0"/>
                </a:spcBef>
                <a:spcAft>
                  <a:spcPct val="0"/>
                </a:spcAft>
              </a:pPr>
              <a:t>45</a:t>
            </a:fld>
            <a:endParaRPr lang="nl-NL" altLang="nl-N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jdelijke aanduiding voor dia-afbeelding 1">
            <a:extLst>
              <a:ext uri="{FF2B5EF4-FFF2-40B4-BE49-F238E27FC236}">
                <a16:creationId xmlns:a16="http://schemas.microsoft.com/office/drawing/2014/main" id="{B8371113-30C1-A349-8CC0-2E1180F218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Tijdelijke aanduiding voor notities 2">
            <a:extLst>
              <a:ext uri="{FF2B5EF4-FFF2-40B4-BE49-F238E27FC236}">
                <a16:creationId xmlns:a16="http://schemas.microsoft.com/office/drawing/2014/main" id="{86C7F8BE-C345-B84C-93C0-E39ACD7075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a:p>
            <a:pPr eaLnBrk="1" hangingPunct="1">
              <a:spcBef>
                <a:spcPct val="0"/>
              </a:spcBef>
            </a:pPr>
            <a:endParaRPr lang="nl-NL" altLang="nl-NL"/>
          </a:p>
        </p:txBody>
      </p:sp>
      <p:sp>
        <p:nvSpPr>
          <p:cNvPr id="54275" name="Tijdelijke aanduiding voor dianummer 3">
            <a:extLst>
              <a:ext uri="{FF2B5EF4-FFF2-40B4-BE49-F238E27FC236}">
                <a16:creationId xmlns:a16="http://schemas.microsoft.com/office/drawing/2014/main" id="{B3F9975A-EA1A-DC48-A6D4-B93D6D68DF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00FA294-D0FC-ED40-A94F-DF3541F2693F}" type="slidenum">
              <a:rPr lang="nl-NL" altLang="nl-NL" smtClean="0"/>
              <a:pPr fontAlgn="base">
                <a:spcBef>
                  <a:spcPct val="0"/>
                </a:spcBef>
                <a:spcAft>
                  <a:spcPct val="0"/>
                </a:spcAft>
              </a:pPr>
              <a:t>46</a:t>
            </a:fld>
            <a:endParaRPr lang="nl-NL" altLang="nl-N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D2767D5-04A3-474F-8972-5C0E0F10C31F}" type="slidenum">
              <a:rPr lang="nl-NL" smtClean="0"/>
              <a:pPr>
                <a:defRPr/>
              </a:pPr>
              <a:t>47</a:t>
            </a:fld>
            <a:endParaRPr lang="nl-NL"/>
          </a:p>
        </p:txBody>
      </p:sp>
    </p:spTree>
    <p:extLst>
      <p:ext uri="{BB962C8B-B14F-4D97-AF65-F5344CB8AC3E}">
        <p14:creationId xmlns:p14="http://schemas.microsoft.com/office/powerpoint/2010/main" val="23109115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F5DD29AB-2250-B844-8E97-CD37F141C4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1D75F562-C4A8-B744-9D09-221823820B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fontAlgn="base"/>
            <a:r>
              <a:rPr lang="nl-NL" sz="1200" b="0" i="0" u="none" strike="noStrike" kern="1200" dirty="0">
                <a:solidFill>
                  <a:schemeClr val="tx1"/>
                </a:solidFill>
                <a:effectLst/>
                <a:latin typeface="+mn-lt"/>
                <a:ea typeface="+mn-ea"/>
                <a:cs typeface="+mn-cs"/>
              </a:rPr>
              <a:t>Titel van de presentatie </a:t>
            </a:r>
          </a:p>
          <a:p>
            <a:pPr rtl="0" fontAlgn="base"/>
            <a:r>
              <a:rPr lang="nl-NL" sz="1200" b="0" i="0" u="none" strike="noStrike" kern="1200" dirty="0">
                <a:solidFill>
                  <a:schemeClr val="tx1"/>
                </a:solidFill>
                <a:effectLst/>
                <a:latin typeface="+mn-lt"/>
                <a:ea typeface="+mn-ea"/>
                <a:cs typeface="+mn-cs"/>
              </a:rPr>
              <a:t>Met deze presentatie hebben we als doel inzicht te bieden in het begrip autisme. </a:t>
            </a:r>
            <a:endParaRPr lang="nl-NL" altLang="nl-NL" dirty="0"/>
          </a:p>
        </p:txBody>
      </p:sp>
      <p:sp>
        <p:nvSpPr>
          <p:cNvPr id="57347" name="Slide Number Placeholder 3">
            <a:extLst>
              <a:ext uri="{FF2B5EF4-FFF2-40B4-BE49-F238E27FC236}">
                <a16:creationId xmlns:a16="http://schemas.microsoft.com/office/drawing/2014/main" id="{75F5E6D1-B836-7643-8D6A-7BE8559BFD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8172F4E-6DC1-2B4C-A3B1-94C8D1A46E0D}" type="slidenum">
              <a:rPr lang="en-US" altLang="nl-NL" smtClean="0"/>
              <a:pPr fontAlgn="base">
                <a:spcBef>
                  <a:spcPct val="0"/>
                </a:spcBef>
                <a:spcAft>
                  <a:spcPct val="0"/>
                </a:spcAft>
              </a:pPr>
              <a:t>48</a:t>
            </a:fld>
            <a:endParaRPr lang="en-US" altLang="nl-N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Vraag: wat is autisme?  </a:t>
            </a:r>
          </a:p>
          <a:p>
            <a:pPr rtl="0" fontAlgn="base"/>
            <a:r>
              <a:rPr lang="nl-NL" sz="1200" b="0" i="0" u="none" strike="noStrike"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5"/>
          </p:nvPr>
        </p:nvSpPr>
        <p:spPr/>
        <p:txBody>
          <a:bodyPr/>
          <a:lstStyle/>
          <a:p>
            <a:pPr>
              <a:defRPr/>
            </a:pPr>
            <a:fld id="{1D2767D5-04A3-474F-8972-5C0E0F10C31F}" type="slidenum">
              <a:rPr lang="nl-NL" smtClean="0"/>
              <a:pPr>
                <a:defRPr/>
              </a:pPr>
              <a:t>49</a:t>
            </a:fld>
            <a:endParaRPr lang="nl-NL"/>
          </a:p>
        </p:txBody>
      </p:sp>
    </p:spTree>
    <p:extLst>
      <p:ext uri="{BB962C8B-B14F-4D97-AF65-F5344CB8AC3E}">
        <p14:creationId xmlns:p14="http://schemas.microsoft.com/office/powerpoint/2010/main" val="22432332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11617E79-FE6D-374F-B6E5-8C4CE897AE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A226F9D9-650B-3D4A-BF01-F626288850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fontAlgn="base"/>
            <a:r>
              <a:rPr lang="nl-NL" sz="1200" b="0" i="0" u="none" strike="noStrike" kern="1200" dirty="0">
                <a:solidFill>
                  <a:schemeClr val="tx1"/>
                </a:solidFill>
                <a:effectLst/>
                <a:latin typeface="+mn-lt"/>
                <a:ea typeface="+mn-ea"/>
                <a:cs typeface="+mn-cs"/>
              </a:rPr>
              <a:t>Stel de vraag: hoe vaak denken jullie dat de diagnose autisme voorkomt?  </a:t>
            </a:r>
          </a:p>
          <a:p>
            <a:pPr rtl="0" fontAlgn="base"/>
            <a:r>
              <a:rPr lang="nl-NL" sz="1200" b="0" i="0" u="none" strike="noStrike" kern="1200" dirty="0">
                <a:solidFill>
                  <a:schemeClr val="tx1"/>
                </a:solidFill>
                <a:effectLst/>
                <a:latin typeface="+mn-lt"/>
                <a:ea typeface="+mn-ea"/>
                <a:cs typeface="+mn-cs"/>
              </a:rPr>
              <a:t>Jullie mogen roepen 1 op de hoeveel? </a:t>
            </a:r>
          </a:p>
          <a:p>
            <a:pPr rtl="0" fontAlgn="base"/>
            <a:r>
              <a:rPr lang="nl-NL" sz="1200" b="0" i="0" u="none" strike="noStrike" kern="1200" dirty="0">
                <a:solidFill>
                  <a:schemeClr val="tx1"/>
                </a:solidFill>
                <a:effectLst/>
                <a:latin typeface="+mn-lt"/>
                <a:ea typeface="+mn-ea"/>
                <a:cs typeface="+mn-cs"/>
              </a:rPr>
              <a:t>Verzamel de reacties en je zal merken dat wat er wordt geroepen al behoorlijk uiteen kan lopen.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1-10.000 kwam voor in de jaren 40. Toen werd voor het eerst de diagnose autisme beschreven. Toen werd erover gesproken dat autisme 1 op de 10.000 mensen (mannen) zou voorkomen. Dat het een zeldzaamheid is dat je in de psychologenpraktijk iemand tegen komt die autisme heeft.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In de jaren 60 werd voor het eerst onderzoek gedaan naar hoe vaak autisme voor en toen kwam er uit dat 1 op 1600 mensen autisme zou hebben.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Tegenwoordig wordt vaak gesproken van 1 op de 100. En dit is op basis van gemiddelden van internationale onderzoeken. </a:t>
            </a:r>
            <a:r>
              <a:rPr lang="nl-NL" sz="1200" b="0" i="0" u="none" strike="noStrike" kern="1200" dirty="0" err="1">
                <a:solidFill>
                  <a:schemeClr val="tx1"/>
                </a:solidFill>
                <a:effectLst/>
                <a:latin typeface="+mn-lt"/>
                <a:ea typeface="+mn-ea"/>
                <a:cs typeface="+mn-cs"/>
              </a:rPr>
              <a:t>Één</a:t>
            </a:r>
            <a:r>
              <a:rPr lang="nl-NL" sz="1200" b="0" i="0" u="none" strike="noStrike" kern="1200" dirty="0">
                <a:solidFill>
                  <a:schemeClr val="tx1"/>
                </a:solidFill>
                <a:effectLst/>
                <a:latin typeface="+mn-lt"/>
                <a:ea typeface="+mn-ea"/>
                <a:cs typeface="+mn-cs"/>
              </a:rPr>
              <a:t> op de 100 is een cijfer wat de Nederlandse vereniging van autisme vaak noemt en is gangbaar getal in NL. Als je het in de VS zou vragen, dan wordt daar vaak gesproken over 1-80 en is 1,25 het gangbare percentage wat genoemd wordt.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Het meest recente onderzoek is van het CBS in 2018. Dat is een zelfrapportage van ouders waarin gevraagd wordt of hun kind autisme heeft. Daar komt 1 op 40 uit en dat komt ook overeen met wat je veel op scholen tegen komt. Als je bijvoorbeeld de directeur van de basisschool vraagt dan zal hij beantwoorden dat er in iedere klas wel iemand met de diagnose autisme zit.  </a:t>
            </a:r>
          </a:p>
          <a:p>
            <a:pPr rtl="0" fontAlgn="base"/>
            <a:r>
              <a:rPr lang="nl-NL" sz="1200" b="0" i="0" u="none" strike="noStrike" kern="1200" dirty="0">
                <a:solidFill>
                  <a:schemeClr val="tx1"/>
                </a:solidFill>
                <a:effectLst/>
                <a:latin typeface="+mn-lt"/>
                <a:ea typeface="+mn-ea"/>
                <a:cs typeface="+mn-cs"/>
              </a:rPr>
              <a:t>Dus je ziet dat het over de jaren ontzettend veranderd is: hoe vaak autisme voorkomt in de jaren 40 tot nu. En de vraag is dan ook, hoe denken we dat het er over een aantal jaren uit ziet. Hoe vaak dan autisme voorkomt.  </a:t>
            </a:r>
          </a:p>
          <a:p>
            <a:pPr eaLnBrk="1" hangingPunct="1">
              <a:spcBef>
                <a:spcPct val="0"/>
              </a:spcBef>
            </a:pPr>
            <a:endParaRPr lang="en-US" altLang="nl-NL" dirty="0"/>
          </a:p>
        </p:txBody>
      </p:sp>
      <p:sp>
        <p:nvSpPr>
          <p:cNvPr id="60419" name="Slide Number Placeholder 3">
            <a:extLst>
              <a:ext uri="{FF2B5EF4-FFF2-40B4-BE49-F238E27FC236}">
                <a16:creationId xmlns:a16="http://schemas.microsoft.com/office/drawing/2014/main" id="{6312F127-1D1B-3147-9D1D-7F8190F523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8AA9D2D-F150-7949-84BE-880984261839}" type="slidenum">
              <a:rPr lang="en-US" altLang="nl-NL" smtClean="0"/>
              <a:pPr fontAlgn="base">
                <a:spcBef>
                  <a:spcPct val="0"/>
                </a:spcBef>
                <a:spcAft>
                  <a:spcPct val="0"/>
                </a:spcAft>
              </a:pPr>
              <a:t>50</a:t>
            </a:fld>
            <a:endParaRPr lang="en-US" altLang="nl-N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E22A89CC-7BB1-9242-B04F-123A7FC7DD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1F92717-6FF1-354E-9F16-6675782EBD05}"/>
              </a:ext>
            </a:extLst>
          </p:cNvPr>
          <p:cNvSpPr>
            <a:spLocks noGrp="1"/>
          </p:cNvSpPr>
          <p:nvPr>
            <p:ph type="body" idx="1"/>
          </p:nvPr>
        </p:nvSpPr>
        <p:spPr/>
        <p:txBody>
          <a:bodyPr/>
          <a:lstStyle/>
          <a:p>
            <a:pPr rtl="0" fontAlgn="base"/>
            <a:r>
              <a:rPr lang="nl-NL" sz="1200" b="0" i="0" u="none" strike="noStrike" kern="1200" dirty="0">
                <a:solidFill>
                  <a:schemeClr val="tx1"/>
                </a:solidFill>
                <a:effectLst/>
                <a:latin typeface="+mn-lt"/>
                <a:ea typeface="+mn-ea"/>
                <a:cs typeface="+mn-cs"/>
              </a:rPr>
              <a:t>Wat de voorgaande slide ook laat zien is dat ons denken over autisme, wat autisme is, is verandert. Oorspronkelijk ontstond er 1 autisme diagnose, toen was er sprake van diverse autisme diagnoses (klassiek autisme, syndroom van Asperger en PDD NOS). Inmiddels is er weer sprake van één diagnose Autisme Spectrum Stoornis. Sinds 2013 worden de voorgaande 3 diagnoses niet meer gegeven. De reden is, is dat er gezegd werd dat het een schijnzekerheid was, en dat diagnose autisme nog veel </a:t>
            </a:r>
            <a:r>
              <a:rPr lang="nl-NL" sz="1200" b="0" i="0" u="none" strike="noStrike" kern="1200" dirty="0" err="1">
                <a:solidFill>
                  <a:schemeClr val="tx1"/>
                </a:solidFill>
                <a:effectLst/>
                <a:latin typeface="+mn-lt"/>
                <a:ea typeface="+mn-ea"/>
                <a:cs typeface="+mn-cs"/>
              </a:rPr>
              <a:t>diverser</a:t>
            </a:r>
            <a:r>
              <a:rPr lang="nl-NL" sz="1200" b="0" i="0" u="none" strike="noStrike" kern="1200" dirty="0">
                <a:solidFill>
                  <a:schemeClr val="tx1"/>
                </a:solidFill>
                <a:effectLst/>
                <a:latin typeface="+mn-lt"/>
                <a:ea typeface="+mn-ea"/>
                <a:cs typeface="+mn-cs"/>
              </a:rPr>
              <a:t> is, dan in die 3 diagnoses te vatten is. Daarom is er nu sprake van een spectrum. Wat je ziet is dat er nu een naam aan wordt gegeven maar dat er veel diversiteit binnen het spectrum is. Ook is er heel veel verschil in de zwaarte van de problematiek.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De inhoud en betekenis van autisme is heel erg verandert in de jaren. Toen hoorde er een beeld bij van een jongetje dat geen oogcontact maakte, en dat behoorlijk disfunctioneerde. Tegenwoordig, als je het hebt over de cijfers 1:100 / 40, hoort daar een heel ander beeld bij. Sinds de jaren 90 is er bijv. veel meer aandacht gekomen voor mensen met een normale of hoge begaafdheid en het hebben van autisme. Daar waar in de jaren 40 altijd een zwakbegaafdheid bij autisme hoorde.  </a:t>
            </a:r>
          </a:p>
          <a:p>
            <a:pPr rtl="0" fontAlgn="base"/>
            <a:r>
              <a:rPr lang="nl-NL" sz="1200" b="0" i="0" u="none" strike="noStrike" kern="1200" dirty="0">
                <a:solidFill>
                  <a:schemeClr val="tx1"/>
                </a:solidFill>
                <a:effectLst/>
                <a:latin typeface="+mn-lt"/>
                <a:ea typeface="+mn-ea"/>
                <a:cs typeface="+mn-cs"/>
              </a:rPr>
              <a:t>Autisme werd in die tijd ook gezien als iets wat alleen bij jongens en mannen voorkwam en als iets wat in de adolescentie kon overgaan. Hoewel vandaag de dag nog steeds meer mannen dan vrouwen autisme hebben, zien we dat dit beeld aan het kantelen is, en dat er ook steeds vaker vrouwen gediagnosticeerd worden met autisme en groeit het besef dat het misschien wel net zo vaak voorkomt bij mannen als bij vrouwen.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Ook erkennen we nu dat autisme niet overgaat maar dat mensen leren zich steeds meer aan te passen aan de situaties en problemen waar ze tegenaan lopen, waardoor het steeds minder opvalt.  </a:t>
            </a:r>
          </a:p>
          <a:p>
            <a:pPr rtl="0" fontAlgn="base"/>
            <a:r>
              <a:rPr lang="nl-NL" sz="1200" b="0" i="0" u="none" strike="noStrike" kern="1200" dirty="0">
                <a:solidFill>
                  <a:schemeClr val="tx1"/>
                </a:solidFill>
                <a:effectLst/>
                <a:latin typeface="+mn-lt"/>
                <a:ea typeface="+mn-ea"/>
                <a:cs typeface="+mn-cs"/>
              </a:rPr>
              <a:t>Vrouwen, volwassenen en ouderen die autisme hebben vertonen dus ander gedrag dan dat typische jongetje dat geen oogcontact maakte, en dat valt dus nu ook onder autisme. Dus dat wat we onder autisme verstaan is veel breder geworden.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Het feit dat aan de ene kant veel meer mensen een diagnose kunnen krijgen heeft meegebracht dat er steeds meer mensen autisme hebben, maar aan de andere kant heeft de veranderende maatschappij dit ook met zich meegebracht. We leven in een veel snellere maatschappij dan 50 jaar geleden, waarin mensen die zich toen wel staande konden houden, dat nu misschien niet meer kunnen. Daarnaast ligt het individueel functioneren tegenwoordig in een veel grotere mate onder een vergrootglas.  </a:t>
            </a:r>
          </a:p>
          <a:p>
            <a:pPr rtl="0" fontAlgn="base"/>
            <a:r>
              <a:rPr lang="nl-NL" sz="1200" b="0" i="0" u="none" strike="noStrike" kern="1200" dirty="0">
                <a:solidFill>
                  <a:schemeClr val="tx1"/>
                </a:solidFill>
                <a:effectLst/>
                <a:latin typeface="+mn-lt"/>
                <a:ea typeface="+mn-ea"/>
                <a:cs typeface="+mn-cs"/>
              </a:rPr>
              <a:t> </a:t>
            </a:r>
          </a:p>
          <a:p>
            <a:pPr eaLnBrk="1" fontAlgn="auto" hangingPunct="1">
              <a:spcBef>
                <a:spcPts val="0"/>
              </a:spcBef>
              <a:spcAft>
                <a:spcPts val="0"/>
              </a:spcAft>
              <a:defRPr/>
            </a:pPr>
            <a:endParaRPr lang="en-US" dirty="0"/>
          </a:p>
        </p:txBody>
      </p:sp>
      <p:sp>
        <p:nvSpPr>
          <p:cNvPr id="62467" name="Slide Number Placeholder 3">
            <a:extLst>
              <a:ext uri="{FF2B5EF4-FFF2-40B4-BE49-F238E27FC236}">
                <a16:creationId xmlns:a16="http://schemas.microsoft.com/office/drawing/2014/main" id="{08D68501-ADFB-0B48-89AC-C5C6189FE4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956B7A5-D7C3-284A-9ED0-BFEE7311A832}" type="slidenum">
              <a:rPr lang="en-US" altLang="nl-NL" smtClean="0"/>
              <a:pPr fontAlgn="base">
                <a:spcBef>
                  <a:spcPct val="0"/>
                </a:spcBef>
                <a:spcAft>
                  <a:spcPct val="0"/>
                </a:spcAft>
              </a:pPr>
              <a:t>51</a:t>
            </a:fld>
            <a:endParaRPr lang="en-US" altLang="nl-N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13D8A509-6915-6D43-A7F5-0A06460D56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a:extLst>
              <a:ext uri="{FF2B5EF4-FFF2-40B4-BE49-F238E27FC236}">
                <a16:creationId xmlns:a16="http://schemas.microsoft.com/office/drawing/2014/main" id="{E2550C59-4BA7-1D46-A0D1-BB90125E7B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fontAlgn="base"/>
            <a:r>
              <a:rPr lang="nl-NL" sz="1200" b="0" i="0" u="none" strike="noStrike" kern="1200" dirty="0">
                <a:solidFill>
                  <a:schemeClr val="tx1"/>
                </a:solidFill>
                <a:effectLst/>
                <a:latin typeface="+mn-lt"/>
                <a:ea typeface="+mn-ea"/>
                <a:cs typeface="+mn-cs"/>
              </a:rPr>
              <a:t>Al deze ontwikkelingen leiden ook tot een andere visie op wat autisme is.  </a:t>
            </a:r>
          </a:p>
          <a:p>
            <a:pPr rtl="0" fontAlgn="base"/>
            <a:r>
              <a:rPr lang="nl-NL" sz="1200" b="0" i="0" u="none" strike="noStrike" kern="1200" dirty="0">
                <a:solidFill>
                  <a:schemeClr val="tx1"/>
                </a:solidFill>
                <a:effectLst/>
                <a:latin typeface="+mn-lt"/>
                <a:ea typeface="+mn-ea"/>
                <a:cs typeface="+mn-cs"/>
              </a:rPr>
              <a:t>Dat kun je bijv. in dit overzicht zien waarin de meest voorkomende en meest geaccepteerde theorieën over autisme zijn weergegeven.  </a:t>
            </a:r>
          </a:p>
          <a:p>
            <a:pPr rtl="0" fontAlgn="base"/>
            <a:r>
              <a:rPr lang="nl-NL" sz="1200" b="0" i="0" u="none" strike="noStrike" kern="1200" dirty="0">
                <a:solidFill>
                  <a:schemeClr val="tx1"/>
                </a:solidFill>
                <a:effectLst/>
                <a:latin typeface="+mn-lt"/>
                <a:ea typeface="+mn-ea"/>
                <a:cs typeface="+mn-cs"/>
              </a:rPr>
              <a:t>Met name in de afgelopen 20 jaar zijn hier heel veel nieuwe ideeën over bijgekomen.  In deze nieuwe ideeën over autisme ligt de nadruk steeds minder op stoornis en steeds minder op verschillen in functioneren. Veel mensen die de diagnose autisme zelf hebben gekregen, zullen veel info hebben gekregen over m.n. de oudste 3 modellen, maar het is ook interessant om naar de nieuwe modellen te kijken, en te onderzoeken wat je daarin herkent.  </a:t>
            </a:r>
          </a:p>
          <a:p>
            <a:pPr eaLnBrk="1" hangingPunct="1">
              <a:spcBef>
                <a:spcPct val="0"/>
              </a:spcBef>
            </a:pPr>
            <a:endParaRPr lang="en-US" altLang="nl-NL" dirty="0"/>
          </a:p>
        </p:txBody>
      </p:sp>
      <p:sp>
        <p:nvSpPr>
          <p:cNvPr id="64515" name="Slide Number Placeholder 3">
            <a:extLst>
              <a:ext uri="{FF2B5EF4-FFF2-40B4-BE49-F238E27FC236}">
                <a16:creationId xmlns:a16="http://schemas.microsoft.com/office/drawing/2014/main" id="{25E1C181-F297-AF45-BB8B-D49160F762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CBAE365-ED27-7143-B09F-89EBAEE16D19}" type="slidenum">
              <a:rPr lang="en-US" altLang="nl-NL" smtClean="0"/>
              <a:pPr fontAlgn="base">
                <a:spcBef>
                  <a:spcPct val="0"/>
                </a:spcBef>
                <a:spcAft>
                  <a:spcPct val="0"/>
                </a:spcAft>
              </a:pPr>
              <a:t>52</a:t>
            </a:fld>
            <a:endParaRPr lang="en-US" altLang="nl-N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6E10F43D-1DE1-4342-A52E-21346EB79D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a:extLst>
              <a:ext uri="{FF2B5EF4-FFF2-40B4-BE49-F238E27FC236}">
                <a16:creationId xmlns:a16="http://schemas.microsoft.com/office/drawing/2014/main" id="{501C0D73-F015-D74E-AB6A-8A062237ED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fontAlgn="base"/>
            <a:r>
              <a:rPr lang="nl-NL" sz="1200" b="0" i="0" u="none" strike="noStrike" kern="1200" dirty="0">
                <a:solidFill>
                  <a:schemeClr val="tx1"/>
                </a:solidFill>
                <a:effectLst/>
                <a:latin typeface="+mn-lt"/>
                <a:ea typeface="+mn-ea"/>
                <a:cs typeface="+mn-cs"/>
              </a:rPr>
              <a:t>In grote lijnen kun je de veranderende visie als volgt samenvatten:  </a:t>
            </a:r>
          </a:p>
          <a:p>
            <a:pPr rtl="0" fontAlgn="base"/>
            <a:r>
              <a:rPr lang="nl-NL" sz="1200" b="0" i="0" u="none" strike="noStrike" kern="1200" dirty="0">
                <a:solidFill>
                  <a:schemeClr val="tx1"/>
                </a:solidFill>
                <a:effectLst/>
                <a:latin typeface="+mn-lt"/>
                <a:ea typeface="+mn-ea"/>
                <a:cs typeface="+mn-cs"/>
              </a:rPr>
              <a:t>Aanvankelijk werd gedacht dat je autisme kon krijgen door je opvoeding.  </a:t>
            </a:r>
          </a:p>
          <a:p>
            <a:pPr rtl="0" fontAlgn="base"/>
            <a:r>
              <a:rPr lang="nl-NL" sz="1200" b="0" i="0" u="none" strike="noStrike" kern="1200" dirty="0">
                <a:solidFill>
                  <a:schemeClr val="tx1"/>
                </a:solidFill>
                <a:effectLst/>
                <a:latin typeface="+mn-lt"/>
                <a:ea typeface="+mn-ea"/>
                <a:cs typeface="+mn-cs"/>
              </a:rPr>
              <a:t>Kennen jullie het begrip koelkastmoeders? Het idee van een koelkastmoeder was in de jaren 60 onder de aandacht en dat drukte het idee uit dat je autisme kon krijgen door een moeder die te weinig liefde en knuffels gaf. Wat natuurlijk een enorm schuldgevoel aan deze moeders gaf in die tijd. Dus gelukkig is dit achterhaald.  </a:t>
            </a:r>
          </a:p>
          <a:p>
            <a:pPr rtl="0" fontAlgn="base"/>
            <a:r>
              <a:rPr lang="nl-NL" sz="1200" b="0" i="0" u="none" strike="noStrike" kern="1200" dirty="0">
                <a:solidFill>
                  <a:schemeClr val="tx1"/>
                </a:solidFill>
                <a:effectLst/>
                <a:latin typeface="+mn-lt"/>
                <a:ea typeface="+mn-ea"/>
                <a:cs typeface="+mn-cs"/>
              </a:rPr>
              <a:t>Ook werd een tijdlang gezegd dat je autisme kon krijgen door vaccinaties. Dit leek echter gebaseerd op een frauduleus onderzoek van een Britse arts. Dit is inmiddels meerdere malen achterhaald en er klopt helemaal niets van.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Daarna kwam de focus steeds meer te liggen op het anders in elkaar zitten van de hersenen. Hoewel je op een hersenscan geen verschillen kan zien is inmiddels wel bewezen dat autisme genetisch bepaald is. Autisme werd gezien als een stoornis in het functioneren van de hersenen. Later werd beschreven dat het niet zozeer een stoornis is in het functioneren van de hersenen maar een achterstand in de ontwikkeling van de hersenen. En tegenwoordig wordt er niet zozeer gesproken over alleen een achterstand maar een verschil in ontwikkeling. Waarbij gesproken wordt over een versnelde cognitieve ontwikkeling en een vertraagde sociaal emotionele ontwikkeling.  </a:t>
            </a:r>
          </a:p>
          <a:p>
            <a:pPr eaLnBrk="1" hangingPunct="1">
              <a:spcBef>
                <a:spcPct val="0"/>
              </a:spcBef>
            </a:pPr>
            <a:endParaRPr lang="en-US" altLang="nl-NL" dirty="0"/>
          </a:p>
        </p:txBody>
      </p:sp>
      <p:sp>
        <p:nvSpPr>
          <p:cNvPr id="66563" name="Slide Number Placeholder 3">
            <a:extLst>
              <a:ext uri="{FF2B5EF4-FFF2-40B4-BE49-F238E27FC236}">
                <a16:creationId xmlns:a16="http://schemas.microsoft.com/office/drawing/2014/main" id="{CA2176C8-B294-6F4B-A170-AB613CDF45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7B546B-A8E3-D742-9E3F-07FECBB8BDBF}" type="slidenum">
              <a:rPr lang="en-US" altLang="nl-NL" smtClean="0"/>
              <a:pPr fontAlgn="base">
                <a:spcBef>
                  <a:spcPct val="0"/>
                </a:spcBef>
                <a:spcAft>
                  <a:spcPct val="0"/>
                </a:spcAft>
              </a:pPr>
              <a:t>53</a:t>
            </a:fld>
            <a:endParaRPr lang="en-US" alt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a:extLst>
              <a:ext uri="{FF2B5EF4-FFF2-40B4-BE49-F238E27FC236}">
                <a16:creationId xmlns:a16="http://schemas.microsoft.com/office/drawing/2014/main" id="{5AF2A456-9388-B64C-A660-909456ABA2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Tijdelijke aanduiding voor notities 2">
            <a:extLst>
              <a:ext uri="{FF2B5EF4-FFF2-40B4-BE49-F238E27FC236}">
                <a16:creationId xmlns:a16="http://schemas.microsoft.com/office/drawing/2014/main" id="{64BF0398-FE86-F749-A27B-427E217ECF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a:p>
            <a:pPr eaLnBrk="1" hangingPunct="1">
              <a:spcBef>
                <a:spcPct val="0"/>
              </a:spcBef>
            </a:pPr>
            <a:endParaRPr lang="nl-NL" altLang="nl-NL"/>
          </a:p>
        </p:txBody>
      </p:sp>
      <p:sp>
        <p:nvSpPr>
          <p:cNvPr id="15363" name="Tijdelijke aanduiding voor dianummer 3">
            <a:extLst>
              <a:ext uri="{FF2B5EF4-FFF2-40B4-BE49-F238E27FC236}">
                <a16:creationId xmlns:a16="http://schemas.microsoft.com/office/drawing/2014/main" id="{EEF0DA38-7E4D-CF40-93C2-198889C588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3D4D34-E284-7548-A72E-CDAE0217BB52}" type="slidenum">
              <a:rPr lang="nl-NL" altLang="nl-NL" smtClean="0"/>
              <a:pPr fontAlgn="base">
                <a:spcBef>
                  <a:spcPct val="0"/>
                </a:spcBef>
                <a:spcAft>
                  <a:spcPct val="0"/>
                </a:spcAft>
              </a:pPr>
              <a:t>5</a:t>
            </a:fld>
            <a:endParaRPr lang="nl-NL" altLang="nl-N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E04827CA-29F5-1D40-AFDD-E4C543BABE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a:extLst>
              <a:ext uri="{FF2B5EF4-FFF2-40B4-BE49-F238E27FC236}">
                <a16:creationId xmlns:a16="http://schemas.microsoft.com/office/drawing/2014/main" id="{FA3E4601-FCB8-864A-AC9B-E00372522F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fontAlgn="base"/>
            <a:r>
              <a:rPr lang="nl-NL" sz="1200" b="0" i="0" u="none" strike="noStrike" kern="1200" dirty="0">
                <a:solidFill>
                  <a:schemeClr val="tx1"/>
                </a:solidFill>
                <a:effectLst/>
                <a:latin typeface="+mn-lt"/>
                <a:ea typeface="+mn-ea"/>
                <a:cs typeface="+mn-cs"/>
              </a:rPr>
              <a:t>Dit verschil in visie heeft ook consequenties over hoe tegen autisme wordt aangekeken en hoe er mee om te gaan. Wanneer je autisme benadert als stoornis en een klinische diagnose dan zie je autisme als iets wat voorkomt als een minderheid en dat er in de omgang een uitzondering gemaakt moet worden voor deze mensen.  </a:t>
            </a:r>
          </a:p>
          <a:p>
            <a:pPr rtl="0" fontAlgn="base"/>
            <a:r>
              <a:rPr lang="nl-NL" sz="1200" b="0" i="0" u="none" strike="noStrike" kern="1200" dirty="0">
                <a:solidFill>
                  <a:schemeClr val="tx1"/>
                </a:solidFill>
                <a:effectLst/>
                <a:latin typeface="+mn-lt"/>
                <a:ea typeface="+mn-ea"/>
                <a:cs typeface="+mn-cs"/>
              </a:rPr>
              <a:t>Als je autisme ziet als een andere aanleg, een andere ontwikkeling en een andere set van eigenschappen dan kun je eigenlijk zeggen dat iedereen verschilt van elkaar. Bij de eerste benadering hoort daarbij dat individuele aanpassingen nodig zijn. In de tweede benadering bestaat er geen normaal en zijn er collectieve aanpassingen nodig in de manier van werken. Omdat het eigenlijk iedereen raakt.  </a:t>
            </a:r>
          </a:p>
          <a:p>
            <a:pPr rtl="0" fontAlgn="base"/>
            <a:r>
              <a:rPr lang="nl-NL" sz="1200" b="0" i="0" u="none" strike="noStrike" kern="1200" dirty="0">
                <a:solidFill>
                  <a:schemeClr val="tx1"/>
                </a:solidFill>
                <a:effectLst/>
                <a:latin typeface="+mn-lt"/>
                <a:ea typeface="+mn-ea"/>
                <a:cs typeface="+mn-cs"/>
              </a:rPr>
              <a:t> </a:t>
            </a:r>
          </a:p>
          <a:p>
            <a:pPr eaLnBrk="1" hangingPunct="1">
              <a:spcBef>
                <a:spcPct val="0"/>
              </a:spcBef>
            </a:pPr>
            <a:endParaRPr lang="en-US" altLang="nl-NL" dirty="0"/>
          </a:p>
        </p:txBody>
      </p:sp>
      <p:sp>
        <p:nvSpPr>
          <p:cNvPr id="68611" name="Slide Number Placeholder 3">
            <a:extLst>
              <a:ext uri="{FF2B5EF4-FFF2-40B4-BE49-F238E27FC236}">
                <a16:creationId xmlns:a16="http://schemas.microsoft.com/office/drawing/2014/main" id="{A30C2B36-3C23-174E-828A-BA03B7C3E9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002C598-8D88-BE47-BB12-809EFDB0EBE7}" type="slidenum">
              <a:rPr lang="en-US" altLang="nl-NL" smtClean="0"/>
              <a:pPr fontAlgn="base">
                <a:spcBef>
                  <a:spcPct val="0"/>
                </a:spcBef>
                <a:spcAft>
                  <a:spcPct val="0"/>
                </a:spcAft>
              </a:pPr>
              <a:t>54</a:t>
            </a:fld>
            <a:endParaRPr lang="en-US" altLang="nl-NL"/>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u="none" strike="noStrike" kern="1200" dirty="0">
                <a:solidFill>
                  <a:schemeClr val="tx1"/>
                </a:solidFill>
                <a:effectLst/>
                <a:latin typeface="+mn-lt"/>
                <a:ea typeface="+mn-ea"/>
                <a:cs typeface="+mn-cs"/>
              </a:rPr>
              <a:t>Bij deze collectieve aanpassingen gaat het in de kern om iedereen gelijkwaardige kansen te bieden om het werk op de eigen manier in te richten. Hierbij is het belangrijk een onderscheid te maken tussen gelijkheid en gelijkwaardigheid. Als je iedereen in gelijke mate ondersteunt kan het tot zulke situaties leiden waarin er grote verschillen zijn in de kansen die mensen hebben. Dit zie je in het eerste voorbeeld.  </a:t>
            </a:r>
          </a:p>
          <a:p>
            <a:pPr rtl="0" fontAlgn="base"/>
            <a:r>
              <a:rPr lang="nl-NL" sz="1200" b="0" i="0" u="none" strike="noStrike" kern="1200" dirty="0">
                <a:solidFill>
                  <a:schemeClr val="tx1"/>
                </a:solidFill>
                <a:effectLst/>
                <a:latin typeface="+mn-lt"/>
                <a:ea typeface="+mn-ea"/>
                <a:cs typeface="+mn-cs"/>
              </a:rPr>
              <a:t>Voor echte gelijkwaardigheid kan het nodig zijn dat je verschillende mensen in verschillende mate ondersteunt. Dit wordt verhelderd door het tweede plaatje.  </a:t>
            </a:r>
          </a:p>
          <a:p>
            <a:pPr rtl="0" fontAlgn="base"/>
            <a:r>
              <a:rPr lang="nl-NL" sz="1200" b="0" i="0" u="none" strike="noStrike" kern="1200" dirty="0">
                <a:solidFill>
                  <a:schemeClr val="tx1"/>
                </a:solidFill>
                <a:effectLst/>
                <a:latin typeface="+mn-lt"/>
                <a:ea typeface="+mn-ea"/>
                <a:cs typeface="+mn-cs"/>
              </a:rPr>
              <a:t>Een cynisch persoon zou kunnen zeggen dat het plaatje er zo uit ziet (wijs naar het derde plaatje).  </a:t>
            </a:r>
          </a:p>
          <a:p>
            <a:pPr rtl="0" fontAlgn="base"/>
            <a:r>
              <a:rPr lang="nl-NL" sz="1200" b="0" i="0" u="none" strike="noStrike" kern="1200" dirty="0">
                <a:solidFill>
                  <a:schemeClr val="tx1"/>
                </a:solidFill>
                <a:effectLst/>
                <a:latin typeface="+mn-lt"/>
                <a:ea typeface="+mn-ea"/>
                <a:cs typeface="+mn-cs"/>
              </a:rPr>
              <a:t>En een idealist zou kunnen zeggen dat je idealiter de drempels wegneemt zodat de ondersteuning helemaal niet meer nodig is.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Samenvattend kun je zeggen. Gelijkheid is dat je dezelfde mate van ondersteuning geeft aan iedereen in de maatschappij. Gelijkwaardigheid dat je verschillende niveaus van ondersteuning geeft bij verschillende maten van behoeften. En daar waar bepaalde ondersteuning niet geboden kan worden, je ernaar streeft de obstakels in zijn geheel weg te nemen. Wat je ziet is dat wetten en ideologieën vaak spreken over gelijkheid, maar wat ermee bedoeld wordt, is de gelijke waarde van ieder mens. Er is vaak specifiek beleid nodig om dit te realiseren bij gelijkwaardige kansen. Hier maken we dus vaak een denkfout in, dat we in ons streven naar gelijkwaardigheid voor ieder mens, we vaak iedereen gelijk behandelen, terwijl dit juist tot ongelijkwaardigheid kan leiden.  </a:t>
            </a:r>
          </a:p>
          <a:p>
            <a:endParaRPr lang="nl-NL" dirty="0"/>
          </a:p>
        </p:txBody>
      </p:sp>
      <p:sp>
        <p:nvSpPr>
          <p:cNvPr id="4" name="Tijdelijke aanduiding voor dianummer 3"/>
          <p:cNvSpPr>
            <a:spLocks noGrp="1"/>
          </p:cNvSpPr>
          <p:nvPr>
            <p:ph type="sldNum" sz="quarter" idx="5"/>
          </p:nvPr>
        </p:nvSpPr>
        <p:spPr/>
        <p:txBody>
          <a:bodyPr/>
          <a:lstStyle/>
          <a:p>
            <a:pPr>
              <a:defRPr/>
            </a:pPr>
            <a:fld id="{1D2767D5-04A3-474F-8972-5C0E0F10C31F}" type="slidenum">
              <a:rPr lang="nl-NL" smtClean="0"/>
              <a:pPr>
                <a:defRPr/>
              </a:pPr>
              <a:t>55</a:t>
            </a:fld>
            <a:endParaRPr lang="nl-NL"/>
          </a:p>
        </p:txBody>
      </p:sp>
    </p:spTree>
    <p:extLst>
      <p:ext uri="{BB962C8B-B14F-4D97-AF65-F5344CB8AC3E}">
        <p14:creationId xmlns:p14="http://schemas.microsoft.com/office/powerpoint/2010/main" val="31472519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CB902CCD-FAEB-4C58-8F43-16A115CEE4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ECE17FC-1FE0-4549-9171-2F732EFDFED7}"/>
              </a:ext>
            </a:extLst>
          </p:cNvPr>
          <p:cNvSpPr>
            <a:spLocks noGrp="1"/>
          </p:cNvSpPr>
          <p:nvPr>
            <p:ph type="body" idx="1"/>
          </p:nvPr>
        </p:nvSpPr>
        <p:spPr/>
        <p:txBody>
          <a:bodyPr/>
          <a:lstStyle/>
          <a:p>
            <a:pPr eaLnBrk="1" fontAlgn="auto" hangingPunct="1">
              <a:spcBef>
                <a:spcPts val="0"/>
              </a:spcBef>
              <a:spcAft>
                <a:spcPts val="0"/>
              </a:spcAft>
              <a:defRPr/>
            </a:pPr>
            <a:r>
              <a:rPr lang="nl-NL" sz="1200" b="0" i="0" u="none" strike="noStrike" kern="1200" dirty="0">
                <a:solidFill>
                  <a:schemeClr val="tx1"/>
                </a:solidFill>
                <a:effectLst/>
                <a:latin typeface="+mn-lt"/>
                <a:ea typeface="+mn-ea"/>
                <a:cs typeface="+mn-cs"/>
              </a:rPr>
              <a:t>Als je de werkomgeving neemt, merk je dat heel veel systemen gebaseerd zijn op gemiddelden waarin veel werknemers gelijk behandeld worden. Oftewel “</a:t>
            </a:r>
            <a:r>
              <a:rPr lang="nl-NL" sz="1200" b="0" i="0" u="none" strike="noStrike" kern="1200" dirty="0" err="1">
                <a:solidFill>
                  <a:schemeClr val="tx1"/>
                </a:solidFill>
                <a:effectLst/>
                <a:latin typeface="+mn-lt"/>
                <a:ea typeface="+mn-ea"/>
                <a:cs typeface="+mn-cs"/>
              </a:rPr>
              <a:t>one</a:t>
            </a:r>
            <a:r>
              <a:rPr lang="nl-NL" sz="1200" b="0" i="0" u="none" strike="noStrike" kern="1200" dirty="0">
                <a:solidFill>
                  <a:schemeClr val="tx1"/>
                </a:solidFill>
                <a:effectLst/>
                <a:latin typeface="+mn-lt"/>
                <a:ea typeface="+mn-ea"/>
                <a:cs typeface="+mn-cs"/>
              </a:rPr>
              <a:t> </a:t>
            </a:r>
            <a:r>
              <a:rPr lang="nl-NL" sz="1200" b="0" i="0" u="none" strike="noStrike" kern="1200" dirty="0" err="1">
                <a:solidFill>
                  <a:schemeClr val="tx1"/>
                </a:solidFill>
                <a:effectLst/>
                <a:latin typeface="+mn-lt"/>
                <a:ea typeface="+mn-ea"/>
                <a:cs typeface="+mn-cs"/>
              </a:rPr>
              <a:t>size</a:t>
            </a:r>
            <a:r>
              <a:rPr lang="nl-NL" sz="1200" b="0" i="0" u="none" strike="noStrike" kern="1200" dirty="0">
                <a:solidFill>
                  <a:schemeClr val="tx1"/>
                </a:solidFill>
                <a:effectLst/>
                <a:latin typeface="+mn-lt"/>
                <a:ea typeface="+mn-ea"/>
                <a:cs typeface="+mn-cs"/>
              </a:rPr>
              <a:t> fits </a:t>
            </a:r>
            <a:r>
              <a:rPr lang="nl-NL" sz="1200" b="0" i="0" u="none" strike="noStrike" kern="1200" dirty="0" err="1">
                <a:solidFill>
                  <a:schemeClr val="tx1"/>
                </a:solidFill>
                <a:effectLst/>
                <a:latin typeface="+mn-lt"/>
                <a:ea typeface="+mn-ea"/>
                <a:cs typeface="+mn-cs"/>
              </a:rPr>
              <a:t>all</a:t>
            </a:r>
            <a:r>
              <a:rPr lang="nl-NL" sz="1200" b="0" i="0" u="none" strike="noStrike" kern="1200" dirty="0">
                <a:solidFill>
                  <a:schemeClr val="tx1"/>
                </a:solidFill>
                <a:effectLst/>
                <a:latin typeface="+mn-lt"/>
                <a:ea typeface="+mn-ea"/>
                <a:cs typeface="+mn-cs"/>
              </a:rPr>
              <a:t>”. De nadruk ligt hier op de functionele waarde die medewerkers hebben. Je zou kunnen zeggen dat een dergelijke werkinrichting enerzijds voorkomt uit het denken vanuit een normaal maar dat het anderzijds het denken van een normaal bevestigt of bekrachtigt. Er zijn altijd mensen die niet kunnen functioneren in zo’n systeem. In een dergelijke werkomgeving moet het individu zichzelf aanpassen óf zijn/haar omgeving aanpassen óf moeten voor dit individu aparte dingen worden gecreëerd. Dit gaat dus over: hoe ga je in dit systeem om met uitzonderingen en hoe kunnen individuen die afwijken van de norm participeren.  </a:t>
            </a:r>
            <a:endParaRPr lang="en-US" dirty="0"/>
          </a:p>
        </p:txBody>
      </p:sp>
      <p:sp>
        <p:nvSpPr>
          <p:cNvPr id="58372" name="Slide Number Placeholder 3">
            <a:extLst>
              <a:ext uri="{FF2B5EF4-FFF2-40B4-BE49-F238E27FC236}">
                <a16:creationId xmlns:a16="http://schemas.microsoft.com/office/drawing/2014/main" id="{8FED9F13-18E2-4392-9AF4-15026E60E4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27247AA-BF98-46E8-88F0-B16F43329E1E}" type="slidenum">
              <a:rPr lang="en-US" altLang="nl-NL" smtClean="0"/>
              <a:pPr fontAlgn="base">
                <a:spcBef>
                  <a:spcPct val="0"/>
                </a:spcBef>
                <a:spcAft>
                  <a:spcPct val="0"/>
                </a:spcAft>
              </a:pPr>
              <a:t>57</a:t>
            </a:fld>
            <a:endParaRPr lang="en-US" altLang="nl-NL"/>
          </a:p>
        </p:txBody>
      </p:sp>
    </p:spTree>
    <p:extLst>
      <p:ext uri="{BB962C8B-B14F-4D97-AF65-F5344CB8AC3E}">
        <p14:creationId xmlns:p14="http://schemas.microsoft.com/office/powerpoint/2010/main" val="39936005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u="none" strike="noStrike" kern="1200" dirty="0">
                <a:solidFill>
                  <a:schemeClr val="tx1"/>
                </a:solidFill>
                <a:effectLst/>
                <a:latin typeface="+mn-lt"/>
                <a:ea typeface="+mn-ea"/>
                <a:cs typeface="+mn-cs"/>
              </a:rPr>
              <a:t>Dit plaatje laat de verschillende maten waarin individuen kunnen participeren zien.  </a:t>
            </a:r>
          </a:p>
          <a:p>
            <a:pPr rtl="0" fontAlgn="base"/>
            <a:r>
              <a:rPr lang="nl-NL" sz="1200" b="0" i="0" u="none" strike="noStrike" kern="1200" dirty="0">
                <a:solidFill>
                  <a:schemeClr val="tx1"/>
                </a:solidFill>
                <a:effectLst/>
                <a:latin typeface="+mn-lt"/>
                <a:ea typeface="+mn-ea"/>
                <a:cs typeface="+mn-cs"/>
              </a:rPr>
              <a:t>Helemaal links zie je het plaatje van exclusie. Iemand wijkt af van de norm en kan daardoor niet participeren. </a:t>
            </a:r>
            <a:r>
              <a:rPr lang="nl-NL" sz="1200" b="0" i="0" u="none" strike="noStrike" kern="1200" dirty="0" err="1">
                <a:solidFill>
                  <a:schemeClr val="tx1"/>
                </a:solidFill>
                <a:effectLst/>
                <a:latin typeface="+mn-lt"/>
                <a:ea typeface="+mn-ea"/>
                <a:cs typeface="+mn-cs"/>
              </a:rPr>
              <a:t>Één</a:t>
            </a:r>
            <a:r>
              <a:rPr lang="nl-NL" sz="1200" b="0" i="0" u="none" strike="noStrike" kern="1200" dirty="0">
                <a:solidFill>
                  <a:schemeClr val="tx1"/>
                </a:solidFill>
                <a:effectLst/>
                <a:latin typeface="+mn-lt"/>
                <a:ea typeface="+mn-ea"/>
                <a:cs typeface="+mn-cs"/>
              </a:rPr>
              <a:t> stap naar rechts staat separatie: een persoon kan participeren maar de omgeving moet helemaal aangepast zijn op de persoon. Dus helemaal in een aparte omgeving. Voorbeelden hiervan zijn: bedrijven die alleen mensen met autisme aannemen en de werkomstandigheden helemaal aan hen aanpassen.  </a:t>
            </a:r>
          </a:p>
          <a:p>
            <a:pPr rtl="0" fontAlgn="base"/>
            <a:r>
              <a:rPr lang="nl-NL" sz="1200" b="0" i="0" u="none" strike="noStrike" kern="1200" dirty="0">
                <a:solidFill>
                  <a:schemeClr val="tx1"/>
                </a:solidFill>
                <a:effectLst/>
                <a:latin typeface="+mn-lt"/>
                <a:ea typeface="+mn-ea"/>
                <a:cs typeface="+mn-cs"/>
              </a:rPr>
              <a:t>Dan heb je een groep mensen die zichzelf aanpast. Zij functioneren wel in een gemiddelde organisatie maar passen zich continu aan aan een norm die eigenlijk niet goed bij hen past.  </a:t>
            </a:r>
          </a:p>
          <a:p>
            <a:pPr rtl="0" fontAlgn="base"/>
            <a:r>
              <a:rPr lang="nl-NL" sz="1200" b="0" i="0" u="none" strike="noStrike" kern="1200" dirty="0">
                <a:solidFill>
                  <a:schemeClr val="tx1"/>
                </a:solidFill>
                <a:effectLst/>
                <a:latin typeface="+mn-lt"/>
                <a:ea typeface="+mn-ea"/>
                <a:cs typeface="+mn-cs"/>
              </a:rPr>
              <a:t>Nog een hogere mate van participatie is integratie. Je kunt hierbij denken aan medewerkers die werken in een reguliere werkomgeving maar voor wie daarbinnen wel speciale omstandigheden zijn gecreëerd (denk aan het recht op </a:t>
            </a:r>
            <a:r>
              <a:rPr lang="nl-NL" sz="1200" b="0" i="0" u="none" strike="noStrike" kern="1200" dirty="0" err="1">
                <a:solidFill>
                  <a:schemeClr val="tx1"/>
                </a:solidFill>
                <a:effectLst/>
                <a:latin typeface="+mn-lt"/>
                <a:ea typeface="+mn-ea"/>
                <a:cs typeface="+mn-cs"/>
              </a:rPr>
              <a:t>noice</a:t>
            </a:r>
            <a:r>
              <a:rPr lang="nl-NL" sz="1200" b="0" i="0" u="none" strike="noStrike" kern="1200" dirty="0">
                <a:solidFill>
                  <a:schemeClr val="tx1"/>
                </a:solidFill>
                <a:effectLst/>
                <a:latin typeface="+mn-lt"/>
                <a:ea typeface="+mn-ea"/>
                <a:cs typeface="+mn-cs"/>
              </a:rPr>
              <a:t> </a:t>
            </a:r>
            <a:r>
              <a:rPr lang="nl-NL" sz="1200" b="0" i="0" u="none" strike="noStrike" kern="1200" dirty="0" err="1">
                <a:solidFill>
                  <a:schemeClr val="tx1"/>
                </a:solidFill>
                <a:effectLst/>
                <a:latin typeface="+mn-lt"/>
                <a:ea typeface="+mn-ea"/>
                <a:cs typeface="+mn-cs"/>
              </a:rPr>
              <a:t>cancelling</a:t>
            </a:r>
            <a:r>
              <a:rPr lang="nl-NL" sz="1200" b="0" i="0" u="none" strike="noStrike" kern="1200" dirty="0">
                <a:solidFill>
                  <a:schemeClr val="tx1"/>
                </a:solidFill>
                <a:effectLst/>
                <a:latin typeface="+mn-lt"/>
                <a:ea typeface="+mn-ea"/>
                <a:cs typeface="+mn-cs"/>
              </a:rPr>
              <a:t> headphones voor mensen met een diagnose autisme). En helemaal rechts zie je inclusie waarbij volledige participatie is op basis van gelijkwaardigheid. Hierbij kan je denken aan werkomstandigheden per individu kunnen verschillen maar waarbij geen separate maatregelen voor groepen individuen zijn getroffen.   </a:t>
            </a:r>
          </a:p>
          <a:p>
            <a:pPr rtl="0" fontAlgn="base"/>
            <a:r>
              <a:rPr lang="nl-NL" sz="1200" b="0" i="0" u="none" strike="noStrike"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5"/>
          </p:nvPr>
        </p:nvSpPr>
        <p:spPr/>
        <p:txBody>
          <a:bodyPr/>
          <a:lstStyle/>
          <a:p>
            <a:pPr>
              <a:defRPr/>
            </a:pPr>
            <a:fld id="{1D2767D5-04A3-474F-8972-5C0E0F10C31F}" type="slidenum">
              <a:rPr lang="nl-NL" smtClean="0"/>
              <a:pPr>
                <a:defRPr/>
              </a:pPr>
              <a:t>58</a:t>
            </a:fld>
            <a:endParaRPr lang="nl-NL"/>
          </a:p>
        </p:txBody>
      </p:sp>
    </p:spTree>
    <p:extLst>
      <p:ext uri="{BB962C8B-B14F-4D97-AF65-F5344CB8AC3E}">
        <p14:creationId xmlns:p14="http://schemas.microsoft.com/office/powerpoint/2010/main" val="16976588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jdelijke aanduiding voor dia-afbeelding 1">
            <a:extLst>
              <a:ext uri="{FF2B5EF4-FFF2-40B4-BE49-F238E27FC236}">
                <a16:creationId xmlns:a16="http://schemas.microsoft.com/office/drawing/2014/main" id="{05925373-2C48-4DB4-8F17-F627683471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Tijdelijke aanduiding voor notities 2">
            <a:extLst>
              <a:ext uri="{FF2B5EF4-FFF2-40B4-BE49-F238E27FC236}">
                <a16:creationId xmlns:a16="http://schemas.microsoft.com/office/drawing/2014/main" id="{7483E0F8-DB7C-4826-B971-0F682936AE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fontAlgn="base"/>
            <a:r>
              <a:rPr lang="nl-NL" sz="1200" b="0" i="0" u="none" strike="noStrike" kern="1200" dirty="0">
                <a:solidFill>
                  <a:schemeClr val="tx1"/>
                </a:solidFill>
                <a:effectLst/>
                <a:latin typeface="+mn-lt"/>
                <a:ea typeface="+mn-ea"/>
                <a:cs typeface="+mn-cs"/>
              </a:rPr>
              <a:t>Als je kijkt naar het beleid binnen organisaties dan zie je dat je altijd te maken hebt met een groep werknemers die onderling verschillen, maar dat het “</a:t>
            </a:r>
            <a:r>
              <a:rPr lang="nl-NL" sz="1200" b="0" i="0" u="none" strike="noStrike" kern="1200" dirty="0" err="1">
                <a:solidFill>
                  <a:schemeClr val="tx1"/>
                </a:solidFill>
                <a:effectLst/>
                <a:latin typeface="+mn-lt"/>
                <a:ea typeface="+mn-ea"/>
                <a:cs typeface="+mn-cs"/>
              </a:rPr>
              <a:t>one</a:t>
            </a:r>
            <a:r>
              <a:rPr lang="nl-NL" sz="1200" b="0" i="0" u="none" strike="noStrike" kern="1200" dirty="0">
                <a:solidFill>
                  <a:schemeClr val="tx1"/>
                </a:solidFill>
                <a:effectLst/>
                <a:latin typeface="+mn-lt"/>
                <a:ea typeface="+mn-ea"/>
                <a:cs typeface="+mn-cs"/>
              </a:rPr>
              <a:t> </a:t>
            </a:r>
            <a:r>
              <a:rPr lang="nl-NL" sz="1200" b="0" i="0" u="none" strike="noStrike" kern="1200" dirty="0" err="1">
                <a:solidFill>
                  <a:schemeClr val="tx1"/>
                </a:solidFill>
                <a:effectLst/>
                <a:latin typeface="+mn-lt"/>
                <a:ea typeface="+mn-ea"/>
                <a:cs typeface="+mn-cs"/>
              </a:rPr>
              <a:t>size</a:t>
            </a:r>
            <a:r>
              <a:rPr lang="nl-NL" sz="1200" b="0" i="0" u="none" strike="noStrike" kern="1200" dirty="0">
                <a:solidFill>
                  <a:schemeClr val="tx1"/>
                </a:solidFill>
                <a:effectLst/>
                <a:latin typeface="+mn-lt"/>
                <a:ea typeface="+mn-ea"/>
                <a:cs typeface="+mn-cs"/>
              </a:rPr>
              <a:t> fits </a:t>
            </a:r>
            <a:r>
              <a:rPr lang="nl-NL" sz="1200" b="0" i="0" u="none" strike="noStrike" kern="1200" dirty="0" err="1">
                <a:solidFill>
                  <a:schemeClr val="tx1"/>
                </a:solidFill>
                <a:effectLst/>
                <a:latin typeface="+mn-lt"/>
                <a:ea typeface="+mn-ea"/>
                <a:cs typeface="+mn-cs"/>
              </a:rPr>
              <a:t>all</a:t>
            </a:r>
            <a:r>
              <a:rPr lang="nl-NL" sz="1200" b="0" i="0" u="none" strike="noStrike" kern="1200" dirty="0">
                <a:solidFill>
                  <a:schemeClr val="tx1"/>
                </a:solidFill>
                <a:effectLst/>
                <a:latin typeface="+mn-lt"/>
                <a:ea typeface="+mn-ea"/>
                <a:cs typeface="+mn-cs"/>
              </a:rPr>
              <a:t>” beleid voor veel werkgevers de gemakkelijkste benadering is (en ook vaak de goedkoopste) maar dat dit meer risico’s met zich meebrengt voor uitval en conflicten.  </a:t>
            </a:r>
          </a:p>
          <a:p>
            <a:pPr rtl="0" fontAlgn="base"/>
            <a:r>
              <a:rPr lang="nl-NL" sz="1200" b="0" i="0" u="none" strike="noStrike" kern="1200" dirty="0">
                <a:solidFill>
                  <a:schemeClr val="tx1"/>
                </a:solidFill>
                <a:effectLst/>
                <a:latin typeface="+mn-lt"/>
                <a:ea typeface="+mn-ea"/>
                <a:cs typeface="+mn-cs"/>
              </a:rPr>
              <a:t>Veel werkgevers die wat willen doen om een meer inclusieve organisatie te worden gaan bijv. uitzonderingen maken voor mensen die dat expliciet nodig hebben.  </a:t>
            </a:r>
          </a:p>
          <a:p>
            <a:pPr rtl="0" fontAlgn="base"/>
            <a:r>
              <a:rPr lang="nl-NL" sz="1200" b="0" i="0" u="none" strike="noStrike" kern="1200" dirty="0">
                <a:solidFill>
                  <a:schemeClr val="tx1"/>
                </a:solidFill>
                <a:effectLst/>
                <a:latin typeface="+mn-lt"/>
                <a:ea typeface="+mn-ea"/>
                <a:cs typeface="+mn-cs"/>
              </a:rPr>
              <a:t>Het “</a:t>
            </a:r>
            <a:r>
              <a:rPr lang="nl-NL" sz="1200" b="0" i="0" u="none" strike="noStrike" kern="1200" dirty="0" err="1">
                <a:solidFill>
                  <a:schemeClr val="tx1"/>
                </a:solidFill>
                <a:effectLst/>
                <a:latin typeface="+mn-lt"/>
                <a:ea typeface="+mn-ea"/>
                <a:cs typeface="+mn-cs"/>
              </a:rPr>
              <a:t>one</a:t>
            </a:r>
            <a:r>
              <a:rPr lang="nl-NL" sz="1200" b="0" i="0" u="none" strike="noStrike" kern="1200" dirty="0">
                <a:solidFill>
                  <a:schemeClr val="tx1"/>
                </a:solidFill>
                <a:effectLst/>
                <a:latin typeface="+mn-lt"/>
                <a:ea typeface="+mn-ea"/>
                <a:cs typeface="+mn-cs"/>
              </a:rPr>
              <a:t> </a:t>
            </a:r>
            <a:r>
              <a:rPr lang="nl-NL" sz="1200" b="0" i="0" u="none" strike="noStrike" kern="1200" dirty="0" err="1">
                <a:solidFill>
                  <a:schemeClr val="tx1"/>
                </a:solidFill>
                <a:effectLst/>
                <a:latin typeface="+mn-lt"/>
                <a:ea typeface="+mn-ea"/>
                <a:cs typeface="+mn-cs"/>
              </a:rPr>
              <a:t>size</a:t>
            </a:r>
            <a:r>
              <a:rPr lang="nl-NL" sz="1200" b="0" i="0" u="none" strike="noStrike" kern="1200" dirty="0">
                <a:solidFill>
                  <a:schemeClr val="tx1"/>
                </a:solidFill>
                <a:effectLst/>
                <a:latin typeface="+mn-lt"/>
                <a:ea typeface="+mn-ea"/>
                <a:cs typeface="+mn-cs"/>
              </a:rPr>
              <a:t> fits </a:t>
            </a:r>
            <a:r>
              <a:rPr lang="nl-NL" sz="1200" b="0" i="0" u="none" strike="noStrike" kern="1200" dirty="0" err="1">
                <a:solidFill>
                  <a:schemeClr val="tx1"/>
                </a:solidFill>
                <a:effectLst/>
                <a:latin typeface="+mn-lt"/>
                <a:ea typeface="+mn-ea"/>
                <a:cs typeface="+mn-cs"/>
              </a:rPr>
              <a:t>all</a:t>
            </a:r>
            <a:r>
              <a:rPr lang="nl-NL" sz="1200" b="0" i="0" u="none" strike="noStrike" kern="1200" dirty="0">
                <a:solidFill>
                  <a:schemeClr val="tx1"/>
                </a:solidFill>
                <a:effectLst/>
                <a:latin typeface="+mn-lt"/>
                <a:ea typeface="+mn-ea"/>
                <a:cs typeface="+mn-cs"/>
              </a:rPr>
              <a:t>” geldt dan voor de meeste werknemers en voor bepaalde groepen worden uitzonderingen en aparte regelingen gemaakt. Dit vraagt vaak meer van de werkgever maar zulke voorzieningen maken vaak dat er meer sprake zal zijn van uitval en conflicten.  </a:t>
            </a:r>
          </a:p>
          <a:p>
            <a:pPr rtl="0" fontAlgn="base"/>
            <a:r>
              <a:rPr lang="nl-NL" sz="1200" b="0" i="0" u="none" strike="noStrike" kern="1200" dirty="0">
                <a:solidFill>
                  <a:schemeClr val="tx1"/>
                </a:solidFill>
                <a:effectLst/>
                <a:latin typeface="+mn-lt"/>
                <a:ea typeface="+mn-ea"/>
                <a:cs typeface="+mn-cs"/>
              </a:rPr>
              <a:t>In werkelijkheid is het nl nooit zo dat er maar een paar mensen zijn die afwijken van de norm en dat de rest wel hetzelfde is. In werkelijkheid verschilt iedereen van elkaar. Echt gelijkwaardig beleid vanuit de werkgever zou dan ook betekenen dat je voor iedere afzonderlijke medewerker een apart beleid maakt of aparte werkomstandigheden creëert. Dit is natuurlijk onmogelijk en kan voor de werkgever ook reden zijn om hier maar niet aan te beginnen. Het mooie is, dat zulk beleid ook helemaal niet vanuit de werkgever hoeft te komen. De werkgever kan nooit weten wat iedere afzonderlijke medewerker nodig heeft. Dat kan alleen de medewerker zelf. Gelijkwaardig beleid vanuit de werkgever betekent dan ook een breed kader waarin individuele werknemers zoveel als mogelijk zelf regie kunnen nemen in het bepalen van hun arbeidsomstandigheden. Dit betekent dus eigenaarschap van het beleid van zowel werkgever als werknemer.  </a:t>
            </a:r>
          </a:p>
          <a:p>
            <a:pPr eaLnBrk="1" hangingPunct="1">
              <a:spcBef>
                <a:spcPct val="0"/>
              </a:spcBef>
            </a:pPr>
            <a:endParaRPr lang="nl-NL" altLang="nl-NL" dirty="0"/>
          </a:p>
        </p:txBody>
      </p:sp>
      <p:sp>
        <p:nvSpPr>
          <p:cNvPr id="61444" name="Tijdelijke aanduiding voor dianummer 3">
            <a:extLst>
              <a:ext uri="{FF2B5EF4-FFF2-40B4-BE49-F238E27FC236}">
                <a16:creationId xmlns:a16="http://schemas.microsoft.com/office/drawing/2014/main" id="{3B6C5F1D-9F95-4B95-A15C-E23699403A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4970B56-7860-4652-AED9-57C0324A0BF7}" type="slidenum">
              <a:rPr lang="nl-NL" altLang="nl-NL" smtClean="0"/>
              <a:pPr fontAlgn="base">
                <a:spcBef>
                  <a:spcPct val="0"/>
                </a:spcBef>
                <a:spcAft>
                  <a:spcPct val="0"/>
                </a:spcAft>
              </a:pPr>
              <a:t>59</a:t>
            </a:fld>
            <a:endParaRPr lang="nl-NL" altLang="nl-NL"/>
          </a:p>
        </p:txBody>
      </p:sp>
    </p:spTree>
    <p:extLst>
      <p:ext uri="{BB962C8B-B14F-4D97-AF65-F5344CB8AC3E}">
        <p14:creationId xmlns:p14="http://schemas.microsoft.com/office/powerpoint/2010/main" val="35100376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D2767D5-04A3-474F-8972-5C0E0F10C31F}" type="slidenum">
              <a:rPr lang="nl-NL" smtClean="0"/>
              <a:pPr>
                <a:defRPr/>
              </a:pPr>
              <a:t>60</a:t>
            </a:fld>
            <a:endParaRPr lang="nl-NL"/>
          </a:p>
        </p:txBody>
      </p:sp>
    </p:spTree>
    <p:extLst>
      <p:ext uri="{BB962C8B-B14F-4D97-AF65-F5344CB8AC3E}">
        <p14:creationId xmlns:p14="http://schemas.microsoft.com/office/powerpoint/2010/main" val="30007173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jdelijke aanduiding voor dia-afbeelding 1">
            <a:extLst>
              <a:ext uri="{FF2B5EF4-FFF2-40B4-BE49-F238E27FC236}">
                <a16:creationId xmlns:a16="http://schemas.microsoft.com/office/drawing/2014/main" id="{0FE296DB-6DB1-1442-A078-C9975AF0E7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Tijdelijke aanduiding voor notities 2">
            <a:extLst>
              <a:ext uri="{FF2B5EF4-FFF2-40B4-BE49-F238E27FC236}">
                <a16:creationId xmlns:a16="http://schemas.microsoft.com/office/drawing/2014/main" id="{F276A474-ADB8-2848-B845-A3B3082CBA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Hier kan je alvast over nadenken thuis. Dit is de basis voor je actieplan</a:t>
            </a:r>
          </a:p>
          <a:p>
            <a:pPr eaLnBrk="1" hangingPunct="1">
              <a:spcBef>
                <a:spcPct val="0"/>
              </a:spcBef>
            </a:pPr>
            <a:endParaRPr lang="nl-NL" altLang="nl-NL" dirty="0"/>
          </a:p>
        </p:txBody>
      </p:sp>
      <p:sp>
        <p:nvSpPr>
          <p:cNvPr id="77827" name="Tijdelijke aanduiding voor dianummer 3">
            <a:extLst>
              <a:ext uri="{FF2B5EF4-FFF2-40B4-BE49-F238E27FC236}">
                <a16:creationId xmlns:a16="http://schemas.microsoft.com/office/drawing/2014/main" id="{D3EE4718-FAB5-484C-9A22-C4EDE43742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8E1F943-ACF4-1E46-AA31-D2D5D13F77CE}" type="slidenum">
              <a:rPr lang="nl-NL" altLang="nl-NL" smtClean="0"/>
              <a:pPr fontAlgn="base">
                <a:spcBef>
                  <a:spcPct val="0"/>
                </a:spcBef>
                <a:spcAft>
                  <a:spcPct val="0"/>
                </a:spcAft>
              </a:pPr>
              <a:t>61</a:t>
            </a:fld>
            <a:endParaRPr lang="nl-NL" altLang="nl-NL"/>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jdelijke aanduiding voor dia-afbeelding 1">
            <a:extLst>
              <a:ext uri="{FF2B5EF4-FFF2-40B4-BE49-F238E27FC236}">
                <a16:creationId xmlns:a16="http://schemas.microsoft.com/office/drawing/2014/main" id="{C0C63AF8-A219-CB47-9CFE-8B1300A8CE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Tijdelijke aanduiding voor notities 2">
            <a:extLst>
              <a:ext uri="{FF2B5EF4-FFF2-40B4-BE49-F238E27FC236}">
                <a16:creationId xmlns:a16="http://schemas.microsoft.com/office/drawing/2014/main" id="{4EC4DCA9-4970-BA40-B9AB-AA0014FFFE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Beantwoord hier de vragen op deze opdracht. </a:t>
            </a:r>
          </a:p>
          <a:p>
            <a:pPr eaLnBrk="1" hangingPunct="1">
              <a:spcBef>
                <a:spcPct val="0"/>
              </a:spcBef>
            </a:pPr>
            <a:r>
              <a:rPr lang="nl-NL" altLang="nl-NL" dirty="0"/>
              <a:t>Verwijs naar de verschillende voorbeelden die zijn opgenomen in de methodiek ter inspiratie. </a:t>
            </a:r>
          </a:p>
          <a:p>
            <a:pPr eaLnBrk="1" hangingPunct="1">
              <a:spcBef>
                <a:spcPct val="0"/>
              </a:spcBef>
            </a:pPr>
            <a:endParaRPr lang="nl-NL" altLang="nl-NL" dirty="0"/>
          </a:p>
        </p:txBody>
      </p:sp>
      <p:sp>
        <p:nvSpPr>
          <p:cNvPr id="79875" name="Tijdelijke aanduiding voor dianummer 3">
            <a:extLst>
              <a:ext uri="{FF2B5EF4-FFF2-40B4-BE49-F238E27FC236}">
                <a16:creationId xmlns:a16="http://schemas.microsoft.com/office/drawing/2014/main" id="{3E6509AA-343B-3C4E-B438-154103F5D5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04BDD23-569D-114C-98AC-4005F2CCAB0A}" type="slidenum">
              <a:rPr lang="nl-NL" altLang="nl-NL" smtClean="0"/>
              <a:pPr fontAlgn="base">
                <a:spcBef>
                  <a:spcPct val="0"/>
                </a:spcBef>
                <a:spcAft>
                  <a:spcPct val="0"/>
                </a:spcAft>
              </a:pPr>
              <a:t>62</a:t>
            </a:fld>
            <a:endParaRPr lang="nl-NL" altLang="nl-NL"/>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jdelijke aanduiding voor dia-afbeelding 1">
            <a:extLst>
              <a:ext uri="{FF2B5EF4-FFF2-40B4-BE49-F238E27FC236}">
                <a16:creationId xmlns:a16="http://schemas.microsoft.com/office/drawing/2014/main" id="{744E0F88-A938-1445-92C7-0EDF9830A4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Tijdelijke aanduiding voor notities 2">
            <a:extLst>
              <a:ext uri="{FF2B5EF4-FFF2-40B4-BE49-F238E27FC236}">
                <a16:creationId xmlns:a16="http://schemas.microsoft.com/office/drawing/2014/main" id="{36053F9F-28F9-0F4A-A0A8-5808486AE1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Hier kan je alvast over nadenken thuis. Dit is de basis voor je actieplan</a:t>
            </a:r>
          </a:p>
          <a:p>
            <a:pPr eaLnBrk="1" hangingPunct="1">
              <a:spcBef>
                <a:spcPct val="0"/>
              </a:spcBef>
            </a:pPr>
            <a:endParaRPr lang="nl-NL" altLang="nl-NL"/>
          </a:p>
        </p:txBody>
      </p:sp>
      <p:sp>
        <p:nvSpPr>
          <p:cNvPr id="83971" name="Tijdelijke aanduiding voor dianummer 3">
            <a:extLst>
              <a:ext uri="{FF2B5EF4-FFF2-40B4-BE49-F238E27FC236}">
                <a16:creationId xmlns:a16="http://schemas.microsoft.com/office/drawing/2014/main" id="{C23B697B-CFE6-2445-9865-A7FDB40531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51695AF-560F-184A-9348-82837673FB6C}" type="slidenum">
              <a:rPr lang="nl-NL" altLang="nl-NL" smtClean="0"/>
              <a:pPr fontAlgn="base">
                <a:spcBef>
                  <a:spcPct val="0"/>
                </a:spcBef>
                <a:spcAft>
                  <a:spcPct val="0"/>
                </a:spcAft>
              </a:pPr>
              <a:t>63</a:t>
            </a:fld>
            <a:endParaRPr lang="nl-NL" altLang="nl-NL"/>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jdelijke aanduiding voor dia-afbeelding 1">
            <a:extLst>
              <a:ext uri="{FF2B5EF4-FFF2-40B4-BE49-F238E27FC236}">
                <a16:creationId xmlns:a16="http://schemas.microsoft.com/office/drawing/2014/main" id="{E97B2416-C0A2-7444-97D3-C6BD593711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Tijdelijke aanduiding voor notities 2">
            <a:extLst>
              <a:ext uri="{FF2B5EF4-FFF2-40B4-BE49-F238E27FC236}">
                <a16:creationId xmlns:a16="http://schemas.microsoft.com/office/drawing/2014/main" id="{36A06FC2-4B2B-9C48-ACCA-BC3CB59CD9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Bespreek wie er deel willen/kunnen nemen aan de werkgroep en verdeel de 3 onderwerpen. Indien nodig laat dan ook inhoudelijk het format van het plan van aanpak zien. Zodat men een goede indruk krijgt van wat het plan van aanpak inhoudt en wat er dus wordt verwacht. Ook om te laten zien dat het minder tijd zal kosten dan men aanvankelijk kan denken bij de term ”plan van aanpak” </a:t>
            </a:r>
          </a:p>
          <a:p>
            <a:pPr eaLnBrk="1" hangingPunct="1">
              <a:spcBef>
                <a:spcPct val="0"/>
              </a:spcBef>
            </a:pPr>
            <a:endParaRPr lang="nl-NL" altLang="nl-NL" dirty="0"/>
          </a:p>
        </p:txBody>
      </p:sp>
      <p:sp>
        <p:nvSpPr>
          <p:cNvPr id="81923" name="Tijdelijke aanduiding voor dianummer 3">
            <a:extLst>
              <a:ext uri="{FF2B5EF4-FFF2-40B4-BE49-F238E27FC236}">
                <a16:creationId xmlns:a16="http://schemas.microsoft.com/office/drawing/2014/main" id="{1698A92C-19F7-B64C-95EF-6304EDDBD1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FE60AC1-7140-D34A-8EBD-408639E852E3}" type="slidenum">
              <a:rPr lang="nl-NL" altLang="nl-NL" smtClean="0"/>
              <a:pPr fontAlgn="base">
                <a:spcBef>
                  <a:spcPct val="0"/>
                </a:spcBef>
                <a:spcAft>
                  <a:spcPct val="0"/>
                </a:spcAft>
              </a:pPr>
              <a:t>64</a:t>
            </a:fld>
            <a:endParaRPr lang="nl-NL"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solidFill>
                  <a:schemeClr val="bg1">
                    <a:lumMod val="75000"/>
                  </a:schemeClr>
                </a:solidFill>
              </a:rPr>
              <a:t>Licht kort toe wat de ambassade is: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dirty="0">
                <a:solidFill>
                  <a:schemeClr val="bg1">
                    <a:lumMod val="75000"/>
                  </a:schemeClr>
                </a:solidFill>
              </a:rPr>
              <a:t>netwerken van werknemers met autisme (of een andere psychische kwetsbaarheid) uit verschillende lagen van de organisatie die zich inzetten om open te zijn over hun autisme en in gesprek te gaan met de organisatie (van directie tot directe collega’s) over wat zij nodig hebben om beter en met meer plezier te kunnen werken.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nl-NL" b="1" dirty="0">
              <a:solidFill>
                <a:schemeClr val="bg1">
                  <a:lumMod val="75000"/>
                </a:schemeClr>
              </a:solidFill>
              <a:latin typeface="+mn-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nl-NL" b="0" dirty="0">
                <a:solidFill>
                  <a:schemeClr val="bg1">
                    <a:lumMod val="75000"/>
                  </a:schemeClr>
                </a:solidFill>
                <a:latin typeface="+mn-lt"/>
              </a:rPr>
              <a:t>Bespreek de 2 doelen en vraag of dit helder is, en of er nog vragen zijn. </a:t>
            </a:r>
            <a:endParaRPr lang="nl-NL" b="0" dirty="0">
              <a:solidFill>
                <a:schemeClr val="bg2">
                  <a:lumMod val="50000"/>
                </a:schemeClr>
              </a:solidFill>
              <a:latin typeface="+mn-lt"/>
            </a:endParaRPr>
          </a:p>
          <a:p>
            <a:endParaRPr lang="nl-NL" dirty="0"/>
          </a:p>
        </p:txBody>
      </p:sp>
      <p:sp>
        <p:nvSpPr>
          <p:cNvPr id="4" name="Tijdelijke aanduiding voor dianummer 3"/>
          <p:cNvSpPr>
            <a:spLocks noGrp="1"/>
          </p:cNvSpPr>
          <p:nvPr>
            <p:ph type="sldNum" sz="quarter" idx="5"/>
          </p:nvPr>
        </p:nvSpPr>
        <p:spPr/>
        <p:txBody>
          <a:bodyPr/>
          <a:lstStyle/>
          <a:p>
            <a:pPr>
              <a:defRPr/>
            </a:pPr>
            <a:fld id="{1D2767D5-04A3-474F-8972-5C0E0F10C31F}" type="slidenum">
              <a:rPr lang="nl-NL" smtClean="0"/>
              <a:pPr>
                <a:defRPr/>
              </a:pPr>
              <a:t>7</a:t>
            </a:fld>
            <a:endParaRPr lang="nl-NL"/>
          </a:p>
        </p:txBody>
      </p:sp>
    </p:spTree>
    <p:extLst>
      <p:ext uri="{BB962C8B-B14F-4D97-AF65-F5344CB8AC3E}">
        <p14:creationId xmlns:p14="http://schemas.microsoft.com/office/powerpoint/2010/main" val="23645425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elke deelnemer kort deze 3 vragen te beantwoorden. Het zijn 3 rondes. Eén vraag per ronde. </a:t>
            </a:r>
          </a:p>
          <a:p>
            <a:r>
              <a:rPr lang="nl-NL" dirty="0"/>
              <a:t>Verzamel de reacties, op basis hiervan zijn er wellicht zaken waarmee je de volgende </a:t>
            </a:r>
            <a:r>
              <a:rPr lang="nl-NL" dirty="0" err="1"/>
              <a:t>trainingsdag</a:t>
            </a:r>
            <a:r>
              <a:rPr lang="nl-NL" dirty="0"/>
              <a:t> mogelijk rekening kan houden. </a:t>
            </a:r>
          </a:p>
        </p:txBody>
      </p:sp>
      <p:sp>
        <p:nvSpPr>
          <p:cNvPr id="4" name="Tijdelijke aanduiding voor dianummer 3"/>
          <p:cNvSpPr>
            <a:spLocks noGrp="1"/>
          </p:cNvSpPr>
          <p:nvPr>
            <p:ph type="sldNum" sz="quarter" idx="5"/>
          </p:nvPr>
        </p:nvSpPr>
        <p:spPr/>
        <p:txBody>
          <a:bodyPr/>
          <a:lstStyle/>
          <a:p>
            <a:pPr>
              <a:defRPr/>
            </a:pPr>
            <a:fld id="{1D2767D5-04A3-474F-8972-5C0E0F10C31F}" type="slidenum">
              <a:rPr lang="nl-NL" smtClean="0"/>
              <a:pPr>
                <a:defRPr/>
              </a:pPr>
              <a:t>65</a:t>
            </a:fld>
            <a:endParaRPr lang="nl-NL"/>
          </a:p>
        </p:txBody>
      </p:sp>
    </p:spTree>
    <p:extLst>
      <p:ext uri="{BB962C8B-B14F-4D97-AF65-F5344CB8AC3E}">
        <p14:creationId xmlns:p14="http://schemas.microsoft.com/office/powerpoint/2010/main" val="17771837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jdelijke aanduiding voor dia-afbeelding 1">
            <a:extLst>
              <a:ext uri="{FF2B5EF4-FFF2-40B4-BE49-F238E27FC236}">
                <a16:creationId xmlns:a16="http://schemas.microsoft.com/office/drawing/2014/main" id="{5710092E-0DDC-CB44-B5CB-58928C4D1B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Tijdelijke aanduiding voor notities 2">
            <a:extLst>
              <a:ext uri="{FF2B5EF4-FFF2-40B4-BE49-F238E27FC236}">
                <a16:creationId xmlns:a16="http://schemas.microsoft.com/office/drawing/2014/main" id="{FB86A3B7-DCD8-6B4D-90D1-B168A46637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Dit is mogelijk interessante info voor degenen die meer willen lezen over openheid op over psychische diversiteit. Optioneel te gebruiken. </a:t>
            </a:r>
          </a:p>
          <a:p>
            <a:pPr eaLnBrk="1" hangingPunct="1">
              <a:spcBef>
                <a:spcPct val="0"/>
              </a:spcBef>
            </a:pPr>
            <a:r>
              <a:rPr lang="nl-NL" altLang="nl-NL" dirty="0"/>
              <a:t>Onderzoek 9 organisaties 14 medewerkers</a:t>
            </a:r>
          </a:p>
          <a:p>
            <a:pPr eaLnBrk="1" hangingPunct="1">
              <a:spcBef>
                <a:spcPct val="0"/>
              </a:spcBef>
            </a:pPr>
            <a:r>
              <a:rPr lang="nl-NL" altLang="nl-NL" dirty="0"/>
              <a:t>Voorbeeld ABN AMRO: lager verzuim, hogere </a:t>
            </a:r>
            <a:r>
              <a:rPr lang="nl-NL" altLang="nl-NL" dirty="0" err="1"/>
              <a:t>medewerkertevredenheid</a:t>
            </a:r>
            <a:r>
              <a:rPr lang="nl-NL" altLang="nl-NL" dirty="0"/>
              <a:t>, hogere klanttevredenheid (is gemeten)</a:t>
            </a:r>
          </a:p>
        </p:txBody>
      </p:sp>
      <p:sp>
        <p:nvSpPr>
          <p:cNvPr id="87043" name="Tijdelijke aanduiding voor dianummer 3">
            <a:extLst>
              <a:ext uri="{FF2B5EF4-FFF2-40B4-BE49-F238E27FC236}">
                <a16:creationId xmlns:a16="http://schemas.microsoft.com/office/drawing/2014/main" id="{89C69381-C9EE-A34A-AD45-60B7492ED6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A84FE0A-1F19-214A-8757-FE1093E0F632}" type="slidenum">
              <a:rPr lang="nl-NL" altLang="nl-NL" smtClean="0"/>
              <a:pPr fontAlgn="base">
                <a:spcBef>
                  <a:spcPct val="0"/>
                </a:spcBef>
                <a:spcAft>
                  <a:spcPct val="0"/>
                </a:spcAft>
              </a:pPr>
              <a:t>66</a:t>
            </a:fld>
            <a:endParaRPr lang="nl-NL" alt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kort de inhoud van de 4 trainingsdagen en benoem de data (en indien nodig ook de plaats) waarop deze plaatsvinden. </a:t>
            </a:r>
          </a:p>
        </p:txBody>
      </p:sp>
      <p:sp>
        <p:nvSpPr>
          <p:cNvPr id="4" name="Tijdelijke aanduiding voor dianummer 3"/>
          <p:cNvSpPr>
            <a:spLocks noGrp="1"/>
          </p:cNvSpPr>
          <p:nvPr>
            <p:ph type="sldNum" sz="quarter" idx="5"/>
          </p:nvPr>
        </p:nvSpPr>
        <p:spPr/>
        <p:txBody>
          <a:bodyPr/>
          <a:lstStyle/>
          <a:p>
            <a:pPr>
              <a:defRPr/>
            </a:pPr>
            <a:fld id="{1D2767D5-04A3-474F-8972-5C0E0F10C31F}" type="slidenum">
              <a:rPr lang="nl-NL" smtClean="0"/>
              <a:pPr>
                <a:defRPr/>
              </a:pPr>
              <a:t>8</a:t>
            </a:fld>
            <a:endParaRPr lang="nl-NL"/>
          </a:p>
        </p:txBody>
      </p:sp>
    </p:spTree>
    <p:extLst>
      <p:ext uri="{BB962C8B-B14F-4D97-AF65-F5344CB8AC3E}">
        <p14:creationId xmlns:p14="http://schemas.microsoft.com/office/powerpoint/2010/main" val="1247642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jdelijke aanduiding voor dia-afbeelding 1">
            <a:extLst>
              <a:ext uri="{FF2B5EF4-FFF2-40B4-BE49-F238E27FC236}">
                <a16:creationId xmlns:a16="http://schemas.microsoft.com/office/drawing/2014/main" id="{D99783C0-9913-044B-9F2C-A8E3A3334F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Tijdelijke aanduiding voor notities 2">
            <a:extLst>
              <a:ext uri="{FF2B5EF4-FFF2-40B4-BE49-F238E27FC236}">
                <a16:creationId xmlns:a16="http://schemas.microsoft.com/office/drawing/2014/main" id="{7348B01A-A21C-B64A-9ED2-106AC8B409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Elke deelnemer heeft de aanmeldformulieren van elke collega deelnemer ontvangen en vooraf kunnen doornemen. Aandachtspunt is hier het bewaken van de tijd. Als er 15 deelnemers zijn en ieder heeft 10 minuten dan duurt een voorstelronde 2,5 uur. Besteed hier maximaal 1 uur aan en deel deze tijd door het aantal deelnemers. Bewaak deze tijd goed. Benoem nogmaals de mogelijkheid om tijdens de pauzes nader met elkaar kennis te maken. </a:t>
            </a:r>
          </a:p>
        </p:txBody>
      </p:sp>
      <p:sp>
        <p:nvSpPr>
          <p:cNvPr id="21507" name="Tijdelijke aanduiding voor dianummer 3">
            <a:extLst>
              <a:ext uri="{FF2B5EF4-FFF2-40B4-BE49-F238E27FC236}">
                <a16:creationId xmlns:a16="http://schemas.microsoft.com/office/drawing/2014/main" id="{4EC5D6A2-E658-2E41-9537-4EE06EF88D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B1E2685-306B-464F-8714-404D28293057}" type="slidenum">
              <a:rPr lang="nl-NL" altLang="nl-NL" smtClean="0"/>
              <a:pPr fontAlgn="base">
                <a:spcBef>
                  <a:spcPct val="0"/>
                </a:spcBef>
                <a:spcAft>
                  <a:spcPct val="0"/>
                </a:spcAft>
              </a:pPr>
              <a:t>9</a:t>
            </a:fld>
            <a:endParaRPr lang="nl-NL" alt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D2767D5-04A3-474F-8972-5C0E0F10C31F}" type="slidenum">
              <a:rPr lang="nl-NL" smtClean="0"/>
              <a:pPr>
                <a:defRPr/>
              </a:pPr>
              <a:t>10</a:t>
            </a:fld>
            <a:endParaRPr lang="nl-NL"/>
          </a:p>
        </p:txBody>
      </p:sp>
    </p:spTree>
    <p:extLst>
      <p:ext uri="{BB962C8B-B14F-4D97-AF65-F5344CB8AC3E}">
        <p14:creationId xmlns:p14="http://schemas.microsoft.com/office/powerpoint/2010/main" val="3478777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jdelijke aanduiding voor dia-afbeelding 1">
            <a:extLst>
              <a:ext uri="{FF2B5EF4-FFF2-40B4-BE49-F238E27FC236}">
                <a16:creationId xmlns:a16="http://schemas.microsoft.com/office/drawing/2014/main" id="{F1620B12-1A4F-9147-A5CA-139CC4AA28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a:extLst>
              <a:ext uri="{FF2B5EF4-FFF2-40B4-BE49-F238E27FC236}">
                <a16:creationId xmlns:a16="http://schemas.microsoft.com/office/drawing/2014/main" id="{D30322A6-AE6F-E147-812A-42F5F459DDD5}"/>
              </a:ext>
            </a:extLst>
          </p:cNvPr>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nl-NL" dirty="0"/>
              <a:t>Indien de </a:t>
            </a:r>
            <a:r>
              <a:rPr lang="nl-NL" dirty="0" err="1"/>
              <a:t>trainingsdag</a:t>
            </a:r>
            <a:r>
              <a:rPr lang="nl-NL" dirty="0"/>
              <a:t> online plaatsvindt, maak dan </a:t>
            </a:r>
            <a:r>
              <a:rPr lang="nl-NL" dirty="0" err="1"/>
              <a:t>breakoutrooms</a:t>
            </a:r>
            <a:r>
              <a:rPr lang="nl-NL" dirty="0"/>
              <a:t> aan. Benoem het aantal </a:t>
            </a:r>
            <a:r>
              <a:rPr lang="nl-NL" dirty="0" err="1"/>
              <a:t>breakoutrooms</a:t>
            </a:r>
            <a:r>
              <a:rPr lang="nl-NL" dirty="0"/>
              <a:t> en licht kort de werkwijze van de </a:t>
            </a:r>
            <a:r>
              <a:rPr lang="nl-NL" dirty="0" err="1"/>
              <a:t>breakoutrooms</a:t>
            </a:r>
            <a:r>
              <a:rPr lang="nl-NL" dirty="0"/>
              <a:t> toe. </a:t>
            </a:r>
          </a:p>
          <a:p>
            <a:pPr marL="171450" indent="-171450" eaLnBrk="1" fontAlgn="auto" hangingPunct="1">
              <a:spcBef>
                <a:spcPts val="0"/>
              </a:spcBef>
              <a:spcAft>
                <a:spcPts val="0"/>
              </a:spcAft>
              <a:buFont typeface="Arial" panose="020B0604020202020204" pitchFamily="34" charset="0"/>
              <a:buChar char="•"/>
              <a:defRPr/>
            </a:pPr>
            <a:r>
              <a:rPr lang="nl-NL" dirty="0"/>
              <a:t>Vraag de deelnemers de vraag op te schrijven of een foto te maken</a:t>
            </a:r>
          </a:p>
          <a:p>
            <a:pPr marL="171450" indent="-171450" eaLnBrk="1" fontAlgn="auto" hangingPunct="1">
              <a:spcBef>
                <a:spcPts val="0"/>
              </a:spcBef>
              <a:spcAft>
                <a:spcPts val="0"/>
              </a:spcAft>
              <a:buFont typeface="Arial" panose="020B0604020202020204" pitchFamily="34" charset="0"/>
              <a:buChar char="•"/>
              <a:defRPr/>
            </a:pPr>
            <a:r>
              <a:rPr lang="nl-NL" dirty="0"/>
              <a:t>Vindt de </a:t>
            </a:r>
            <a:r>
              <a:rPr lang="nl-NL" dirty="0" err="1"/>
              <a:t>trainingsdag</a:t>
            </a:r>
            <a:r>
              <a:rPr lang="nl-NL" dirty="0"/>
              <a:t> live plaats, vraag de deelnemers dan zelf groepjes te vormen</a:t>
            </a:r>
          </a:p>
          <a:p>
            <a:pPr marL="171450" indent="-171450" eaLnBrk="1" fontAlgn="auto" hangingPunct="1">
              <a:spcBef>
                <a:spcPts val="0"/>
              </a:spcBef>
              <a:spcAft>
                <a:spcPts val="0"/>
              </a:spcAft>
              <a:buFont typeface="Arial" panose="020B0604020202020204" pitchFamily="34" charset="0"/>
              <a:buChar char="•"/>
              <a:defRPr/>
            </a:pPr>
            <a:r>
              <a:rPr lang="nl-NL" dirty="0"/>
              <a:t>Laat alle deelnemers na 20 minuten het door hen geformuleerde antwoord plenair delen. Het is niet de bedoeling een discussie te voeren. Het gaat om het delen van verschillende inzichten, elkaar hier te leren kennen en elke deelnemer hierover bewust te laten nadenken. </a:t>
            </a:r>
          </a:p>
          <a:p>
            <a:pPr eaLnBrk="1" fontAlgn="auto" hangingPunct="1">
              <a:spcBef>
                <a:spcPts val="0"/>
              </a:spcBef>
              <a:spcAft>
                <a:spcPts val="0"/>
              </a:spcAft>
              <a:defRPr/>
            </a:pPr>
            <a:endParaRPr lang="nl-NL" dirty="0"/>
          </a:p>
        </p:txBody>
      </p:sp>
      <p:sp>
        <p:nvSpPr>
          <p:cNvPr id="24579" name="Tijdelijke aanduiding voor dianummer 3">
            <a:extLst>
              <a:ext uri="{FF2B5EF4-FFF2-40B4-BE49-F238E27FC236}">
                <a16:creationId xmlns:a16="http://schemas.microsoft.com/office/drawing/2014/main" id="{2AF41B82-21DE-FC46-966D-107A84C1C0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E78D840-84E9-F342-BD53-EB3AA7416FF7}" type="slidenum">
              <a:rPr lang="nl-NL" altLang="nl-NL" smtClean="0"/>
              <a:pPr fontAlgn="base">
                <a:spcBef>
                  <a:spcPct val="0"/>
                </a:spcBef>
                <a:spcAft>
                  <a:spcPct val="0"/>
                </a:spcAft>
              </a:pPr>
              <a:t>11</a:t>
            </a:fld>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0AB2D8EF-E570-2C4D-B43C-1D03A1AC49BD}"/>
              </a:ext>
            </a:extLst>
          </p:cNvPr>
          <p:cNvSpPr/>
          <p:nvPr userDrawn="1"/>
        </p:nvSpPr>
        <p:spPr>
          <a:xfrm>
            <a:off x="8258175" y="0"/>
            <a:ext cx="3933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4" name="Rechthoek 3">
            <a:extLst>
              <a:ext uri="{FF2B5EF4-FFF2-40B4-BE49-F238E27FC236}">
                <a16:creationId xmlns:a16="http://schemas.microsoft.com/office/drawing/2014/main" id="{9D1B71E3-A512-3D40-80DC-70E99749E322}"/>
              </a:ext>
            </a:extLst>
          </p:cNvPr>
          <p:cNvSpPr/>
          <p:nvPr userDrawn="1"/>
        </p:nvSpPr>
        <p:spPr>
          <a:xfrm>
            <a:off x="663575" y="6118225"/>
            <a:ext cx="310515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5" name="Graphic 7">
            <a:extLst>
              <a:ext uri="{FF2B5EF4-FFF2-40B4-BE49-F238E27FC236}">
                <a16:creationId xmlns:a16="http://schemas.microsoft.com/office/drawing/2014/main" id="{05697C21-2167-BC42-BC13-4C922C3072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2450" y="0"/>
            <a:ext cx="401955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8">
            <a:extLst>
              <a:ext uri="{FF2B5EF4-FFF2-40B4-BE49-F238E27FC236}">
                <a16:creationId xmlns:a16="http://schemas.microsoft.com/office/drawing/2014/main" id="{CBA3319D-AF5D-CC49-AFE0-F2E61D1479E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0538" y="4687888"/>
            <a:ext cx="2938462"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95325" y="1527263"/>
            <a:ext cx="8905874" cy="2937318"/>
          </a:xfrm>
        </p:spPr>
        <p:txBody>
          <a:bodyPr anchor="ctr"/>
          <a:lstStyle>
            <a:lvl1pPr algn="l">
              <a:lnSpc>
                <a:spcPct val="110000"/>
              </a:lnSpc>
              <a:defRPr sz="6000">
                <a:solidFill>
                  <a:schemeClr val="accent1"/>
                </a:solidFill>
              </a:defRPr>
            </a:lvl1pPr>
          </a:lstStyle>
          <a:p>
            <a:r>
              <a:rPr lang="nl-NL"/>
              <a:t>Klik om stijl te bewerken</a:t>
            </a:r>
          </a:p>
        </p:txBody>
      </p:sp>
    </p:spTree>
    <p:extLst>
      <p:ext uri="{BB962C8B-B14F-4D97-AF65-F5344CB8AC3E}">
        <p14:creationId xmlns:p14="http://schemas.microsoft.com/office/powerpoint/2010/main" val="3110092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AB opsommingspagina">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2pPr>
              <a:defRPr sz="1800"/>
            </a:lvl2pPr>
            <a:lvl3pPr>
              <a:defRPr sz="1800"/>
            </a:lvl3pPr>
            <a:lvl4pPr>
              <a:defRPr sz="1800"/>
            </a:lvl4pPr>
            <a:lvl5pPr>
              <a:defRPr sz="1800"/>
            </a:lvl5pPr>
          </a:lstStyle>
          <a:p>
            <a:pPr lvl="0"/>
            <a:r>
              <a:rPr lang="nl-NL"/>
              <a:t>Tekststijl van het model bewerken
Tweede niveau
Derde niveau
Vierde niveau
Vijfde niveau</a:t>
            </a:r>
          </a:p>
        </p:txBody>
      </p:sp>
      <p:sp>
        <p:nvSpPr>
          <p:cNvPr id="7" name="Tijdelijke aanduiding voor titel 1"/>
          <p:cNvSpPr>
            <a:spLocks noGrp="1"/>
          </p:cNvSpPr>
          <p:nvPr>
            <p:ph type="title"/>
          </p:nvPr>
        </p:nvSpPr>
        <p:spPr>
          <a:xfrm>
            <a:off x="706048" y="368300"/>
            <a:ext cx="9385690" cy="1181100"/>
          </a:xfrm>
          <a:prstGeom prst="rect">
            <a:avLst/>
          </a:prstGeom>
        </p:spPr>
        <p:txBody>
          <a:bodyPr rtlCol="0">
            <a:normAutofit/>
          </a:bodyPr>
          <a:lstStyle/>
          <a:p>
            <a:r>
              <a:rPr lang="nl-NL"/>
              <a:t>Klik om stijl te bewerken</a:t>
            </a:r>
          </a:p>
        </p:txBody>
      </p:sp>
    </p:spTree>
    <p:extLst>
      <p:ext uri="{BB962C8B-B14F-4D97-AF65-F5344CB8AC3E}">
        <p14:creationId xmlns:p14="http://schemas.microsoft.com/office/powerpoint/2010/main" val="3683620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AB Inhoud van twee kolommen">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33682AFC-2A05-A746-99BB-CD6CF75143C3}"/>
              </a:ext>
            </a:extLst>
          </p:cNvPr>
          <p:cNvCxnSpPr>
            <a:cxnSpLocks/>
          </p:cNvCxnSpPr>
          <p:nvPr userDrawn="1"/>
        </p:nvCxnSpPr>
        <p:spPr>
          <a:xfrm>
            <a:off x="5408613" y="1549400"/>
            <a:ext cx="0" cy="4759325"/>
          </a:xfrm>
          <a:prstGeom prst="line">
            <a:avLst/>
          </a:prstGeom>
        </p:spPr>
        <p:style>
          <a:lnRef idx="1">
            <a:schemeClr val="dk1"/>
          </a:lnRef>
          <a:fillRef idx="0">
            <a:schemeClr val="dk1"/>
          </a:fillRef>
          <a:effectRef idx="0">
            <a:schemeClr val="dk1"/>
          </a:effectRef>
          <a:fontRef idx="minor">
            <a:schemeClr val="tx1"/>
          </a:fontRef>
        </p:style>
      </p:cxnSp>
      <p:sp>
        <p:nvSpPr>
          <p:cNvPr id="3" name="Tijdelijke aanduiding voor inhoud 2"/>
          <p:cNvSpPr>
            <a:spLocks noGrp="1"/>
          </p:cNvSpPr>
          <p:nvPr>
            <p:ph sz="half" idx="1"/>
          </p:nvPr>
        </p:nvSpPr>
        <p:spPr>
          <a:xfrm>
            <a:off x="706048" y="1549399"/>
            <a:ext cx="4184469" cy="4759325"/>
          </a:xfrm>
        </p:spPr>
        <p:txBody>
          <a:bodyPr/>
          <a:lstStyle>
            <a:lvl1pPr>
              <a:defRPr sz="2000"/>
            </a:lvl1pPr>
          </a:lstStyle>
          <a:p>
            <a:pPr lvl="0"/>
            <a:r>
              <a:rPr lang="nl-NL"/>
              <a:t>Tekststijl van het model bewerken
Tweede niveau
Derde niveau
Vierde niveau
Vijfde niveau</a:t>
            </a:r>
          </a:p>
        </p:txBody>
      </p:sp>
      <p:sp>
        <p:nvSpPr>
          <p:cNvPr id="4" name="Tijdelijke aanduiding voor inhoud 3"/>
          <p:cNvSpPr>
            <a:spLocks noGrp="1"/>
          </p:cNvSpPr>
          <p:nvPr>
            <p:ph sz="half" idx="2"/>
          </p:nvPr>
        </p:nvSpPr>
        <p:spPr>
          <a:xfrm>
            <a:off x="5907270" y="1549399"/>
            <a:ext cx="4184468" cy="4759325"/>
          </a:xfrm>
        </p:spPr>
        <p:txBody>
          <a:bodyPr/>
          <a:lstStyle>
            <a:lvl1pPr>
              <a:defRPr sz="2000"/>
            </a:lvl1pPr>
          </a:lstStyle>
          <a:p>
            <a:pPr lvl="0"/>
            <a:r>
              <a:rPr lang="nl-NL"/>
              <a:t>Tekststijl van het model bewerken
Tweede niveau
Derde niveau
Vierde niveau
Vijfde niveau</a:t>
            </a:r>
          </a:p>
        </p:txBody>
      </p:sp>
      <p:sp>
        <p:nvSpPr>
          <p:cNvPr id="11" name="Tijdelijke aanduiding voor titel 1"/>
          <p:cNvSpPr>
            <a:spLocks noGrp="1"/>
          </p:cNvSpPr>
          <p:nvPr>
            <p:ph type="title"/>
          </p:nvPr>
        </p:nvSpPr>
        <p:spPr>
          <a:xfrm>
            <a:off x="706048" y="368300"/>
            <a:ext cx="9385690" cy="1181100"/>
          </a:xfrm>
          <a:prstGeom prst="rect">
            <a:avLst/>
          </a:prstGeom>
        </p:spPr>
        <p:txBody>
          <a:bodyPr rtlCol="0">
            <a:normAutofit/>
          </a:bodyPr>
          <a:lstStyle/>
          <a:p>
            <a:r>
              <a:rPr lang="nl-NL"/>
              <a:t>Klik om stijl te bewerken</a:t>
            </a:r>
          </a:p>
        </p:txBody>
      </p:sp>
    </p:spTree>
    <p:extLst>
      <p:ext uri="{BB962C8B-B14F-4D97-AF65-F5344CB8AC3E}">
        <p14:creationId xmlns:p14="http://schemas.microsoft.com/office/powerpoint/2010/main" val="2407818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AB Afbeelding links">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B015CC90-3D73-F64E-8EE0-FA207C975CFA}"/>
              </a:ext>
            </a:extLst>
          </p:cNvPr>
          <p:cNvSpPr/>
          <p:nvPr userDrawn="1"/>
        </p:nvSpPr>
        <p:spPr>
          <a:xfrm>
            <a:off x="5745163" y="0"/>
            <a:ext cx="64468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a:p>
            <a:pPr algn="ctr" eaLnBrk="1" fontAlgn="auto" hangingPunct="1">
              <a:spcBef>
                <a:spcPts val="0"/>
              </a:spcBef>
              <a:spcAft>
                <a:spcPts val="0"/>
              </a:spcAft>
              <a:defRPr/>
            </a:pPr>
            <a:endParaRPr lang="nl-NL"/>
          </a:p>
          <a:p>
            <a:pPr algn="ctr" eaLnBrk="1" fontAlgn="auto" hangingPunct="1">
              <a:spcBef>
                <a:spcPts val="0"/>
              </a:spcBef>
              <a:spcAft>
                <a:spcPts val="0"/>
              </a:spcAft>
              <a:defRPr/>
            </a:pPr>
            <a:endParaRPr lang="nl-NL"/>
          </a:p>
        </p:txBody>
      </p:sp>
      <p:sp>
        <p:nvSpPr>
          <p:cNvPr id="3" name="Tijdelijke aanduiding voor afbeelding 2"/>
          <p:cNvSpPr>
            <a:spLocks noGrp="1"/>
          </p:cNvSpPr>
          <p:nvPr>
            <p:ph type="pic" idx="1"/>
          </p:nvPr>
        </p:nvSpPr>
        <p:spPr>
          <a:xfrm>
            <a:off x="0" y="0"/>
            <a:ext cx="5704477" cy="6858000"/>
          </a:xfrm>
          <a:solidFill>
            <a:schemeClr val="bg1"/>
          </a:solidFill>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11" name="Tijdelijke aanduiding voor afbeelding 2"/>
          <p:cNvSpPr>
            <a:spLocks noGrp="1"/>
          </p:cNvSpPr>
          <p:nvPr>
            <p:ph type="pic" idx="13"/>
          </p:nvPr>
        </p:nvSpPr>
        <p:spPr>
          <a:xfrm>
            <a:off x="3291408" y="-1"/>
            <a:ext cx="2499697" cy="6858001"/>
          </a:xfrm>
          <a:blipFill dpi="0" rotWithShape="0">
            <a:blip r:embed="rId2" cstate="email"/>
            <a:srcRect/>
            <a:stretch>
              <a:fillRect/>
            </a:stretch>
          </a:blipFill>
        </p:spPr>
        <p:txBody>
          <a:bodyPr rtlCol="0">
            <a:normAutofit/>
          </a:bodyPr>
          <a:lstStyle>
            <a:lvl1pPr marL="0" indent="0">
              <a:buNone/>
              <a:defRPr sz="9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5794578" y="1540771"/>
            <a:ext cx="5434253" cy="4759325"/>
          </a:xfrm>
        </p:spPr>
        <p:txBody>
          <a:bodyPr/>
          <a:lstStyle>
            <a:lvl1pPr marL="0" indent="0">
              <a:lnSpc>
                <a:spcPct val="12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jdelijke aanduiding voor titel 1"/>
          <p:cNvSpPr>
            <a:spLocks noGrp="1"/>
          </p:cNvSpPr>
          <p:nvPr>
            <p:ph type="title"/>
          </p:nvPr>
        </p:nvSpPr>
        <p:spPr>
          <a:xfrm>
            <a:off x="5791105" y="377928"/>
            <a:ext cx="5434253" cy="1162842"/>
          </a:xfrm>
          <a:prstGeom prst="rect">
            <a:avLst/>
          </a:prstGeom>
        </p:spPr>
        <p:txBody>
          <a:bodyPr rtlCol="0">
            <a:normAutofit/>
          </a:bodyPr>
          <a:lstStyle/>
          <a:p>
            <a:r>
              <a:rPr lang="nl-NL"/>
              <a:t>Klik om stijl te bewerken</a:t>
            </a:r>
          </a:p>
        </p:txBody>
      </p:sp>
    </p:spTree>
    <p:extLst>
      <p:ext uri="{BB962C8B-B14F-4D97-AF65-F5344CB8AC3E}">
        <p14:creationId xmlns:p14="http://schemas.microsoft.com/office/powerpoint/2010/main" val="3168210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VAB Afbeelding rechts">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3C8AFF0-51C1-BC4C-AF4C-A8F7F774C88D}"/>
              </a:ext>
            </a:extLst>
          </p:cNvPr>
          <p:cNvSpPr/>
          <p:nvPr userDrawn="1"/>
        </p:nvSpPr>
        <p:spPr>
          <a:xfrm>
            <a:off x="1755775" y="0"/>
            <a:ext cx="40052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3" name="Tijdelijke aanduiding voor afbeelding 2"/>
          <p:cNvSpPr>
            <a:spLocks noGrp="1"/>
          </p:cNvSpPr>
          <p:nvPr>
            <p:ph type="pic" idx="1"/>
          </p:nvPr>
        </p:nvSpPr>
        <p:spPr>
          <a:xfrm>
            <a:off x="5738788" y="0"/>
            <a:ext cx="6453212" cy="6858000"/>
          </a:xfrm>
          <a:solidFill>
            <a:schemeClr val="bg1"/>
          </a:solidFill>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11" name="Tijdelijke aanduiding voor afbeelding 2"/>
          <p:cNvSpPr>
            <a:spLocks noGrp="1"/>
          </p:cNvSpPr>
          <p:nvPr>
            <p:ph type="pic" idx="13"/>
          </p:nvPr>
        </p:nvSpPr>
        <p:spPr>
          <a:xfrm>
            <a:off x="5738788" y="0"/>
            <a:ext cx="2469600" cy="6858000"/>
          </a:xfrm>
          <a:blipFill>
            <a:blip r:embed="rId2" cstate="email"/>
            <a:stretch>
              <a:fillRect/>
            </a:stretch>
          </a:blipFill>
        </p:spPr>
        <p:txBody>
          <a:bodyPr rtlCol="0">
            <a:normAutofit/>
          </a:bodyPr>
          <a:lstStyle>
            <a:lvl1pPr marL="0" indent="0">
              <a:buNone/>
              <a:defRPr sz="9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706047" y="1549399"/>
            <a:ext cx="5945009" cy="4759325"/>
          </a:xfrm>
        </p:spPr>
        <p:txBody>
          <a:bodyPr/>
          <a:lstStyle>
            <a:lvl1pPr marL="0" indent="0">
              <a:lnSpc>
                <a:spcPct val="12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jdelijke aanduiding voor titel 1"/>
          <p:cNvSpPr>
            <a:spLocks noGrp="1"/>
          </p:cNvSpPr>
          <p:nvPr>
            <p:ph type="title"/>
          </p:nvPr>
        </p:nvSpPr>
        <p:spPr>
          <a:xfrm>
            <a:off x="706048" y="368300"/>
            <a:ext cx="9385690" cy="1181100"/>
          </a:xfrm>
          <a:prstGeom prst="rect">
            <a:avLst/>
          </a:prstGeom>
        </p:spPr>
        <p:txBody>
          <a:bodyPr rtlCol="0">
            <a:normAutofit/>
          </a:bodyPr>
          <a:lstStyle/>
          <a:p>
            <a:r>
              <a:rPr lang="nl-NL"/>
              <a:t>Klik om stijl te bewerken</a:t>
            </a:r>
          </a:p>
        </p:txBody>
      </p:sp>
    </p:spTree>
    <p:extLst>
      <p:ext uri="{BB962C8B-B14F-4D97-AF65-F5344CB8AC3E}">
        <p14:creationId xmlns:p14="http://schemas.microsoft.com/office/powerpoint/2010/main" val="1757972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AB tekst met foto's">
    <p:spTree>
      <p:nvGrpSpPr>
        <p:cNvPr id="1" name=""/>
        <p:cNvGrpSpPr/>
        <p:nvPr/>
      </p:nvGrpSpPr>
      <p:grpSpPr>
        <a:xfrm>
          <a:off x="0" y="0"/>
          <a:ext cx="0" cy="0"/>
          <a:chOff x="0" y="0"/>
          <a:chExt cx="0" cy="0"/>
        </a:xfrm>
      </p:grpSpPr>
      <p:sp>
        <p:nvSpPr>
          <p:cNvPr id="7" name="Tijdelijke aanduiding voor tekst 3"/>
          <p:cNvSpPr>
            <a:spLocks noGrp="1"/>
          </p:cNvSpPr>
          <p:nvPr>
            <p:ph type="body" sz="half" idx="2"/>
          </p:nvPr>
        </p:nvSpPr>
        <p:spPr>
          <a:xfrm>
            <a:off x="695325" y="1549400"/>
            <a:ext cx="9385690" cy="4733925"/>
          </a:xfrm>
        </p:spPr>
        <p:txBody>
          <a:bodyPr/>
          <a:lstStyle>
            <a:lvl1pPr marL="0" indent="0">
              <a:lnSpc>
                <a:spcPct val="120000"/>
              </a:lnSpc>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jdelijke aanduiding voor afbeelding 2"/>
          <p:cNvSpPr>
            <a:spLocks noGrp="1"/>
          </p:cNvSpPr>
          <p:nvPr>
            <p:ph type="pic" idx="1"/>
          </p:nvPr>
        </p:nvSpPr>
        <p:spPr>
          <a:xfrm>
            <a:off x="766762" y="4429350"/>
            <a:ext cx="1800000" cy="1800000"/>
          </a:xfrm>
          <a:solidFill>
            <a:schemeClr val="bg1"/>
          </a:solidFill>
          <a:effectLst>
            <a:outerShdw blurRad="50800" dist="38100" dir="8100000" algn="tr" rotWithShape="0">
              <a:prstClr val="black">
                <a:alpha val="50000"/>
              </a:prstClr>
            </a:outerShdw>
          </a:effectLst>
        </p:spPr>
        <p:txBody>
          <a:bodyPr rtlCol="0">
            <a:normAutofit/>
          </a:bodyPr>
          <a:lstStyle>
            <a:lvl1pPr marL="0" indent="0">
              <a:buNone/>
              <a:defRPr sz="900">
                <a:solidFill>
                  <a:sysClr val="windowText" lastClr="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10" name="Tijdelijke aanduiding voor afbeelding 2"/>
          <p:cNvSpPr>
            <a:spLocks noGrp="1"/>
          </p:cNvSpPr>
          <p:nvPr>
            <p:ph type="pic" idx="13"/>
          </p:nvPr>
        </p:nvSpPr>
        <p:spPr>
          <a:xfrm>
            <a:off x="3185769" y="4429350"/>
            <a:ext cx="1800000" cy="1800000"/>
          </a:xfrm>
          <a:solidFill>
            <a:schemeClr val="bg1"/>
          </a:solidFill>
          <a:effectLst>
            <a:outerShdw blurRad="50800" dist="38100" dir="8100000" algn="tr" rotWithShape="0">
              <a:prstClr val="black">
                <a:alpha val="50000"/>
              </a:prstClr>
            </a:outerShdw>
          </a:effectLst>
        </p:spPr>
        <p:txBody>
          <a:bodyPr rtlCol="0">
            <a:normAutofit/>
          </a:bodyPr>
          <a:lstStyle>
            <a:lvl1pPr marL="0" indent="0">
              <a:buNone/>
              <a:defRPr sz="900">
                <a:solidFill>
                  <a:sysClr val="windowText" lastClr="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11" name="Tijdelijke aanduiding voor afbeelding 2"/>
          <p:cNvSpPr>
            <a:spLocks noGrp="1"/>
          </p:cNvSpPr>
          <p:nvPr>
            <p:ph type="pic" idx="14"/>
          </p:nvPr>
        </p:nvSpPr>
        <p:spPr>
          <a:xfrm>
            <a:off x="5604776" y="4429350"/>
            <a:ext cx="1800000" cy="1800000"/>
          </a:xfrm>
          <a:solidFill>
            <a:schemeClr val="bg1"/>
          </a:solidFill>
          <a:effectLst>
            <a:outerShdw blurRad="50800" dist="38100" dir="8100000" algn="tr" rotWithShape="0">
              <a:prstClr val="black">
                <a:alpha val="50000"/>
              </a:prstClr>
            </a:outerShdw>
          </a:effectLst>
        </p:spPr>
        <p:txBody>
          <a:bodyPr rtlCol="0">
            <a:normAutofit/>
          </a:bodyPr>
          <a:lstStyle>
            <a:lvl1pPr marL="0" indent="0">
              <a:buNone/>
              <a:defRPr sz="900">
                <a:solidFill>
                  <a:sysClr val="windowText" lastClr="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12" name="Tijdelijke aanduiding voor afbeelding 2"/>
          <p:cNvSpPr>
            <a:spLocks noGrp="1"/>
          </p:cNvSpPr>
          <p:nvPr>
            <p:ph type="pic" idx="15"/>
          </p:nvPr>
        </p:nvSpPr>
        <p:spPr>
          <a:xfrm>
            <a:off x="8023784" y="4429350"/>
            <a:ext cx="1800000" cy="1800000"/>
          </a:xfrm>
          <a:solidFill>
            <a:schemeClr val="bg1"/>
          </a:solidFill>
          <a:effectLst>
            <a:outerShdw blurRad="50800" dist="38100" dir="8100000" algn="tr" rotWithShape="0">
              <a:prstClr val="black">
                <a:alpha val="50000"/>
              </a:prstClr>
            </a:outerShdw>
          </a:effectLst>
        </p:spPr>
        <p:txBody>
          <a:bodyPr rtlCol="0">
            <a:normAutofit/>
          </a:bodyPr>
          <a:lstStyle>
            <a:lvl1pPr marL="0" indent="0">
              <a:buNone/>
              <a:defRPr sz="900">
                <a:solidFill>
                  <a:sysClr val="windowText" lastClr="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14" name="Tijdelijke aanduiding voor titel 1"/>
          <p:cNvSpPr>
            <a:spLocks noGrp="1"/>
          </p:cNvSpPr>
          <p:nvPr>
            <p:ph type="title"/>
          </p:nvPr>
        </p:nvSpPr>
        <p:spPr>
          <a:xfrm>
            <a:off x="706048" y="368300"/>
            <a:ext cx="9385690" cy="1181100"/>
          </a:xfrm>
          <a:prstGeom prst="rect">
            <a:avLst/>
          </a:prstGeom>
        </p:spPr>
        <p:txBody>
          <a:bodyPr rtlCol="0">
            <a:normAutofit/>
          </a:bodyPr>
          <a:lstStyle/>
          <a:p>
            <a:r>
              <a:rPr lang="nl-NL"/>
              <a:t>Klik om stijl te bewerken</a:t>
            </a:r>
          </a:p>
        </p:txBody>
      </p:sp>
    </p:spTree>
    <p:extLst>
      <p:ext uri="{BB962C8B-B14F-4D97-AF65-F5344CB8AC3E}">
        <p14:creationId xmlns:p14="http://schemas.microsoft.com/office/powerpoint/2010/main" val="1001591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AB grafieken">
    <p:spTree>
      <p:nvGrpSpPr>
        <p:cNvPr id="1" name=""/>
        <p:cNvGrpSpPr/>
        <p:nvPr/>
      </p:nvGrpSpPr>
      <p:grpSpPr>
        <a:xfrm>
          <a:off x="0" y="0"/>
          <a:ext cx="0" cy="0"/>
          <a:chOff x="0" y="0"/>
          <a:chExt cx="0" cy="0"/>
        </a:xfrm>
      </p:grpSpPr>
      <p:pic>
        <p:nvPicPr>
          <p:cNvPr id="3" name="Grafiek 5">
            <a:extLst>
              <a:ext uri="{FF2B5EF4-FFF2-40B4-BE49-F238E27FC236}">
                <a16:creationId xmlns:a16="http://schemas.microsoft.com/office/drawing/2014/main" id="{1525A7C0-9240-844F-8FA7-D849E653C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50" y="1854200"/>
            <a:ext cx="3238500"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ep 6">
            <a:extLst>
              <a:ext uri="{FF2B5EF4-FFF2-40B4-BE49-F238E27FC236}">
                <a16:creationId xmlns:a16="http://schemas.microsoft.com/office/drawing/2014/main" id="{011D76DA-961F-5E42-88DE-9F0C9D0CFA39}"/>
              </a:ext>
            </a:extLst>
          </p:cNvPr>
          <p:cNvGrpSpPr>
            <a:grpSpLocks/>
          </p:cNvGrpSpPr>
          <p:nvPr userDrawn="1"/>
        </p:nvGrpSpPr>
        <p:grpSpPr bwMode="auto">
          <a:xfrm>
            <a:off x="5233988" y="2111375"/>
            <a:ext cx="1724025" cy="1666875"/>
            <a:chOff x="4222223" y="1392211"/>
            <a:chExt cx="2816675" cy="2722590"/>
          </a:xfrm>
        </p:grpSpPr>
        <p:pic>
          <p:nvPicPr>
            <p:cNvPr id="5" name="Grafiek 7">
              <a:extLst>
                <a:ext uri="{FF2B5EF4-FFF2-40B4-BE49-F238E27FC236}">
                  <a16:creationId xmlns:a16="http://schemas.microsoft.com/office/drawing/2014/main" id="{6F235D3E-CF51-E640-AC9E-2ED2A469B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4085" y="2111749"/>
              <a:ext cx="1723830" cy="166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al 5">
              <a:extLst>
                <a:ext uri="{FF2B5EF4-FFF2-40B4-BE49-F238E27FC236}">
                  <a16:creationId xmlns:a16="http://schemas.microsoft.com/office/drawing/2014/main" id="{791DDEAB-574F-144C-861E-5C98D7E6EBB9}"/>
                </a:ext>
              </a:extLst>
            </p:cNvPr>
            <p:cNvSpPr/>
            <p:nvPr userDrawn="1"/>
          </p:nvSpPr>
          <p:spPr>
            <a:xfrm>
              <a:off x="4748728" y="1871906"/>
              <a:ext cx="1763664" cy="1763201"/>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grpSp>
        <p:nvGrpSpPr>
          <p:cNvPr id="7" name="Groep 9">
            <a:extLst>
              <a:ext uri="{FF2B5EF4-FFF2-40B4-BE49-F238E27FC236}">
                <a16:creationId xmlns:a16="http://schemas.microsoft.com/office/drawing/2014/main" id="{1AACFB4D-1051-3C45-BBAA-BB8E9171F311}"/>
              </a:ext>
            </a:extLst>
          </p:cNvPr>
          <p:cNvGrpSpPr>
            <a:grpSpLocks/>
          </p:cNvGrpSpPr>
          <p:nvPr userDrawn="1"/>
        </p:nvGrpSpPr>
        <p:grpSpPr bwMode="auto">
          <a:xfrm>
            <a:off x="7005638" y="2111375"/>
            <a:ext cx="1724025" cy="1666875"/>
            <a:chOff x="4222223" y="1392211"/>
            <a:chExt cx="2816675" cy="2722590"/>
          </a:xfrm>
        </p:grpSpPr>
        <p:pic>
          <p:nvPicPr>
            <p:cNvPr id="8" name="Grafiek 10">
              <a:extLst>
                <a:ext uri="{FF2B5EF4-FFF2-40B4-BE49-F238E27FC236}">
                  <a16:creationId xmlns:a16="http://schemas.microsoft.com/office/drawing/2014/main" id="{DBF2C199-9EC1-634F-BE3E-DFF8BF7281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5412" y="2111749"/>
              <a:ext cx="1723830" cy="166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al 8">
              <a:extLst>
                <a:ext uri="{FF2B5EF4-FFF2-40B4-BE49-F238E27FC236}">
                  <a16:creationId xmlns:a16="http://schemas.microsoft.com/office/drawing/2014/main" id="{43CAD3AF-2EF1-F943-865C-0CBAA65B3326}"/>
                </a:ext>
              </a:extLst>
            </p:cNvPr>
            <p:cNvSpPr/>
            <p:nvPr userDrawn="1"/>
          </p:nvSpPr>
          <p:spPr>
            <a:xfrm>
              <a:off x="4748728" y="1871906"/>
              <a:ext cx="1763664" cy="1763201"/>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grpSp>
        <p:nvGrpSpPr>
          <p:cNvPr id="10" name="Groep 13">
            <a:extLst>
              <a:ext uri="{FF2B5EF4-FFF2-40B4-BE49-F238E27FC236}">
                <a16:creationId xmlns:a16="http://schemas.microsoft.com/office/drawing/2014/main" id="{17C0CE00-2F09-CE40-BF16-CC8B8360E3D8}"/>
              </a:ext>
            </a:extLst>
          </p:cNvPr>
          <p:cNvGrpSpPr>
            <a:grpSpLocks/>
          </p:cNvGrpSpPr>
          <p:nvPr userDrawn="1"/>
        </p:nvGrpSpPr>
        <p:grpSpPr bwMode="auto">
          <a:xfrm>
            <a:off x="5233988" y="3949700"/>
            <a:ext cx="1724025" cy="1665288"/>
            <a:chOff x="4222223" y="1392211"/>
            <a:chExt cx="2816675" cy="2722590"/>
          </a:xfrm>
        </p:grpSpPr>
        <p:pic>
          <p:nvPicPr>
            <p:cNvPr id="11" name="Grafiek 14">
              <a:extLst>
                <a:ext uri="{FF2B5EF4-FFF2-40B4-BE49-F238E27FC236}">
                  <a16:creationId xmlns:a16="http://schemas.microsoft.com/office/drawing/2014/main" id="{D92306C1-244E-2041-A26B-A4A69E18D8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4085" y="3949293"/>
              <a:ext cx="1723830" cy="166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al 11">
              <a:extLst>
                <a:ext uri="{FF2B5EF4-FFF2-40B4-BE49-F238E27FC236}">
                  <a16:creationId xmlns:a16="http://schemas.microsoft.com/office/drawing/2014/main" id="{FE76083F-8FE1-B148-8434-D3F821E32309}"/>
                </a:ext>
              </a:extLst>
            </p:cNvPr>
            <p:cNvSpPr/>
            <p:nvPr userDrawn="1"/>
          </p:nvSpPr>
          <p:spPr>
            <a:xfrm>
              <a:off x="4748728" y="1872363"/>
              <a:ext cx="1763664" cy="1762285"/>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grpSp>
        <p:nvGrpSpPr>
          <p:cNvPr id="13" name="Groep 17">
            <a:extLst>
              <a:ext uri="{FF2B5EF4-FFF2-40B4-BE49-F238E27FC236}">
                <a16:creationId xmlns:a16="http://schemas.microsoft.com/office/drawing/2014/main" id="{8383B43D-4F56-4645-B6CA-6D464B51183B}"/>
              </a:ext>
            </a:extLst>
          </p:cNvPr>
          <p:cNvGrpSpPr>
            <a:grpSpLocks/>
          </p:cNvGrpSpPr>
          <p:nvPr userDrawn="1"/>
        </p:nvGrpSpPr>
        <p:grpSpPr bwMode="auto">
          <a:xfrm>
            <a:off x="7005638" y="3949700"/>
            <a:ext cx="1724025" cy="1665288"/>
            <a:chOff x="4222223" y="1392211"/>
            <a:chExt cx="2816675" cy="2722590"/>
          </a:xfrm>
        </p:grpSpPr>
        <p:pic>
          <p:nvPicPr>
            <p:cNvPr id="14" name="Grafiek 18">
              <a:extLst>
                <a:ext uri="{FF2B5EF4-FFF2-40B4-BE49-F238E27FC236}">
                  <a16:creationId xmlns:a16="http://schemas.microsoft.com/office/drawing/2014/main" id="{5981BF01-4B80-AF4B-A304-03483B71F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5412" y="3949293"/>
              <a:ext cx="1723830" cy="166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al 14">
              <a:extLst>
                <a:ext uri="{FF2B5EF4-FFF2-40B4-BE49-F238E27FC236}">
                  <a16:creationId xmlns:a16="http://schemas.microsoft.com/office/drawing/2014/main" id="{1F11A081-6620-F94C-9965-3301F8B40300}"/>
                </a:ext>
              </a:extLst>
            </p:cNvPr>
            <p:cNvSpPr/>
            <p:nvPr userDrawn="1"/>
          </p:nvSpPr>
          <p:spPr>
            <a:xfrm>
              <a:off x="4748728" y="1872363"/>
              <a:ext cx="1763664" cy="1762285"/>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sp>
        <p:nvSpPr>
          <p:cNvPr id="16" name="Tekstvak 20">
            <a:extLst>
              <a:ext uri="{FF2B5EF4-FFF2-40B4-BE49-F238E27FC236}">
                <a16:creationId xmlns:a16="http://schemas.microsoft.com/office/drawing/2014/main" id="{CF91DBC2-34B6-DE4A-AAAB-273078818C1B}"/>
              </a:ext>
            </a:extLst>
          </p:cNvPr>
          <p:cNvSpPr txBox="1">
            <a:spLocks noChangeArrowheads="1"/>
          </p:cNvSpPr>
          <p:nvPr userDrawn="1"/>
        </p:nvSpPr>
        <p:spPr bwMode="auto">
          <a:xfrm>
            <a:off x="5734050" y="2801938"/>
            <a:ext cx="742950" cy="3079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nl-NL" altLang="nl-NL" sz="1400"/>
              <a:t>waarde</a:t>
            </a:r>
          </a:p>
        </p:txBody>
      </p:sp>
      <p:sp>
        <p:nvSpPr>
          <p:cNvPr id="17" name="Tekstvak 21">
            <a:extLst>
              <a:ext uri="{FF2B5EF4-FFF2-40B4-BE49-F238E27FC236}">
                <a16:creationId xmlns:a16="http://schemas.microsoft.com/office/drawing/2014/main" id="{F376FA36-2527-C34C-820F-7028B3DBF89A}"/>
              </a:ext>
            </a:extLst>
          </p:cNvPr>
          <p:cNvSpPr txBox="1">
            <a:spLocks noChangeArrowheads="1"/>
          </p:cNvSpPr>
          <p:nvPr userDrawn="1"/>
        </p:nvSpPr>
        <p:spPr bwMode="auto">
          <a:xfrm>
            <a:off x="7510463" y="2801938"/>
            <a:ext cx="742950" cy="3079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nl-NL" altLang="nl-NL" sz="1400"/>
              <a:t>waarde</a:t>
            </a:r>
          </a:p>
        </p:txBody>
      </p:sp>
      <p:cxnSp>
        <p:nvCxnSpPr>
          <p:cNvPr id="18" name="Rechte verbindingslijn 17">
            <a:extLst>
              <a:ext uri="{FF2B5EF4-FFF2-40B4-BE49-F238E27FC236}">
                <a16:creationId xmlns:a16="http://schemas.microsoft.com/office/drawing/2014/main" id="{C5B0C31D-2C3B-E844-A134-F58949A07B32}"/>
              </a:ext>
            </a:extLst>
          </p:cNvPr>
          <p:cNvCxnSpPr/>
          <p:nvPr userDrawn="1"/>
        </p:nvCxnSpPr>
        <p:spPr>
          <a:xfrm>
            <a:off x="4224338" y="1844675"/>
            <a:ext cx="0" cy="4351338"/>
          </a:xfrm>
          <a:prstGeom prst="line">
            <a:avLst/>
          </a:prstGeom>
        </p:spPr>
        <p:style>
          <a:lnRef idx="1">
            <a:schemeClr val="dk1"/>
          </a:lnRef>
          <a:fillRef idx="0">
            <a:schemeClr val="dk1"/>
          </a:fillRef>
          <a:effectRef idx="0">
            <a:schemeClr val="dk1"/>
          </a:effectRef>
          <a:fontRef idx="minor">
            <a:schemeClr val="tx1"/>
          </a:fontRef>
        </p:style>
      </p:cxnSp>
      <p:sp>
        <p:nvSpPr>
          <p:cNvPr id="19" name="Tekstvak 23">
            <a:extLst>
              <a:ext uri="{FF2B5EF4-FFF2-40B4-BE49-F238E27FC236}">
                <a16:creationId xmlns:a16="http://schemas.microsoft.com/office/drawing/2014/main" id="{9149A3D8-4D1A-DD4B-BC0F-C72AABD2461F}"/>
              </a:ext>
            </a:extLst>
          </p:cNvPr>
          <p:cNvSpPr txBox="1">
            <a:spLocks noChangeArrowheads="1"/>
          </p:cNvSpPr>
          <p:nvPr userDrawn="1"/>
        </p:nvSpPr>
        <p:spPr bwMode="auto">
          <a:xfrm>
            <a:off x="5734050" y="4667250"/>
            <a:ext cx="742950" cy="3079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nl-NL" altLang="nl-NL" sz="1400"/>
              <a:t>waarde</a:t>
            </a:r>
          </a:p>
        </p:txBody>
      </p:sp>
      <p:sp>
        <p:nvSpPr>
          <p:cNvPr id="20" name="Tekstvak 24">
            <a:extLst>
              <a:ext uri="{FF2B5EF4-FFF2-40B4-BE49-F238E27FC236}">
                <a16:creationId xmlns:a16="http://schemas.microsoft.com/office/drawing/2014/main" id="{ECF2540C-5E1F-4941-8BB3-BAA081BE9136}"/>
              </a:ext>
            </a:extLst>
          </p:cNvPr>
          <p:cNvSpPr txBox="1">
            <a:spLocks noChangeArrowheads="1"/>
          </p:cNvSpPr>
          <p:nvPr userDrawn="1"/>
        </p:nvSpPr>
        <p:spPr bwMode="auto">
          <a:xfrm>
            <a:off x="7510463" y="4667250"/>
            <a:ext cx="742950" cy="3079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nl-NL" altLang="nl-NL" sz="1400"/>
              <a:t>waarde</a:t>
            </a:r>
          </a:p>
        </p:txBody>
      </p:sp>
      <p:sp>
        <p:nvSpPr>
          <p:cNvPr id="23" name="Tijdelijke aanduiding voor titel 1"/>
          <p:cNvSpPr>
            <a:spLocks noGrp="1"/>
          </p:cNvSpPr>
          <p:nvPr>
            <p:ph type="title"/>
          </p:nvPr>
        </p:nvSpPr>
        <p:spPr>
          <a:xfrm>
            <a:off x="706048" y="368300"/>
            <a:ext cx="9385690" cy="1181100"/>
          </a:xfrm>
          <a:prstGeom prst="rect">
            <a:avLst/>
          </a:prstGeom>
        </p:spPr>
        <p:txBody>
          <a:bodyPr rtlCol="0">
            <a:normAutofit/>
          </a:bodyPr>
          <a:lstStyle>
            <a:lvl1pPr>
              <a:defRPr/>
            </a:lvl1pPr>
          </a:lstStyle>
          <a:p>
            <a:r>
              <a:rPr lang="nl-NL"/>
              <a:t>Klik om stijl te bewerken</a:t>
            </a:r>
          </a:p>
        </p:txBody>
      </p:sp>
    </p:spTree>
    <p:extLst>
      <p:ext uri="{BB962C8B-B14F-4D97-AF65-F5344CB8AC3E}">
        <p14:creationId xmlns:p14="http://schemas.microsoft.com/office/powerpoint/2010/main" val="187269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25D4A67-F427-0643-987A-C884DE9AB0E0}"/>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B70E157C-B076-454F-AC86-FFF225D913A7}" type="datetimeFigureOut">
              <a:rPr lang="nl-NL"/>
              <a:pPr>
                <a:defRPr/>
              </a:pPr>
              <a:t>26-08-2021</a:t>
            </a:fld>
            <a:endParaRPr lang="nl-NL"/>
          </a:p>
        </p:txBody>
      </p:sp>
      <p:sp>
        <p:nvSpPr>
          <p:cNvPr id="5" name="Tijdelijke aanduiding voor voettekst 4">
            <a:extLst>
              <a:ext uri="{FF2B5EF4-FFF2-40B4-BE49-F238E27FC236}">
                <a16:creationId xmlns:a16="http://schemas.microsoft.com/office/drawing/2014/main" id="{4E77DE48-6D7F-F845-A6B0-3C4B43111E18}"/>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nl-NL"/>
          </a:p>
        </p:txBody>
      </p:sp>
      <p:sp>
        <p:nvSpPr>
          <p:cNvPr id="6" name="Tijdelijke aanduiding voor dianummer 5">
            <a:extLst>
              <a:ext uri="{FF2B5EF4-FFF2-40B4-BE49-F238E27FC236}">
                <a16:creationId xmlns:a16="http://schemas.microsoft.com/office/drawing/2014/main" id="{EA343414-0736-D545-9022-D2732DD5213D}"/>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80AFFA89-4E21-484E-8F8B-57218006B967}" type="slidenum">
              <a:rPr lang="nl-NL"/>
              <a:pPr>
                <a:defRPr/>
              </a:pPr>
              <a:t>‹nr.›</a:t>
            </a:fld>
            <a:endParaRPr lang="nl-NL"/>
          </a:p>
        </p:txBody>
      </p:sp>
    </p:spTree>
    <p:extLst>
      <p:ext uri="{BB962C8B-B14F-4D97-AF65-F5344CB8AC3E}">
        <p14:creationId xmlns:p14="http://schemas.microsoft.com/office/powerpoint/2010/main" val="217011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BAF38C79-472D-5045-A4FB-F931F0332571}"/>
              </a:ext>
            </a:extLst>
          </p:cNvPr>
          <p:cNvSpPr>
            <a:spLocks noGrp="1" noChangeArrowheads="1"/>
          </p:cNvSpPr>
          <p:nvPr>
            <p:ph type="title"/>
          </p:nvPr>
        </p:nvSpPr>
        <p:spPr bwMode="auto">
          <a:xfrm>
            <a:off x="706438" y="368300"/>
            <a:ext cx="93853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stijl te bewerken</a:t>
            </a:r>
            <a:br>
              <a:rPr lang="nl-NL" altLang="nl-NL"/>
            </a:br>
            <a:r>
              <a:rPr lang="nl-NL" altLang="nl-NL"/>
              <a:t>twee regels</a:t>
            </a:r>
          </a:p>
        </p:txBody>
      </p:sp>
      <p:sp>
        <p:nvSpPr>
          <p:cNvPr id="1027" name="Tijdelijke aanduiding voor tekst 2">
            <a:extLst>
              <a:ext uri="{FF2B5EF4-FFF2-40B4-BE49-F238E27FC236}">
                <a16:creationId xmlns:a16="http://schemas.microsoft.com/office/drawing/2014/main" id="{149BB638-CE4E-334B-85ED-38777975B686}"/>
              </a:ext>
            </a:extLst>
          </p:cNvPr>
          <p:cNvSpPr>
            <a:spLocks noGrp="1" noChangeArrowheads="1"/>
          </p:cNvSpPr>
          <p:nvPr>
            <p:ph type="body" idx="1"/>
          </p:nvPr>
        </p:nvSpPr>
        <p:spPr bwMode="auto">
          <a:xfrm>
            <a:off x="695325" y="1549400"/>
            <a:ext cx="9396413" cy="46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Tekststijl van het model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pic>
        <p:nvPicPr>
          <p:cNvPr id="1028" name="Graphic 15">
            <a:extLst>
              <a:ext uri="{FF2B5EF4-FFF2-40B4-BE49-F238E27FC236}">
                <a16:creationId xmlns:a16="http://schemas.microsoft.com/office/drawing/2014/main" id="{9131014C-B1F6-224D-8CFE-0DA7E341E9CB}"/>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60388" y="6254750"/>
            <a:ext cx="957262"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Afbeelding 12">
            <a:extLst>
              <a:ext uri="{FF2B5EF4-FFF2-40B4-BE49-F238E27FC236}">
                <a16:creationId xmlns:a16="http://schemas.microsoft.com/office/drawing/2014/main" id="{0BB26341-F11B-6C47-B705-5123CDB4AF9B}"/>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541000" y="0"/>
            <a:ext cx="165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9" r:id="rId1"/>
    <p:sldLayoutId id="2147483717" r:id="rId2"/>
    <p:sldLayoutId id="2147483720" r:id="rId3"/>
    <p:sldLayoutId id="2147483721" r:id="rId4"/>
    <p:sldLayoutId id="2147483722" r:id="rId5"/>
    <p:sldLayoutId id="2147483718" r:id="rId6"/>
    <p:sldLayoutId id="2147483723" r:id="rId7"/>
    <p:sldLayoutId id="2147483724" r:id="rId8"/>
  </p:sldLayoutIdLst>
  <p:txStyles>
    <p:titleStyle>
      <a:lvl1pPr algn="l" rtl="0" eaLnBrk="0" fontAlgn="base" hangingPunct="0">
        <a:lnSpc>
          <a:spcPct val="90000"/>
        </a:lnSpc>
        <a:spcBef>
          <a:spcPct val="0"/>
        </a:spcBef>
        <a:spcAft>
          <a:spcPct val="0"/>
        </a:spcAft>
        <a:defRPr sz="3600" kern="1200">
          <a:solidFill>
            <a:srgbClr val="F6945A"/>
          </a:solidFill>
          <a:latin typeface="Muli ExtraLight" panose="00000300000000000000" pitchFamily="2" charset="0"/>
          <a:ea typeface="+mj-ea"/>
          <a:cs typeface="+mj-cs"/>
        </a:defRPr>
      </a:lvl1pPr>
      <a:lvl2pPr algn="l" rtl="0" eaLnBrk="0" fontAlgn="base" hangingPunct="0">
        <a:lnSpc>
          <a:spcPct val="90000"/>
        </a:lnSpc>
        <a:spcBef>
          <a:spcPct val="0"/>
        </a:spcBef>
        <a:spcAft>
          <a:spcPct val="0"/>
        </a:spcAft>
        <a:defRPr sz="3600">
          <a:solidFill>
            <a:srgbClr val="F6945A"/>
          </a:solidFill>
          <a:latin typeface="Muli ExtraLight"/>
        </a:defRPr>
      </a:lvl2pPr>
      <a:lvl3pPr algn="l" rtl="0" eaLnBrk="0" fontAlgn="base" hangingPunct="0">
        <a:lnSpc>
          <a:spcPct val="90000"/>
        </a:lnSpc>
        <a:spcBef>
          <a:spcPct val="0"/>
        </a:spcBef>
        <a:spcAft>
          <a:spcPct val="0"/>
        </a:spcAft>
        <a:defRPr sz="3600">
          <a:solidFill>
            <a:srgbClr val="F6945A"/>
          </a:solidFill>
          <a:latin typeface="Muli ExtraLight"/>
        </a:defRPr>
      </a:lvl3pPr>
      <a:lvl4pPr algn="l" rtl="0" eaLnBrk="0" fontAlgn="base" hangingPunct="0">
        <a:lnSpc>
          <a:spcPct val="90000"/>
        </a:lnSpc>
        <a:spcBef>
          <a:spcPct val="0"/>
        </a:spcBef>
        <a:spcAft>
          <a:spcPct val="0"/>
        </a:spcAft>
        <a:defRPr sz="3600">
          <a:solidFill>
            <a:srgbClr val="F6945A"/>
          </a:solidFill>
          <a:latin typeface="Muli ExtraLight"/>
        </a:defRPr>
      </a:lvl4pPr>
      <a:lvl5pPr algn="l" rtl="0" eaLnBrk="0" fontAlgn="base" hangingPunct="0">
        <a:lnSpc>
          <a:spcPct val="90000"/>
        </a:lnSpc>
        <a:spcBef>
          <a:spcPct val="0"/>
        </a:spcBef>
        <a:spcAft>
          <a:spcPct val="0"/>
        </a:spcAft>
        <a:defRPr sz="3600">
          <a:solidFill>
            <a:srgbClr val="F6945A"/>
          </a:solidFill>
          <a:latin typeface="Muli ExtraLight"/>
        </a:defRPr>
      </a:lvl5pPr>
      <a:lvl6pPr marL="457200" algn="l" rtl="0" fontAlgn="base">
        <a:lnSpc>
          <a:spcPct val="90000"/>
        </a:lnSpc>
        <a:spcBef>
          <a:spcPct val="0"/>
        </a:spcBef>
        <a:spcAft>
          <a:spcPct val="0"/>
        </a:spcAft>
        <a:defRPr sz="3600">
          <a:solidFill>
            <a:srgbClr val="F6945A"/>
          </a:solidFill>
          <a:latin typeface="Muli ExtraLight"/>
        </a:defRPr>
      </a:lvl6pPr>
      <a:lvl7pPr marL="914400" algn="l" rtl="0" fontAlgn="base">
        <a:lnSpc>
          <a:spcPct val="90000"/>
        </a:lnSpc>
        <a:spcBef>
          <a:spcPct val="0"/>
        </a:spcBef>
        <a:spcAft>
          <a:spcPct val="0"/>
        </a:spcAft>
        <a:defRPr sz="3600">
          <a:solidFill>
            <a:srgbClr val="F6945A"/>
          </a:solidFill>
          <a:latin typeface="Muli ExtraLight"/>
        </a:defRPr>
      </a:lvl7pPr>
      <a:lvl8pPr marL="1371600" algn="l" rtl="0" fontAlgn="base">
        <a:lnSpc>
          <a:spcPct val="90000"/>
        </a:lnSpc>
        <a:spcBef>
          <a:spcPct val="0"/>
        </a:spcBef>
        <a:spcAft>
          <a:spcPct val="0"/>
        </a:spcAft>
        <a:defRPr sz="3600">
          <a:solidFill>
            <a:srgbClr val="F6945A"/>
          </a:solidFill>
          <a:latin typeface="Muli ExtraLight"/>
        </a:defRPr>
      </a:lvl8pPr>
      <a:lvl9pPr marL="1828800" algn="l" rtl="0" fontAlgn="base">
        <a:lnSpc>
          <a:spcPct val="90000"/>
        </a:lnSpc>
        <a:spcBef>
          <a:spcPct val="0"/>
        </a:spcBef>
        <a:spcAft>
          <a:spcPct val="0"/>
        </a:spcAft>
        <a:defRPr sz="3600">
          <a:solidFill>
            <a:srgbClr val="F6945A"/>
          </a:solidFill>
          <a:latin typeface="Muli ExtraLight"/>
        </a:defRPr>
      </a:lvl9pPr>
    </p:titleStyle>
    <p:bodyStyle>
      <a:lvl1pPr marL="228600" indent="-228600" algn="l" rtl="0" eaLnBrk="0" fontAlgn="base" hangingPunct="0">
        <a:lnSpc>
          <a:spcPct val="110000"/>
        </a:lnSpc>
        <a:spcBef>
          <a:spcPts val="1000"/>
        </a:spcBef>
        <a:spcAft>
          <a:spcPct val="0"/>
        </a:spcAft>
        <a:buFont typeface="Arial" panose="020B0604020202020204" pitchFamily="34" charset="0"/>
        <a:buChar char="•"/>
        <a:defRPr sz="2000" kern="1200">
          <a:solidFill>
            <a:srgbClr val="7F7F7F"/>
          </a:solidFill>
          <a:latin typeface="Muli" panose="00000500000000000000" pitchFamily="2" charset="0"/>
          <a:ea typeface="+mn-ea"/>
          <a:cs typeface="+mn-cs"/>
        </a:defRPr>
      </a:lvl1pPr>
      <a:lvl2pPr marL="685800" indent="-228600" algn="l" rtl="0" eaLnBrk="0" fontAlgn="base" hangingPunct="0">
        <a:lnSpc>
          <a:spcPct val="110000"/>
        </a:lnSpc>
        <a:spcBef>
          <a:spcPts val="500"/>
        </a:spcBef>
        <a:spcAft>
          <a:spcPct val="0"/>
        </a:spcAft>
        <a:buFont typeface="Arial" panose="020B0604020202020204" pitchFamily="34" charset="0"/>
        <a:buChar char="•"/>
        <a:defRPr kern="1200">
          <a:solidFill>
            <a:srgbClr val="7F7F7F"/>
          </a:solidFill>
          <a:latin typeface="Muli" panose="00000500000000000000" pitchFamily="2" charset="0"/>
          <a:ea typeface="+mn-ea"/>
          <a:cs typeface="+mn-cs"/>
        </a:defRPr>
      </a:lvl2pPr>
      <a:lvl3pPr marL="1143000" indent="-228600" algn="l" rtl="0" eaLnBrk="0" fontAlgn="base" hangingPunct="0">
        <a:lnSpc>
          <a:spcPct val="110000"/>
        </a:lnSpc>
        <a:spcBef>
          <a:spcPts val="500"/>
        </a:spcBef>
        <a:spcAft>
          <a:spcPct val="0"/>
        </a:spcAft>
        <a:buFont typeface="Arial" panose="020B0604020202020204" pitchFamily="34" charset="0"/>
        <a:buChar char="•"/>
        <a:defRPr kern="1200">
          <a:solidFill>
            <a:srgbClr val="7F7F7F"/>
          </a:solidFill>
          <a:latin typeface="Muli" panose="00000500000000000000" pitchFamily="2" charset="0"/>
          <a:ea typeface="+mn-ea"/>
          <a:cs typeface="+mn-cs"/>
        </a:defRPr>
      </a:lvl3pPr>
      <a:lvl4pPr marL="1600200" indent="-228600" algn="l" rtl="0" eaLnBrk="0" fontAlgn="base" hangingPunct="0">
        <a:lnSpc>
          <a:spcPct val="110000"/>
        </a:lnSpc>
        <a:spcBef>
          <a:spcPts val="500"/>
        </a:spcBef>
        <a:spcAft>
          <a:spcPct val="0"/>
        </a:spcAft>
        <a:buFont typeface="Arial" panose="020B0604020202020204" pitchFamily="34" charset="0"/>
        <a:buChar char="•"/>
        <a:defRPr kern="1200">
          <a:solidFill>
            <a:srgbClr val="7F7F7F"/>
          </a:solidFill>
          <a:latin typeface="Muli" panose="00000500000000000000" pitchFamily="2" charset="0"/>
          <a:ea typeface="+mn-ea"/>
          <a:cs typeface="+mn-cs"/>
        </a:defRPr>
      </a:lvl4pPr>
      <a:lvl5pPr marL="2057400" indent="-228600" algn="l" rtl="0" eaLnBrk="0" fontAlgn="base" hangingPunct="0">
        <a:lnSpc>
          <a:spcPct val="110000"/>
        </a:lnSpc>
        <a:spcBef>
          <a:spcPts val="500"/>
        </a:spcBef>
        <a:spcAft>
          <a:spcPct val="0"/>
        </a:spcAft>
        <a:buFont typeface="Arial" panose="020B0604020202020204" pitchFamily="34" charset="0"/>
        <a:buChar char="•"/>
        <a:defRPr kern="1200">
          <a:solidFill>
            <a:srgbClr val="7F7F7F"/>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jpeg"/><Relationship Id="rId3" Type="http://schemas.openxmlformats.org/officeDocument/2006/relationships/image" Target="../media/image15.jpe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jpeg"/><Relationship Id="rId25" Type="http://schemas.openxmlformats.org/officeDocument/2006/relationships/image" Target="../media/image36.png"/><Relationship Id="rId2" Type="http://schemas.openxmlformats.org/officeDocument/2006/relationships/notesSlide" Target="../notesSlides/notesSlide13.xml"/><Relationship Id="rId16" Type="http://schemas.openxmlformats.org/officeDocument/2006/relationships/image" Target="../media/image27.jpeg"/><Relationship Id="rId20" Type="http://schemas.openxmlformats.org/officeDocument/2006/relationships/image" Target="../media/image31.png"/><Relationship Id="rId29"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eg"/><Relationship Id="rId24" Type="http://schemas.openxmlformats.org/officeDocument/2006/relationships/image" Target="../media/image35.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jpeg"/><Relationship Id="rId10" Type="http://schemas.openxmlformats.org/officeDocument/2006/relationships/image" Target="../media/image21.png"/><Relationship Id="rId19" Type="http://schemas.openxmlformats.org/officeDocument/2006/relationships/image" Target="../media/image30.jpeg"/><Relationship Id="rId31" Type="http://schemas.openxmlformats.org/officeDocument/2006/relationships/image" Target="../media/image42.png"/><Relationship Id="rId4" Type="http://schemas.openxmlformats.org/officeDocument/2006/relationships/image" Target="../media/image10.png"/><Relationship Id="rId9" Type="http://schemas.openxmlformats.org/officeDocument/2006/relationships/image" Target="../media/image20.png"/><Relationship Id="rId14" Type="http://schemas.openxmlformats.org/officeDocument/2006/relationships/image" Target="../media/image25.jpeg"/><Relationship Id="rId22" Type="http://schemas.openxmlformats.org/officeDocument/2006/relationships/image" Target="../media/image33.jpeg"/><Relationship Id="rId27" Type="http://schemas.openxmlformats.org/officeDocument/2006/relationships/image" Target="../media/image38.jpeg"/><Relationship Id="rId30"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Zy3AEAzmdiQ?feature=oembed" TargetMode="External"/><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hyperlink" Target="https://www.vanuitautismebekeken.nl/autisme-in-het-dagelijks-leven/werk/autisme-ambassad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hyperlink" Target="http://www.vanuitautismebekeken.n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8.tif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microsoft.com/office/2014/relationships/chartEx" Target="../charts/chartEx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mailto:anniek.stoutjesdijk@vanuitautismebekeken.n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mailto:Thijs.vanderrol@vanuitautismebekeken.nl"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57.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10.png"/><Relationship Id="rId7" Type="http://schemas.openxmlformats.org/officeDocument/2006/relationships/image" Target="../media/image72.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59.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5.png"/><Relationship Id="rId7" Type="http://schemas.openxmlformats.org/officeDocument/2006/relationships/image" Target="../media/image73.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 Id="rId9" Type="http://schemas.openxmlformats.org/officeDocument/2006/relationships/image" Target="../media/image7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1A9625-DD01-D149-B380-F469359FD8A9}"/>
              </a:ext>
            </a:extLst>
          </p:cNvPr>
          <p:cNvSpPr>
            <a:spLocks noGrp="1"/>
          </p:cNvSpPr>
          <p:nvPr>
            <p:ph type="ctrTitle"/>
          </p:nvPr>
        </p:nvSpPr>
        <p:spPr>
          <a:xfrm>
            <a:off x="592138" y="971550"/>
            <a:ext cx="9759950" cy="2936875"/>
          </a:xfrm>
        </p:spPr>
        <p:txBody>
          <a:bodyPr rtlCol="0">
            <a:normAutofit/>
          </a:bodyPr>
          <a:lstStyle/>
          <a:p>
            <a:pPr eaLnBrk="1" fontAlgn="auto" hangingPunct="1">
              <a:lnSpc>
                <a:spcPct val="80000"/>
              </a:lnSpc>
              <a:spcAft>
                <a:spcPts val="0"/>
              </a:spcAft>
              <a:defRPr/>
            </a:pPr>
            <a:r>
              <a:rPr lang="nl-NL" b="1" dirty="0">
                <a:solidFill>
                  <a:schemeClr val="accent5">
                    <a:lumMod val="75000"/>
                  </a:schemeClr>
                </a:solidFill>
                <a:latin typeface="+mn-lt"/>
                <a:cs typeface="Trebuchet MS"/>
              </a:rPr>
              <a:t>Training Ambassadeurs &lt;naam organisatie&gt;</a:t>
            </a:r>
            <a:br>
              <a:rPr lang="nl-NL" b="1" dirty="0">
                <a:solidFill>
                  <a:schemeClr val="accent4"/>
                </a:solidFill>
                <a:latin typeface="+mn-lt"/>
                <a:cs typeface="Trebuchet MS"/>
              </a:rPr>
            </a:br>
            <a:br>
              <a:rPr lang="nl-NL" sz="3600" dirty="0">
                <a:solidFill>
                  <a:schemeClr val="accent6">
                    <a:lumMod val="60000"/>
                    <a:lumOff val="40000"/>
                  </a:schemeClr>
                </a:solidFill>
                <a:latin typeface="+mn-lt"/>
                <a:cs typeface="Trebuchet MS"/>
              </a:rPr>
            </a:br>
            <a:r>
              <a:rPr lang="nl-NL" sz="3600" dirty="0">
                <a:solidFill>
                  <a:schemeClr val="accent5">
                    <a:lumMod val="60000"/>
                    <a:lumOff val="40000"/>
                  </a:schemeClr>
                </a:solidFill>
                <a:latin typeface="+mn-lt"/>
                <a:cs typeface="Trebuchet MS"/>
              </a:rPr>
              <a:t>Dag 1:</a:t>
            </a:r>
            <a:r>
              <a:rPr lang="nl-NL" sz="3600" i="1" dirty="0">
                <a:solidFill>
                  <a:schemeClr val="accent5">
                    <a:lumMod val="60000"/>
                    <a:lumOff val="40000"/>
                  </a:schemeClr>
                </a:solidFill>
                <a:latin typeface="+mn-lt"/>
                <a:cs typeface="Trebuchet MS"/>
              </a:rPr>
              <a:t>“Jij &amp; de Ambassade &lt;naam organisatie&gt;”</a:t>
            </a:r>
            <a:r>
              <a:rPr lang="nl-NL" sz="3600" i="1" dirty="0">
                <a:solidFill>
                  <a:schemeClr val="accent4"/>
                </a:solidFill>
                <a:latin typeface="+mn-lt"/>
                <a:cs typeface="Trebuchet MS"/>
              </a:rPr>
              <a:t>			</a:t>
            </a:r>
            <a:endParaRPr lang="nl-NL" dirty="0">
              <a:solidFill>
                <a:schemeClr val="accent6">
                  <a:lumMod val="60000"/>
                  <a:lumOff val="40000"/>
                </a:schemeClr>
              </a:solidFill>
              <a:latin typeface="+mn-lt"/>
            </a:endParaRPr>
          </a:p>
        </p:txBody>
      </p:sp>
      <p:sp>
        <p:nvSpPr>
          <p:cNvPr id="3" name="Tekstvak 2">
            <a:extLst>
              <a:ext uri="{FF2B5EF4-FFF2-40B4-BE49-F238E27FC236}">
                <a16:creationId xmlns:a16="http://schemas.microsoft.com/office/drawing/2014/main" id="{4CCD2C6B-5A6B-354A-A64A-1FF96699A61B}"/>
              </a:ext>
            </a:extLst>
          </p:cNvPr>
          <p:cNvSpPr txBox="1"/>
          <p:nvPr/>
        </p:nvSpPr>
        <p:spPr>
          <a:xfrm>
            <a:off x="3621088" y="5054600"/>
            <a:ext cx="2894012" cy="461665"/>
          </a:xfrm>
          <a:prstGeom prst="rect">
            <a:avLst/>
          </a:prstGeom>
          <a:noFill/>
        </p:spPr>
        <p:txBody>
          <a:bodyPr>
            <a:spAutoFit/>
          </a:bodyPr>
          <a:lstStyle/>
          <a:p>
            <a:pPr eaLnBrk="1" fontAlgn="auto" hangingPunct="1">
              <a:spcBef>
                <a:spcPts val="0"/>
              </a:spcBef>
              <a:spcAft>
                <a:spcPts val="0"/>
              </a:spcAft>
              <a:defRPr/>
            </a:pPr>
            <a:r>
              <a:rPr lang="nl-NL" sz="2400" i="1" dirty="0">
                <a:solidFill>
                  <a:schemeClr val="accent6">
                    <a:lumMod val="60000"/>
                    <a:lumOff val="40000"/>
                  </a:schemeClr>
                </a:solidFill>
                <a:latin typeface="+mn-lt"/>
              </a:rPr>
              <a:t>&lt;Namen trainers&gt;</a:t>
            </a:r>
            <a:endParaRPr lang="nl-NL" sz="2400" dirty="0">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65212478-9B0A-054E-BA97-0EE2DF0731AD}"/>
              </a:ext>
            </a:extLst>
          </p:cNvPr>
          <p:cNvSpPr/>
          <p:nvPr/>
        </p:nvSpPr>
        <p:spPr>
          <a:xfrm>
            <a:off x="374650" y="5543550"/>
            <a:ext cx="1662113" cy="1225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11266" name="Afbeelding 10" descr="Afbeelding met tekening, voedsel&#10;&#10;Automatisch gegenereerde beschrijving">
            <a:extLst>
              <a:ext uri="{FF2B5EF4-FFF2-40B4-BE49-F238E27FC236}">
                <a16:creationId xmlns:a16="http://schemas.microsoft.com/office/drawing/2014/main" id="{2765963F-5267-7244-B0CD-5C8A4D521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 y="5918200"/>
            <a:ext cx="14859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jdelijke aanduiding voor inhoud 1">
            <a:extLst>
              <a:ext uri="{FF2B5EF4-FFF2-40B4-BE49-F238E27FC236}">
                <a16:creationId xmlns:a16="http://schemas.microsoft.com/office/drawing/2014/main" id="{28254136-80EE-694E-9284-005998980080}"/>
              </a:ext>
            </a:extLst>
          </p:cNvPr>
          <p:cNvSpPr>
            <a:spLocks noGrp="1"/>
          </p:cNvSpPr>
          <p:nvPr>
            <p:ph idx="1"/>
          </p:nvPr>
        </p:nvSpPr>
        <p:spPr>
          <a:xfrm>
            <a:off x="3756454" y="1244600"/>
            <a:ext cx="7908324" cy="4860925"/>
          </a:xfrm>
        </p:spPr>
        <p:txBody>
          <a:bodyPr rtlCol="0">
            <a:normAutofit fontScale="85000" lnSpcReduction="20000"/>
          </a:bodyPr>
          <a:lstStyle/>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9.30 - 10:20	Voorstellen trainers</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Over dit project: Inclusief werken met Ambassadeurs</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Over dit project: Ambassade &lt;Naam organisatie&gt;</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De opzet van de training</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Kennismaking met je collega ambassadeurs</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65000"/>
                  </a:schemeClr>
                </a:solidFill>
                <a:latin typeface="+mn-lt"/>
              </a:rPr>
              <a:t>10:20 -10:30	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65000"/>
                  </a:schemeClr>
                </a:solidFill>
                <a:latin typeface="+mn-lt"/>
              </a:rPr>
              <a:t>10:30 - 11:20	Vervolg: kennismaking met je collega ambassadeurs</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65000"/>
                  </a:schemeClr>
                </a:solidFill>
                <a:latin typeface="+mn-lt"/>
              </a:rPr>
              <a:t>		Je verwachtingen </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11:20 - 11:30 	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11:30 - 12:20	Vervolg: je verwachtingen</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Visie ambassadeurschap en landelijk netwerk</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Plan van aanpak &lt;Naam organisatie&gt;</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12:20 - 13:20	Lunch</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13:20 - 14:10	Nulmeting inclusie psychische diversiteit &lt;Naam organisatie&gt;</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Stakeholderanalyse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14:10 - 14:20	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14:20 - 15:10	Vervolg Stakeholderanalyse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15:10 - 15:20	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15:20 - 16:00	Autisme &amp; Inclusie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16:00 - 16:05	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16:05 - 16:30 	Uitleg eindopdrachten</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16:30		Einde</a:t>
            </a:r>
          </a:p>
          <a:p>
            <a:pPr eaLnBrk="1" fontAlgn="auto" hangingPunct="1">
              <a:spcAft>
                <a:spcPts val="0"/>
              </a:spcAft>
              <a:defRPr/>
            </a:pPr>
            <a:endParaRPr lang="nl-NL" dirty="0">
              <a:solidFill>
                <a:schemeClr val="bg2">
                  <a:lumMod val="50000"/>
                </a:schemeClr>
              </a:solidFill>
              <a:latin typeface="+mn-lt"/>
            </a:endParaRPr>
          </a:p>
        </p:txBody>
      </p:sp>
      <p:sp>
        <p:nvSpPr>
          <p:cNvPr id="11269" name="Titel 2">
            <a:extLst>
              <a:ext uri="{FF2B5EF4-FFF2-40B4-BE49-F238E27FC236}">
                <a16:creationId xmlns:a16="http://schemas.microsoft.com/office/drawing/2014/main" id="{5A76CA3B-F8F1-E546-AF1D-59757DC7FD60}"/>
              </a:ext>
            </a:extLst>
          </p:cNvPr>
          <p:cNvSpPr>
            <a:spLocks noGrp="1" noChangeArrowheads="1"/>
          </p:cNvSpPr>
          <p:nvPr>
            <p:ph type="title"/>
          </p:nvPr>
        </p:nvSpPr>
        <p:spPr>
          <a:xfrm>
            <a:off x="706438" y="368300"/>
            <a:ext cx="9385300" cy="647700"/>
          </a:xfrm>
        </p:spPr>
        <p:txBody>
          <a:bodyPr/>
          <a:lstStyle/>
          <a:p>
            <a:pPr eaLnBrk="1" hangingPunct="1">
              <a:defRPr/>
            </a:pPr>
            <a:r>
              <a:rPr lang="nl-NL" altLang="nl-NL" dirty="0">
                <a:latin typeface="+mn-lt"/>
              </a:rPr>
              <a:t>Programma dag 1, &lt;Datum&gt;</a:t>
            </a:r>
          </a:p>
        </p:txBody>
      </p:sp>
      <p:pic>
        <p:nvPicPr>
          <p:cNvPr id="1028" name="Picture 4" descr="kop, ristretto, espresso, caff macchiato, koffie, cafeïne, Cubaanse espresso, koffiekop, cappuccino, cortado, platte witte, drinken, koffiemelk, witte koffie, koffie verkeerd, eten, Wiener melange, Ipoh witte koffie, latte, caff americano, serveware, ingrediënt, keuken, Espressino, drinkware, mocaccino, lungo, cafe, Java coffee, marocchino, tafelgerei, schotel, americano, schotel, niet-alcoholische drank, salep, oploskoffie, thee, Coffee substitute">
            <a:extLst>
              <a:ext uri="{FF2B5EF4-FFF2-40B4-BE49-F238E27FC236}">
                <a16:creationId xmlns:a16="http://schemas.microsoft.com/office/drawing/2014/main" id="{A7B417DD-5FFB-B343-AF83-EACE5ECDEC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222" y="2686522"/>
            <a:ext cx="2969281" cy="1977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079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inhoud 1">
            <a:extLst>
              <a:ext uri="{FF2B5EF4-FFF2-40B4-BE49-F238E27FC236}">
                <a16:creationId xmlns:a16="http://schemas.microsoft.com/office/drawing/2014/main" id="{A3913809-0FBB-7845-85D9-F4E24083DE8F}"/>
              </a:ext>
            </a:extLst>
          </p:cNvPr>
          <p:cNvSpPr>
            <a:spLocks noGrp="1" noChangeArrowheads="1"/>
          </p:cNvSpPr>
          <p:nvPr>
            <p:ph idx="1"/>
          </p:nvPr>
        </p:nvSpPr>
        <p:spPr>
          <a:xfrm>
            <a:off x="695325" y="1701800"/>
            <a:ext cx="9396413" cy="3944938"/>
          </a:xfrm>
        </p:spPr>
        <p:txBody>
          <a:bodyPr/>
          <a:lstStyle/>
          <a:p>
            <a:pPr eaLnBrk="1" hangingPunct="1">
              <a:defRPr/>
            </a:pPr>
            <a:r>
              <a:rPr lang="nl-NL" altLang="nl-NL" sz="2400" dirty="0">
                <a:latin typeface="+mn-lt"/>
              </a:rPr>
              <a:t>Bespreek 15 minuten in drietallen (</a:t>
            </a:r>
            <a:r>
              <a:rPr lang="nl-NL" altLang="nl-NL" sz="2400" dirty="0" err="1">
                <a:latin typeface="+mn-lt"/>
              </a:rPr>
              <a:t>breakoutrooms</a:t>
            </a:r>
            <a:r>
              <a:rPr lang="nl-NL" altLang="nl-NL" sz="2400" dirty="0">
                <a:latin typeface="+mn-lt"/>
              </a:rPr>
              <a:t>) </a:t>
            </a:r>
          </a:p>
          <a:p>
            <a:pPr eaLnBrk="1" hangingPunct="1">
              <a:defRPr/>
            </a:pPr>
            <a:r>
              <a:rPr lang="nl-NL" altLang="nl-NL" sz="2400" dirty="0">
                <a:latin typeface="+mn-lt"/>
              </a:rPr>
              <a:t>Schrijf in 5 minuten jouw persoonlijke antwoord op deze vraag </a:t>
            </a:r>
          </a:p>
          <a:p>
            <a:pPr eaLnBrk="1" hangingPunct="1">
              <a:lnSpc>
                <a:spcPct val="100000"/>
              </a:lnSpc>
              <a:defRPr/>
            </a:pPr>
            <a:r>
              <a:rPr lang="nl-NL" altLang="nl-NL" sz="2400" dirty="0">
                <a:latin typeface="+mn-lt"/>
              </a:rPr>
              <a:t>Deel plenair jouw persoonlijke antwoord </a:t>
            </a:r>
          </a:p>
          <a:p>
            <a:pPr eaLnBrk="1" hangingPunct="1">
              <a:lnSpc>
                <a:spcPct val="100000"/>
              </a:lnSpc>
              <a:defRPr/>
            </a:pPr>
            <a:endParaRPr lang="nl-NL" altLang="nl-NL" sz="2400" dirty="0">
              <a:latin typeface="+mn-lt"/>
            </a:endParaRPr>
          </a:p>
          <a:p>
            <a:pPr eaLnBrk="1" hangingPunct="1">
              <a:lnSpc>
                <a:spcPct val="100000"/>
              </a:lnSpc>
              <a:defRPr/>
            </a:pPr>
            <a:endParaRPr lang="nl-NL" altLang="nl-NL" sz="2400" dirty="0">
              <a:latin typeface="+mn-lt"/>
            </a:endParaRPr>
          </a:p>
          <a:p>
            <a:pPr eaLnBrk="1" hangingPunct="1">
              <a:lnSpc>
                <a:spcPct val="100000"/>
              </a:lnSpc>
              <a:defRPr/>
            </a:pPr>
            <a:endParaRPr lang="nl-NL" altLang="nl-NL" sz="2400" dirty="0">
              <a:latin typeface="+mn-lt"/>
            </a:endParaRPr>
          </a:p>
        </p:txBody>
      </p:sp>
      <p:sp>
        <p:nvSpPr>
          <p:cNvPr id="22531" name="Titel 2">
            <a:extLst>
              <a:ext uri="{FF2B5EF4-FFF2-40B4-BE49-F238E27FC236}">
                <a16:creationId xmlns:a16="http://schemas.microsoft.com/office/drawing/2014/main" id="{EF9C3F91-EB24-674F-8F98-B7C05BE0CD5B}"/>
              </a:ext>
            </a:extLst>
          </p:cNvPr>
          <p:cNvSpPr>
            <a:spLocks noGrp="1" noChangeArrowheads="1"/>
          </p:cNvSpPr>
          <p:nvPr>
            <p:ph type="title"/>
          </p:nvPr>
        </p:nvSpPr>
        <p:spPr>
          <a:xfrm>
            <a:off x="706438" y="368300"/>
            <a:ext cx="9385300" cy="1181100"/>
          </a:xfrm>
        </p:spPr>
        <p:txBody>
          <a:bodyPr/>
          <a:lstStyle/>
          <a:p>
            <a:pPr eaLnBrk="1" hangingPunct="1">
              <a:defRPr/>
            </a:pPr>
            <a:r>
              <a:rPr lang="nl-NL" altLang="nl-NL">
                <a:latin typeface="+mn-lt"/>
              </a:rPr>
              <a:t>Wat wil je dat het ambassadeurschap voor jou oplevert?</a:t>
            </a:r>
          </a:p>
        </p:txBody>
      </p:sp>
      <p:pic>
        <p:nvPicPr>
          <p:cNvPr id="23555" name="Tijdelijke aanduiding voor inhoud 3">
            <a:extLst>
              <a:ext uri="{FF2B5EF4-FFF2-40B4-BE49-F238E27FC236}">
                <a16:creationId xmlns:a16="http://schemas.microsoft.com/office/drawing/2014/main" id="{A4ECBDD8-C4EC-DE49-B8CF-4A8B244B19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5659438"/>
            <a:ext cx="15748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65212478-9B0A-054E-BA97-0EE2DF0731AD}"/>
              </a:ext>
            </a:extLst>
          </p:cNvPr>
          <p:cNvSpPr/>
          <p:nvPr/>
        </p:nvSpPr>
        <p:spPr>
          <a:xfrm>
            <a:off x="374650" y="5543550"/>
            <a:ext cx="1662113" cy="1225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11266" name="Afbeelding 10" descr="Afbeelding met tekening, voedsel&#10;&#10;Automatisch gegenereerde beschrijving">
            <a:extLst>
              <a:ext uri="{FF2B5EF4-FFF2-40B4-BE49-F238E27FC236}">
                <a16:creationId xmlns:a16="http://schemas.microsoft.com/office/drawing/2014/main" id="{2765963F-5267-7244-B0CD-5C8A4D521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 y="5918200"/>
            <a:ext cx="14859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jdelijke aanduiding voor inhoud 1">
            <a:extLst>
              <a:ext uri="{FF2B5EF4-FFF2-40B4-BE49-F238E27FC236}">
                <a16:creationId xmlns:a16="http://schemas.microsoft.com/office/drawing/2014/main" id="{28254136-80EE-694E-9284-005998980080}"/>
              </a:ext>
            </a:extLst>
          </p:cNvPr>
          <p:cNvSpPr>
            <a:spLocks noGrp="1"/>
          </p:cNvSpPr>
          <p:nvPr>
            <p:ph idx="1"/>
          </p:nvPr>
        </p:nvSpPr>
        <p:spPr>
          <a:xfrm>
            <a:off x="3756454" y="1244600"/>
            <a:ext cx="7908324" cy="4860925"/>
          </a:xfrm>
        </p:spPr>
        <p:txBody>
          <a:bodyPr rtlCol="0">
            <a:normAutofit fontScale="85000" lnSpcReduction="20000"/>
          </a:bodyPr>
          <a:lstStyle/>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9.30 – 10:20	Voorstellen trainers</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Over dit project: Inclusief werken met Ambassadeurs</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Over dit project: Ambassade &lt;Naam organisatie&gt;</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De opzet van de training</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Kennismaking met je collega ambassadeurs</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10:20 -10:30	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10:30 – 11:20	Vervolg: kennismaking met je collega ambassadeurs</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Je verwachtingen </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11:20 - 11:30 	</a:t>
            </a:r>
            <a:r>
              <a:rPr lang="nl-NL" dirty="0">
                <a:solidFill>
                  <a:schemeClr val="bg2">
                    <a:lumMod val="65000"/>
                  </a:schemeClr>
                </a:solidFill>
                <a:latin typeface="+mn-lt"/>
              </a:rPr>
              <a:t>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65000"/>
                  </a:schemeClr>
                </a:solidFill>
                <a:latin typeface="+mn-lt"/>
              </a:rPr>
              <a:t>11:30 – 12:20	Vervolg: je verwachtingen</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65000"/>
                  </a:schemeClr>
                </a:solidFill>
                <a:latin typeface="+mn-lt"/>
              </a:rPr>
              <a:t>		Visie ambassadeurschap en landelijk netwerk</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65000"/>
                  </a:schemeClr>
                </a:solidFill>
                <a:latin typeface="+mn-lt"/>
              </a:rPr>
              <a:t>		Plan van aanpak &lt;Naam organisatie&gt;</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12:20 - 13:20	Lunch</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13:20 – 14:10	Nulmeting inclusie psychische diversiteit &lt;Naam organisatie&gt;</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Stakeholderanalyse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14:10 – 14:20	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14:20 – 15:10	Vervolg Stakeholderanalyse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15:10 – 15:20	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15:20 – 16:00	Autisme &amp; Inclusie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16:00 – 16:05	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16:05 – 16:30 	Uitleg eindopdrachten</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16:30		Einde</a:t>
            </a:r>
          </a:p>
          <a:p>
            <a:pPr eaLnBrk="1" fontAlgn="auto" hangingPunct="1">
              <a:spcAft>
                <a:spcPts val="0"/>
              </a:spcAft>
              <a:defRPr/>
            </a:pPr>
            <a:endParaRPr lang="nl-NL" dirty="0">
              <a:solidFill>
                <a:schemeClr val="bg2">
                  <a:lumMod val="50000"/>
                </a:schemeClr>
              </a:solidFill>
              <a:latin typeface="+mn-lt"/>
            </a:endParaRPr>
          </a:p>
        </p:txBody>
      </p:sp>
      <p:sp>
        <p:nvSpPr>
          <p:cNvPr id="11269" name="Titel 2">
            <a:extLst>
              <a:ext uri="{FF2B5EF4-FFF2-40B4-BE49-F238E27FC236}">
                <a16:creationId xmlns:a16="http://schemas.microsoft.com/office/drawing/2014/main" id="{5A76CA3B-F8F1-E546-AF1D-59757DC7FD60}"/>
              </a:ext>
            </a:extLst>
          </p:cNvPr>
          <p:cNvSpPr>
            <a:spLocks noGrp="1" noChangeArrowheads="1"/>
          </p:cNvSpPr>
          <p:nvPr>
            <p:ph type="title"/>
          </p:nvPr>
        </p:nvSpPr>
        <p:spPr>
          <a:xfrm>
            <a:off x="706438" y="368300"/>
            <a:ext cx="9385300" cy="647700"/>
          </a:xfrm>
        </p:spPr>
        <p:txBody>
          <a:bodyPr/>
          <a:lstStyle/>
          <a:p>
            <a:pPr eaLnBrk="1" hangingPunct="1">
              <a:defRPr/>
            </a:pPr>
            <a:r>
              <a:rPr lang="nl-NL" altLang="nl-NL" dirty="0">
                <a:latin typeface="+mn-lt"/>
              </a:rPr>
              <a:t>Programma dag 1, &lt;Datum&gt;</a:t>
            </a:r>
          </a:p>
        </p:txBody>
      </p:sp>
      <p:pic>
        <p:nvPicPr>
          <p:cNvPr id="1028" name="Picture 4" descr="kop, ristretto, espresso, caff macchiato, koffie, cafeïne, Cubaanse espresso, koffiekop, cappuccino, cortado, platte witte, drinken, koffiemelk, witte koffie, koffie verkeerd, eten, Wiener melange, Ipoh witte koffie, latte, caff americano, serveware, ingrediënt, keuken, Espressino, drinkware, mocaccino, lungo, cafe, Java coffee, marocchino, tafelgerei, schotel, americano, schotel, niet-alcoholische drank, salep, oploskoffie, thee, Coffee substitute">
            <a:extLst>
              <a:ext uri="{FF2B5EF4-FFF2-40B4-BE49-F238E27FC236}">
                <a16:creationId xmlns:a16="http://schemas.microsoft.com/office/drawing/2014/main" id="{A7B417DD-5FFB-B343-AF83-EACE5ECDEC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222" y="2686522"/>
            <a:ext cx="2969281" cy="1977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600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inhoud 1">
            <a:extLst>
              <a:ext uri="{FF2B5EF4-FFF2-40B4-BE49-F238E27FC236}">
                <a16:creationId xmlns:a16="http://schemas.microsoft.com/office/drawing/2014/main" id="{A52937D6-F0E0-8147-9962-939F1256D293}"/>
              </a:ext>
            </a:extLst>
          </p:cNvPr>
          <p:cNvSpPr>
            <a:spLocks noGrp="1" noChangeArrowheads="1"/>
          </p:cNvSpPr>
          <p:nvPr>
            <p:ph idx="1"/>
          </p:nvPr>
        </p:nvSpPr>
        <p:spPr>
          <a:xfrm>
            <a:off x="695325" y="1916113"/>
            <a:ext cx="9396413" cy="3376612"/>
          </a:xfrm>
        </p:spPr>
        <p:txBody>
          <a:bodyPr/>
          <a:lstStyle/>
          <a:p>
            <a:pPr eaLnBrk="1" hangingPunct="1">
              <a:defRPr/>
            </a:pPr>
            <a:r>
              <a:rPr lang="nl-NL" altLang="nl-NL" sz="2400" dirty="0">
                <a:latin typeface="+mn-lt"/>
              </a:rPr>
              <a:t>Psychische kwetsbaarheden (en in het bijzonder autisme) bespreekbaar en gewoner maken</a:t>
            </a:r>
          </a:p>
          <a:p>
            <a:pPr eaLnBrk="1" hangingPunct="1">
              <a:defRPr/>
            </a:pPr>
            <a:r>
              <a:rPr lang="nl-NL" altLang="nl-NL" sz="2400" dirty="0">
                <a:latin typeface="+mn-lt"/>
              </a:rPr>
              <a:t>Positieve beeldvorming t.a.v. neurodiversiteit</a:t>
            </a:r>
          </a:p>
          <a:p>
            <a:pPr eaLnBrk="1" hangingPunct="1">
              <a:defRPr/>
            </a:pPr>
            <a:r>
              <a:rPr lang="nl-NL" altLang="nl-NL" sz="2400" dirty="0">
                <a:latin typeface="+mn-lt"/>
              </a:rPr>
              <a:t>Inzetten van medewerkers op hun kracht: ook kwetsbaarheid en bijzonder talent</a:t>
            </a:r>
          </a:p>
          <a:p>
            <a:pPr eaLnBrk="1" hangingPunct="1">
              <a:defRPr/>
            </a:pPr>
            <a:r>
              <a:rPr lang="nl-NL" altLang="nl-NL" sz="2400" dirty="0">
                <a:latin typeface="+mn-lt"/>
              </a:rPr>
              <a:t>Een (nog) betere werksfeer en betere prestaties</a:t>
            </a:r>
            <a:endParaRPr lang="nl-NL" altLang="nl-NL" sz="2400" dirty="0">
              <a:solidFill>
                <a:srgbClr val="FF0000"/>
              </a:solidFill>
              <a:latin typeface="+mn-lt"/>
            </a:endParaRPr>
          </a:p>
        </p:txBody>
      </p:sp>
      <p:sp>
        <p:nvSpPr>
          <p:cNvPr id="25603" name="Titel 2">
            <a:extLst>
              <a:ext uri="{FF2B5EF4-FFF2-40B4-BE49-F238E27FC236}">
                <a16:creationId xmlns:a16="http://schemas.microsoft.com/office/drawing/2014/main" id="{EEF9266C-3C8F-F448-84A9-60EAB721759A}"/>
              </a:ext>
            </a:extLst>
          </p:cNvPr>
          <p:cNvSpPr>
            <a:spLocks noGrp="1" noChangeArrowheads="1"/>
          </p:cNvSpPr>
          <p:nvPr>
            <p:ph type="title"/>
          </p:nvPr>
        </p:nvSpPr>
        <p:spPr>
          <a:xfrm>
            <a:off x="706438" y="368300"/>
            <a:ext cx="9385300" cy="1181100"/>
          </a:xfrm>
        </p:spPr>
        <p:txBody>
          <a:bodyPr/>
          <a:lstStyle/>
          <a:p>
            <a:pPr eaLnBrk="1" hangingPunct="1">
              <a:defRPr/>
            </a:pPr>
            <a:r>
              <a:rPr lang="nl-NL" altLang="nl-NL" dirty="0">
                <a:latin typeface="+mn-lt"/>
              </a:rPr>
              <a:t>Wat is het doel van ambassadeurs?</a:t>
            </a:r>
          </a:p>
        </p:txBody>
      </p:sp>
      <p:pic>
        <p:nvPicPr>
          <p:cNvPr id="2" name="Tijdelijke aanduiding voor inhoud 3">
            <a:extLst>
              <a:ext uri="{FF2B5EF4-FFF2-40B4-BE49-F238E27FC236}">
                <a16:creationId xmlns:a16="http://schemas.microsoft.com/office/drawing/2014/main" id="{528AB421-2E8E-CC4B-A48E-000CCB3D7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5659438"/>
            <a:ext cx="15748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Tijdelijke aanduiding voor inhoud 3">
            <a:extLst>
              <a:ext uri="{FF2B5EF4-FFF2-40B4-BE49-F238E27FC236}">
                <a16:creationId xmlns:a16="http://schemas.microsoft.com/office/drawing/2014/main" id="{17BDDB56-6D9F-4348-9319-2CAF477F56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5659438"/>
            <a:ext cx="15748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inhoud 1">
            <a:extLst>
              <a:ext uri="{FF2B5EF4-FFF2-40B4-BE49-F238E27FC236}">
                <a16:creationId xmlns:a16="http://schemas.microsoft.com/office/drawing/2014/main" id="{C869E7C3-AA30-EC45-83EC-D3E843F8B1C5}"/>
              </a:ext>
            </a:extLst>
          </p:cNvPr>
          <p:cNvSpPr>
            <a:spLocks noGrp="1"/>
          </p:cNvSpPr>
          <p:nvPr>
            <p:ph idx="1"/>
          </p:nvPr>
        </p:nvSpPr>
        <p:spPr>
          <a:xfrm>
            <a:off x="766763" y="1570038"/>
            <a:ext cx="8783637" cy="4529137"/>
          </a:xfrm>
        </p:spPr>
        <p:txBody>
          <a:bodyPr rtlCol="0">
            <a:normAutofit/>
          </a:bodyPr>
          <a:lstStyle/>
          <a:p>
            <a:pPr eaLnBrk="1" fontAlgn="auto" hangingPunct="1">
              <a:spcAft>
                <a:spcPts val="0"/>
              </a:spcAft>
              <a:buClr>
                <a:schemeClr val="accent4"/>
              </a:buClr>
              <a:defRPr/>
            </a:pPr>
            <a:r>
              <a:rPr lang="nl-NL" sz="2400" dirty="0">
                <a:solidFill>
                  <a:schemeClr val="bg2">
                    <a:lumMod val="50000"/>
                  </a:schemeClr>
                </a:solidFill>
                <a:latin typeface="+mn-lt"/>
              </a:rPr>
              <a:t>In 2012 opgericht door Diederik </a:t>
            </a:r>
            <a:r>
              <a:rPr lang="nl-NL" sz="2400" dirty="0" err="1">
                <a:solidFill>
                  <a:schemeClr val="bg2">
                    <a:lumMod val="50000"/>
                  </a:schemeClr>
                </a:solidFill>
                <a:latin typeface="+mn-lt"/>
              </a:rPr>
              <a:t>Weve</a:t>
            </a:r>
            <a:endParaRPr lang="nl-NL" sz="2400" dirty="0">
              <a:solidFill>
                <a:schemeClr val="bg2">
                  <a:lumMod val="50000"/>
                </a:schemeClr>
              </a:solidFill>
              <a:latin typeface="+mn-lt"/>
            </a:endParaRPr>
          </a:p>
          <a:p>
            <a:pPr eaLnBrk="1" fontAlgn="auto" hangingPunct="1">
              <a:spcAft>
                <a:spcPts val="0"/>
              </a:spcAft>
              <a:buClr>
                <a:schemeClr val="accent4"/>
              </a:buClr>
              <a:defRPr/>
            </a:pPr>
            <a:r>
              <a:rPr lang="nl-NL" sz="2400" dirty="0">
                <a:solidFill>
                  <a:schemeClr val="bg2">
                    <a:lumMod val="50000"/>
                  </a:schemeClr>
                </a:solidFill>
                <a:latin typeface="+mn-lt"/>
              </a:rPr>
              <a:t>Een netwerk van autisme ambassadeurs: gerespecteerde, gewone collega’s die in en grote organisatie werken én autisme hebben en zorgdragen voor een positieve beeldvorming over autisme</a:t>
            </a:r>
          </a:p>
          <a:p>
            <a:pPr eaLnBrk="1" fontAlgn="auto" hangingPunct="1">
              <a:spcAft>
                <a:spcPts val="0"/>
              </a:spcAft>
              <a:buClr>
                <a:schemeClr val="accent4"/>
              </a:buClr>
              <a:defRPr/>
            </a:pPr>
            <a:r>
              <a:rPr lang="nl-NL" sz="2400" dirty="0">
                <a:solidFill>
                  <a:schemeClr val="bg2">
                    <a:lumMod val="50000"/>
                  </a:schemeClr>
                </a:solidFill>
                <a:latin typeface="+mn-lt"/>
              </a:rPr>
              <a:t>De werknemer komt in actie met een eigen plan</a:t>
            </a:r>
          </a:p>
          <a:p>
            <a:pPr eaLnBrk="1" fontAlgn="auto" hangingPunct="1">
              <a:spcAft>
                <a:spcPts val="0"/>
              </a:spcAft>
              <a:buClr>
                <a:schemeClr val="accent4"/>
              </a:buClr>
              <a:defRPr/>
            </a:pPr>
            <a:r>
              <a:rPr lang="nl-NL" sz="2400" dirty="0">
                <a:solidFill>
                  <a:schemeClr val="bg2">
                    <a:lumMod val="50000"/>
                  </a:schemeClr>
                </a:solidFill>
                <a:latin typeface="+mn-lt"/>
              </a:rPr>
              <a:t>VAB ondersteunt door o.a. het verzorgen van de opleidingen voor nieuwe ambassadeurs</a:t>
            </a:r>
          </a:p>
          <a:p>
            <a:pPr eaLnBrk="1" fontAlgn="auto" hangingPunct="1">
              <a:spcAft>
                <a:spcPts val="0"/>
              </a:spcAft>
              <a:buClr>
                <a:schemeClr val="accent4"/>
              </a:buClr>
              <a:defRPr/>
            </a:pPr>
            <a:r>
              <a:rPr lang="nl-NL" sz="2400" dirty="0">
                <a:solidFill>
                  <a:schemeClr val="bg2">
                    <a:lumMod val="50000"/>
                  </a:schemeClr>
                </a:solidFill>
                <a:latin typeface="+mn-lt"/>
              </a:rPr>
              <a:t>De Vereniging Autisme Ambassadeurs is een landelijk netwerk met ambassadeurs uit diverse organisaties</a:t>
            </a:r>
          </a:p>
          <a:p>
            <a:pPr eaLnBrk="1" fontAlgn="auto" hangingPunct="1">
              <a:spcAft>
                <a:spcPts val="0"/>
              </a:spcAft>
              <a:buClr>
                <a:schemeClr val="accent4"/>
              </a:buClr>
              <a:defRPr/>
            </a:pPr>
            <a:endParaRPr lang="nl-NL" sz="2400" dirty="0">
              <a:solidFill>
                <a:schemeClr val="bg2">
                  <a:lumMod val="50000"/>
                </a:schemeClr>
              </a:solidFill>
              <a:latin typeface="+mn-lt"/>
            </a:endParaRPr>
          </a:p>
          <a:p>
            <a:pPr eaLnBrk="1" fontAlgn="auto" hangingPunct="1">
              <a:spcAft>
                <a:spcPts val="0"/>
              </a:spcAft>
              <a:buClr>
                <a:schemeClr val="accent4"/>
              </a:buClr>
              <a:defRPr/>
            </a:pPr>
            <a:endParaRPr lang="nl-NL" dirty="0">
              <a:solidFill>
                <a:schemeClr val="bg2">
                  <a:lumMod val="50000"/>
                </a:schemeClr>
              </a:solidFill>
              <a:latin typeface="+mn-lt"/>
            </a:endParaRPr>
          </a:p>
          <a:p>
            <a:pPr eaLnBrk="1" fontAlgn="auto" hangingPunct="1">
              <a:spcAft>
                <a:spcPts val="0"/>
              </a:spcAft>
              <a:buClr>
                <a:schemeClr val="accent4"/>
              </a:buClr>
              <a:defRPr/>
            </a:pPr>
            <a:endParaRPr lang="nl-NL" dirty="0">
              <a:solidFill>
                <a:schemeClr val="bg2">
                  <a:lumMod val="50000"/>
                </a:schemeClr>
              </a:solidFill>
              <a:latin typeface="+mn-lt"/>
            </a:endParaRPr>
          </a:p>
        </p:txBody>
      </p:sp>
      <p:sp>
        <p:nvSpPr>
          <p:cNvPr id="26628" name="Titel 2">
            <a:extLst>
              <a:ext uri="{FF2B5EF4-FFF2-40B4-BE49-F238E27FC236}">
                <a16:creationId xmlns:a16="http://schemas.microsoft.com/office/drawing/2014/main" id="{FF5CD3AF-4216-8A45-9E19-7A6E29DD8FA6}"/>
              </a:ext>
            </a:extLst>
          </p:cNvPr>
          <p:cNvSpPr>
            <a:spLocks noGrp="1" noChangeArrowheads="1"/>
          </p:cNvSpPr>
          <p:nvPr>
            <p:ph type="title"/>
          </p:nvPr>
        </p:nvSpPr>
        <p:spPr>
          <a:xfrm>
            <a:off x="706438" y="488950"/>
            <a:ext cx="9385300" cy="1181100"/>
          </a:xfrm>
        </p:spPr>
        <p:txBody>
          <a:bodyPr/>
          <a:lstStyle/>
          <a:p>
            <a:pPr eaLnBrk="1" hangingPunct="1">
              <a:defRPr/>
            </a:pPr>
            <a:r>
              <a:rPr lang="nl-NL" altLang="nl-NL">
                <a:latin typeface="+mn-lt"/>
              </a:rPr>
              <a:t>Wat is de Autisme Ambassade?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Afbeelding 7" descr="Afbeelding met shirt&#10;&#10;Automatisch gegenereerde beschrijving">
            <a:extLst>
              <a:ext uri="{FF2B5EF4-FFF2-40B4-BE49-F238E27FC236}">
                <a16:creationId xmlns:a16="http://schemas.microsoft.com/office/drawing/2014/main" id="{1312683A-4623-9E49-B0E7-170C8E5D1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0" y="877888"/>
            <a:ext cx="2052638"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Tijdelijke aanduiding voor inhoud 3">
            <a:extLst>
              <a:ext uri="{FF2B5EF4-FFF2-40B4-BE49-F238E27FC236}">
                <a16:creationId xmlns:a16="http://schemas.microsoft.com/office/drawing/2014/main" id="{E8686718-DC53-9243-B3F2-89343A249A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00" y="5659438"/>
            <a:ext cx="15748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descr="Afbeeldingsresultaat voor abn amro">
            <a:extLst>
              <a:ext uri="{FF2B5EF4-FFF2-40B4-BE49-F238E27FC236}">
                <a16:creationId xmlns:a16="http://schemas.microsoft.com/office/drawing/2014/main" id="{0805E56E-552E-C64F-95EE-3634E1A748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4925"/>
            <a:ext cx="262096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Afbeeldingsresultaat voor nationale nederlanden">
            <a:extLst>
              <a:ext uri="{FF2B5EF4-FFF2-40B4-BE49-F238E27FC236}">
                <a16:creationId xmlns:a16="http://schemas.microsoft.com/office/drawing/2014/main" id="{70EAE633-B01D-2C49-A482-DD0AED2976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39" t="28535" r="-439" b="27107"/>
          <a:stretch>
            <a:fillRect/>
          </a:stretch>
        </p:blipFill>
        <p:spPr bwMode="auto">
          <a:xfrm>
            <a:off x="5486400" y="47625"/>
            <a:ext cx="247332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8" descr="Afbeeldingsresultaat voor provincie drenthe">
            <a:extLst>
              <a:ext uri="{FF2B5EF4-FFF2-40B4-BE49-F238E27FC236}">
                <a16:creationId xmlns:a16="http://schemas.microsoft.com/office/drawing/2014/main" id="{37E700C8-8B62-2144-9FD4-B735DE1D3C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1388" y="1590675"/>
            <a:ext cx="24733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0" descr="Afbeeldingsresultaat voor belastingdienst">
            <a:extLst>
              <a:ext uri="{FF2B5EF4-FFF2-40B4-BE49-F238E27FC236}">
                <a16:creationId xmlns:a16="http://schemas.microsoft.com/office/drawing/2014/main" id="{1E501959-8A09-604C-9253-B81C6AAE5E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863" y="1465263"/>
            <a:ext cx="217011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2" descr="Afbeeldingsresultaat voor provincie gelderland">
            <a:extLst>
              <a:ext uri="{FF2B5EF4-FFF2-40B4-BE49-F238E27FC236}">
                <a16:creationId xmlns:a16="http://schemas.microsoft.com/office/drawing/2014/main" id="{E9841B3C-1BED-7849-9337-BE95DE4B9D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5825" y="1041400"/>
            <a:ext cx="1589088"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4" descr="Afbeeldingsresultaat voor visma connect">
            <a:extLst>
              <a:ext uri="{FF2B5EF4-FFF2-40B4-BE49-F238E27FC236}">
                <a16:creationId xmlns:a16="http://schemas.microsoft.com/office/drawing/2014/main" id="{3690D22B-288A-4B4F-BDA5-51E06A49F9B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23639" b="20660"/>
          <a:stretch>
            <a:fillRect/>
          </a:stretch>
        </p:blipFill>
        <p:spPr bwMode="auto">
          <a:xfrm>
            <a:off x="1020763" y="1112838"/>
            <a:ext cx="21336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Afbeelding 2" descr="Afbeelding met tekening&#10;&#10;Automatisch gegenereerde beschrijving">
            <a:extLst>
              <a:ext uri="{FF2B5EF4-FFF2-40B4-BE49-F238E27FC236}">
                <a16:creationId xmlns:a16="http://schemas.microsoft.com/office/drawing/2014/main" id="{8EAC6E13-1619-4447-AFD8-B6721698345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7513" y="4775200"/>
            <a:ext cx="1427162"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8" descr="Afbeeldingsresultaat voor nvwa">
            <a:extLst>
              <a:ext uri="{FF2B5EF4-FFF2-40B4-BE49-F238E27FC236}">
                <a16:creationId xmlns:a16="http://schemas.microsoft.com/office/drawing/2014/main" id="{FA429EF5-3F8E-064A-AFE3-4F524672138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7585" t="19518" r="13904" b="18753"/>
          <a:stretch>
            <a:fillRect/>
          </a:stretch>
        </p:blipFill>
        <p:spPr bwMode="auto">
          <a:xfrm>
            <a:off x="3257550" y="293688"/>
            <a:ext cx="193675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20" descr="Afbeeldingsresultaat voor achmea">
            <a:extLst>
              <a:ext uri="{FF2B5EF4-FFF2-40B4-BE49-F238E27FC236}">
                <a16:creationId xmlns:a16="http://schemas.microsoft.com/office/drawing/2014/main" id="{A7F2F4F2-585A-DF4E-AE62-206203B5F2F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28900" y="3602038"/>
            <a:ext cx="2816225"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Afbeelding 5">
            <a:extLst>
              <a:ext uri="{FF2B5EF4-FFF2-40B4-BE49-F238E27FC236}">
                <a16:creationId xmlns:a16="http://schemas.microsoft.com/office/drawing/2014/main" id="{3711C165-022E-B14E-AF29-929E8EE95E5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12113" y="2206625"/>
            <a:ext cx="30607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22" descr="Afbeeldingsresultaat voor ministerie ezk">
            <a:extLst>
              <a:ext uri="{FF2B5EF4-FFF2-40B4-BE49-F238E27FC236}">
                <a16:creationId xmlns:a16="http://schemas.microsoft.com/office/drawing/2014/main" id="{8D45DA41-9271-DE49-8D3C-E099D1CD50D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r="11269" b="22008"/>
          <a:stretch>
            <a:fillRect/>
          </a:stretch>
        </p:blipFill>
        <p:spPr bwMode="auto">
          <a:xfrm>
            <a:off x="57150" y="3668713"/>
            <a:ext cx="2389188"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Afbeelding 9" descr="Afbeelding met tekening&#10;&#10;Automatisch gegenereerde beschrijving">
            <a:extLst>
              <a:ext uri="{FF2B5EF4-FFF2-40B4-BE49-F238E27FC236}">
                <a16:creationId xmlns:a16="http://schemas.microsoft.com/office/drawing/2014/main" id="{F2707201-51D8-A746-9861-50AC6655F23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53288" y="4906963"/>
            <a:ext cx="11731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Afbeelding 12">
            <a:extLst>
              <a:ext uri="{FF2B5EF4-FFF2-40B4-BE49-F238E27FC236}">
                <a16:creationId xmlns:a16="http://schemas.microsoft.com/office/drawing/2014/main" id="{D273B465-3151-3F45-AABD-1C172144476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682"/>
          <a:stretch>
            <a:fillRect/>
          </a:stretch>
        </p:blipFill>
        <p:spPr bwMode="auto">
          <a:xfrm>
            <a:off x="8054975" y="93663"/>
            <a:ext cx="3017838"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8" name="Afbeelding 14" descr="Afbeelding met vogel, bloem&#10;&#10;Automatisch gegenereerde beschrijving">
            <a:extLst>
              <a:ext uri="{FF2B5EF4-FFF2-40B4-BE49-F238E27FC236}">
                <a16:creationId xmlns:a16="http://schemas.microsoft.com/office/drawing/2014/main" id="{E02AF98F-A9A3-DD47-A1C6-FEC044E54AB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596313" y="4010025"/>
            <a:ext cx="2605087"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9" name="Afbeelding 16" descr="Afbeelding met tekening&#10;&#10;Automatisch gegenereerde beschrijving">
            <a:extLst>
              <a:ext uri="{FF2B5EF4-FFF2-40B4-BE49-F238E27FC236}">
                <a16:creationId xmlns:a16="http://schemas.microsoft.com/office/drawing/2014/main" id="{8138C1B9-4161-CA45-A965-7D867F007D5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899650" y="2871788"/>
            <a:ext cx="1547813"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0" name="Picture 24" descr="Afbeeldingsresultaat voor asml logo">
            <a:extLst>
              <a:ext uri="{FF2B5EF4-FFF2-40B4-BE49-F238E27FC236}">
                <a16:creationId xmlns:a16="http://schemas.microsoft.com/office/drawing/2014/main" id="{96B638D4-2871-A04C-B45B-A8AA47FBC0A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870950" y="5167313"/>
            <a:ext cx="19970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1" name="Picture 26" descr="Afbeeldingsresultaat voor landmacht logo">
            <a:extLst>
              <a:ext uri="{FF2B5EF4-FFF2-40B4-BE49-F238E27FC236}">
                <a16:creationId xmlns:a16="http://schemas.microsoft.com/office/drawing/2014/main" id="{291840F6-C258-BD4A-9A26-C492BAD70FD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44813" y="1668463"/>
            <a:ext cx="259715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2" name="Afbeelding 20" descr="Afbeelding met tekening&#10;&#10;Automatisch gegenereerde beschrijving">
            <a:extLst>
              <a:ext uri="{FF2B5EF4-FFF2-40B4-BE49-F238E27FC236}">
                <a16:creationId xmlns:a16="http://schemas.microsoft.com/office/drawing/2014/main" id="{C375B13A-E90C-D34D-A043-C4711F04531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7000" y="2919413"/>
            <a:ext cx="338455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3" name="Picture 32" descr="Afbeeldingsresultaat voor rvo">
            <a:extLst>
              <a:ext uri="{FF2B5EF4-FFF2-40B4-BE49-F238E27FC236}">
                <a16:creationId xmlns:a16="http://schemas.microsoft.com/office/drawing/2014/main" id="{CC9389C4-EDA4-4C48-A7BF-55673549AE2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l="37428" t="21907"/>
          <a:stretch>
            <a:fillRect/>
          </a:stretch>
        </p:blipFill>
        <p:spPr bwMode="auto">
          <a:xfrm>
            <a:off x="5700713" y="2309813"/>
            <a:ext cx="227012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4" name="Afbeelding 22">
            <a:extLst>
              <a:ext uri="{FF2B5EF4-FFF2-40B4-BE49-F238E27FC236}">
                <a16:creationId xmlns:a16="http://schemas.microsoft.com/office/drawing/2014/main" id="{2C8B7DE0-E97D-4F4E-BDC7-95B93F8B2880}"/>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t="29536" b="30394"/>
          <a:stretch>
            <a:fillRect/>
          </a:stretch>
        </p:blipFill>
        <p:spPr bwMode="auto">
          <a:xfrm>
            <a:off x="4056063" y="2949575"/>
            <a:ext cx="117475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5" name="Picture 34" descr="Afbeeldingsresultaat voor fujitsu">
            <a:extLst>
              <a:ext uri="{FF2B5EF4-FFF2-40B4-BE49-F238E27FC236}">
                <a16:creationId xmlns:a16="http://schemas.microsoft.com/office/drawing/2014/main" id="{AC44A4E7-F2EB-DC47-9656-F13D73A8F45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573963" y="3021013"/>
            <a:ext cx="1998662"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6" name="Afbeelding 24" descr="Afbeelding met tekening&#10;&#10;Automatisch gegenereerde beschrijving">
            <a:extLst>
              <a:ext uri="{FF2B5EF4-FFF2-40B4-BE49-F238E27FC236}">
                <a16:creationId xmlns:a16="http://schemas.microsoft.com/office/drawing/2014/main" id="{EF822F83-93F6-7E4C-BC0B-117A8AC8BAF9}"/>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167188" y="4589463"/>
            <a:ext cx="1347787"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7" name="Afbeelding 26">
            <a:extLst>
              <a:ext uri="{FF2B5EF4-FFF2-40B4-BE49-F238E27FC236}">
                <a16:creationId xmlns:a16="http://schemas.microsoft.com/office/drawing/2014/main" id="{2D1B189F-A17A-664A-927D-FCFC6B60D2E7}"/>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861050" y="4089400"/>
            <a:ext cx="26035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8" name="Afbeelding 28">
            <a:extLst>
              <a:ext uri="{FF2B5EF4-FFF2-40B4-BE49-F238E27FC236}">
                <a16:creationId xmlns:a16="http://schemas.microsoft.com/office/drawing/2014/main" id="{95389778-3DF0-3342-9C66-FBC94F4019E7}"/>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41963" y="3325813"/>
            <a:ext cx="16938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9" name="Afbeelding 30" descr="Afbeelding met voedsel, tekening&#10;&#10;Automatisch gegenereerde beschrijving">
            <a:extLst>
              <a:ext uri="{FF2B5EF4-FFF2-40B4-BE49-F238E27FC236}">
                <a16:creationId xmlns:a16="http://schemas.microsoft.com/office/drawing/2014/main" id="{AF7B278F-0F96-FF45-A104-F689CD89ADC3}"/>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475288" y="4641850"/>
            <a:ext cx="14398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0" name="Afbeelding 32">
            <a:extLst>
              <a:ext uri="{FF2B5EF4-FFF2-40B4-BE49-F238E27FC236}">
                <a16:creationId xmlns:a16="http://schemas.microsoft.com/office/drawing/2014/main" id="{123B5A2E-8EFC-0A49-BD16-108CE4E74636}"/>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087563" y="4686300"/>
            <a:ext cx="17684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1" name="Tekstvak 33">
            <a:extLst>
              <a:ext uri="{FF2B5EF4-FFF2-40B4-BE49-F238E27FC236}">
                <a16:creationId xmlns:a16="http://schemas.microsoft.com/office/drawing/2014/main" id="{0DB19AFB-8625-D343-89AE-681D1783180A}"/>
              </a:ext>
            </a:extLst>
          </p:cNvPr>
          <p:cNvSpPr txBox="1">
            <a:spLocks noChangeArrowheads="1"/>
          </p:cNvSpPr>
          <p:nvPr/>
        </p:nvSpPr>
        <p:spPr bwMode="auto">
          <a:xfrm>
            <a:off x="2608263" y="6122988"/>
            <a:ext cx="7102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1000"/>
              </a:spcBef>
              <a:buFont typeface="Arial" panose="020B0604020202020204" pitchFamily="34" charset="0"/>
              <a:buChar char="•"/>
              <a:defRPr sz="2000">
                <a:solidFill>
                  <a:srgbClr val="7F7F7F"/>
                </a:solidFill>
                <a:latin typeface="Muli"/>
              </a:defRPr>
            </a:lvl1pPr>
            <a:lvl2pPr marL="742950" indent="-285750">
              <a:lnSpc>
                <a:spcPct val="110000"/>
              </a:lnSpc>
              <a:spcBef>
                <a:spcPts val="500"/>
              </a:spcBef>
              <a:buFont typeface="Arial" panose="020B0604020202020204" pitchFamily="34" charset="0"/>
              <a:buChar char="•"/>
              <a:defRPr>
                <a:solidFill>
                  <a:srgbClr val="7F7F7F"/>
                </a:solidFill>
                <a:latin typeface="Muli"/>
              </a:defRPr>
            </a:lvl2pPr>
            <a:lvl3pPr marL="1143000" indent="-228600">
              <a:lnSpc>
                <a:spcPct val="110000"/>
              </a:lnSpc>
              <a:spcBef>
                <a:spcPts val="500"/>
              </a:spcBef>
              <a:buFont typeface="Arial" panose="020B0604020202020204" pitchFamily="34" charset="0"/>
              <a:buChar char="•"/>
              <a:defRPr>
                <a:solidFill>
                  <a:srgbClr val="7F7F7F"/>
                </a:solidFill>
                <a:latin typeface="Muli"/>
              </a:defRPr>
            </a:lvl3pPr>
            <a:lvl4pPr marL="1600200" indent="-228600">
              <a:lnSpc>
                <a:spcPct val="110000"/>
              </a:lnSpc>
              <a:spcBef>
                <a:spcPts val="500"/>
              </a:spcBef>
              <a:buFont typeface="Arial" panose="020B0604020202020204" pitchFamily="34" charset="0"/>
              <a:buChar char="•"/>
              <a:defRPr>
                <a:solidFill>
                  <a:srgbClr val="7F7F7F"/>
                </a:solidFill>
                <a:latin typeface="Muli"/>
              </a:defRPr>
            </a:lvl4pPr>
            <a:lvl5pPr marL="2057400" indent="-228600">
              <a:lnSpc>
                <a:spcPct val="110000"/>
              </a:lnSpc>
              <a:spcBef>
                <a:spcPts val="500"/>
              </a:spcBef>
              <a:buFont typeface="Arial" panose="020B0604020202020204" pitchFamily="34" charset="0"/>
              <a:buChar char="•"/>
              <a:defRPr>
                <a:solidFill>
                  <a:srgbClr val="7F7F7F"/>
                </a:solidFill>
                <a:latin typeface="Muli"/>
              </a:defRPr>
            </a:lvl5pPr>
            <a:lvl6pPr marL="25146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6pPr>
            <a:lvl7pPr marL="29718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7pPr>
            <a:lvl8pPr marL="34290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8pPr>
            <a:lvl9pPr marL="38862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9pPr>
          </a:lstStyle>
          <a:p>
            <a:pPr eaLnBrk="1" hangingPunct="1">
              <a:lnSpc>
                <a:spcPct val="100000"/>
              </a:lnSpc>
              <a:spcBef>
                <a:spcPct val="0"/>
              </a:spcBef>
              <a:buFontTx/>
              <a:buNone/>
            </a:pPr>
            <a:r>
              <a:rPr lang="nl-NL" altLang="nl-NL" sz="1200" i="1">
                <a:solidFill>
                  <a:schemeClr val="tx1"/>
                </a:solidFill>
                <a:latin typeface="Calibri" panose="020F0502020204030204" pitchFamily="34" charset="0"/>
              </a:rPr>
              <a:t>Organisaties waar één of meer medewerkers de rol van autisme ambassadeur vervullen. Bij sommige, maar niet bij al deze organisaties, heeft/hebben de medewerker(s) hier een officieel mandaat voor vanuit de werkgever.</a:t>
            </a:r>
          </a:p>
        </p:txBody>
      </p:sp>
      <p:pic>
        <p:nvPicPr>
          <p:cNvPr id="28702" name="Picture 6" descr="Afbeeldingsresultaat voor gemeente almere">
            <a:extLst>
              <a:ext uri="{FF2B5EF4-FFF2-40B4-BE49-F238E27FC236}">
                <a16:creationId xmlns:a16="http://schemas.microsoft.com/office/drawing/2014/main" id="{BBD58840-E048-2F46-8814-70003AB629D6}"/>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987925" y="1357313"/>
            <a:ext cx="2008188"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136E4C9-DB4E-B047-A51A-EAD6137E2F79}"/>
              </a:ext>
            </a:extLst>
          </p:cNvPr>
          <p:cNvSpPr/>
          <p:nvPr/>
        </p:nvSpPr>
        <p:spPr>
          <a:xfrm>
            <a:off x="0" y="6107113"/>
            <a:ext cx="1708150" cy="750887"/>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nl-NL"/>
          </a:p>
        </p:txBody>
      </p:sp>
      <p:pic>
        <p:nvPicPr>
          <p:cNvPr id="29698" name="Afbeelding 6" descr="Afbeelding met buiten, man, water, bank&#10;&#10;Automatisch gegenereerde beschrijving">
            <a:extLst>
              <a:ext uri="{FF2B5EF4-FFF2-40B4-BE49-F238E27FC236}">
                <a16:creationId xmlns:a16="http://schemas.microsoft.com/office/drawing/2014/main" id="{CA216791-AE8D-D64E-8CA2-B985477BA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02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9C48988-8A8F-9D47-AE68-D200146A36B5}"/>
              </a:ext>
            </a:extLst>
          </p:cNvPr>
          <p:cNvSpPr/>
          <p:nvPr/>
        </p:nvSpPr>
        <p:spPr>
          <a:xfrm>
            <a:off x="0" y="6107113"/>
            <a:ext cx="1708150" cy="750887"/>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nl-NL"/>
          </a:p>
        </p:txBody>
      </p:sp>
      <p:pic>
        <p:nvPicPr>
          <p:cNvPr id="31746" name="Afbeelding 5" descr="Afbeelding met schermafbeelding, computer, scherm&#10;&#10;Automatisch gegenereerde beschrijving">
            <a:extLst>
              <a:ext uri="{FF2B5EF4-FFF2-40B4-BE49-F238E27FC236}">
                <a16:creationId xmlns:a16="http://schemas.microsoft.com/office/drawing/2014/main" id="{FFB3AAFB-7FD3-284F-9047-5E405C673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3" y="2511425"/>
            <a:ext cx="1056322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5C9F14A0-C83C-2143-A55E-43E2E012229A}"/>
              </a:ext>
            </a:extLst>
          </p:cNvPr>
          <p:cNvSpPr/>
          <p:nvPr/>
        </p:nvSpPr>
        <p:spPr>
          <a:xfrm>
            <a:off x="0" y="6107113"/>
            <a:ext cx="1708150" cy="750887"/>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nl-NL"/>
          </a:p>
        </p:txBody>
      </p:sp>
      <p:pic>
        <p:nvPicPr>
          <p:cNvPr id="33794" name="Afbeelding 3" descr="Afbeelding met schermafbeelding&#10;&#10;Automatisch gegenereerde beschrijving">
            <a:extLst>
              <a:ext uri="{FF2B5EF4-FFF2-40B4-BE49-F238E27FC236}">
                <a16:creationId xmlns:a16="http://schemas.microsoft.com/office/drawing/2014/main" id="{7CB09B0D-C548-C04D-8AE4-01BCE9F88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1338"/>
            <a:ext cx="10194925"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Tijdelijke aanduiding voor inhoud 3">
            <a:extLst>
              <a:ext uri="{FF2B5EF4-FFF2-40B4-BE49-F238E27FC236}">
                <a16:creationId xmlns:a16="http://schemas.microsoft.com/office/drawing/2014/main" id="{DDEF8F9E-C968-2347-87F5-4D318729AD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5659438"/>
            <a:ext cx="15748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inhoud 1">
            <a:extLst>
              <a:ext uri="{FF2B5EF4-FFF2-40B4-BE49-F238E27FC236}">
                <a16:creationId xmlns:a16="http://schemas.microsoft.com/office/drawing/2014/main" id="{C0CCE9CC-FD17-A04E-A0CF-9C34CCFEF138}"/>
              </a:ext>
            </a:extLst>
          </p:cNvPr>
          <p:cNvSpPr>
            <a:spLocks noGrp="1"/>
          </p:cNvSpPr>
          <p:nvPr>
            <p:ph idx="1"/>
          </p:nvPr>
        </p:nvSpPr>
        <p:spPr>
          <a:xfrm>
            <a:off x="706438" y="1084263"/>
            <a:ext cx="9396412" cy="4689475"/>
          </a:xfrm>
        </p:spPr>
        <p:txBody>
          <a:bodyPr rtlCol="0">
            <a:normAutofit fontScale="85000" lnSpcReduction="20000"/>
          </a:bodyPr>
          <a:lstStyle/>
          <a:p>
            <a:pPr marL="0" indent="0" eaLnBrk="1" fontAlgn="auto" hangingPunct="1">
              <a:lnSpc>
                <a:spcPct val="50000"/>
              </a:lnSpc>
              <a:spcAft>
                <a:spcPts val="0"/>
              </a:spcAft>
              <a:buFont typeface="Arial" panose="020B0604020202020204" pitchFamily="34" charset="0"/>
              <a:buNone/>
              <a:defRPr/>
            </a:pPr>
            <a:endParaRPr lang="nl-NL">
              <a:solidFill>
                <a:schemeClr val="bg2">
                  <a:lumMod val="50000"/>
                </a:schemeClr>
              </a:solidFill>
              <a:latin typeface="+mn-lt"/>
            </a:endParaRPr>
          </a:p>
          <a:p>
            <a:pPr eaLnBrk="1" fontAlgn="auto" hangingPunct="1">
              <a:spcAft>
                <a:spcPts val="0"/>
              </a:spcAft>
              <a:defRPr/>
            </a:pPr>
            <a:r>
              <a:rPr lang="nl-NL" sz="2400">
                <a:solidFill>
                  <a:schemeClr val="bg2">
                    <a:lumMod val="50000"/>
                  </a:schemeClr>
                </a:solidFill>
                <a:latin typeface="+mn-lt"/>
              </a:rPr>
              <a:t>Opkomen voor de (belangen van) mensen met een vorm van autisme</a:t>
            </a:r>
          </a:p>
          <a:p>
            <a:pPr eaLnBrk="1" fontAlgn="auto" hangingPunct="1">
              <a:spcAft>
                <a:spcPts val="0"/>
              </a:spcAft>
              <a:defRPr/>
            </a:pPr>
            <a:r>
              <a:rPr lang="nl-NL" sz="2400">
                <a:solidFill>
                  <a:schemeClr val="bg2">
                    <a:lumMod val="50000"/>
                  </a:schemeClr>
                </a:solidFill>
                <a:latin typeface="+mn-lt"/>
              </a:rPr>
              <a:t>Verbinden van collega’s met autisme</a:t>
            </a:r>
          </a:p>
          <a:p>
            <a:pPr eaLnBrk="1" fontAlgn="auto" hangingPunct="1">
              <a:spcAft>
                <a:spcPts val="0"/>
              </a:spcAft>
              <a:defRPr/>
            </a:pPr>
            <a:r>
              <a:rPr lang="nl-NL" sz="2400">
                <a:solidFill>
                  <a:schemeClr val="bg2">
                    <a:lumMod val="50000"/>
                  </a:schemeClr>
                </a:solidFill>
                <a:latin typeface="+mn-lt"/>
              </a:rPr>
              <a:t>In gesprek gaan met mensen (collega’s, leidinggevenden) die vragen hebben</a:t>
            </a:r>
          </a:p>
          <a:p>
            <a:pPr eaLnBrk="1" fontAlgn="auto" hangingPunct="1">
              <a:spcAft>
                <a:spcPts val="0"/>
              </a:spcAft>
              <a:defRPr/>
            </a:pPr>
            <a:r>
              <a:rPr lang="nl-NL" sz="2400">
                <a:solidFill>
                  <a:schemeClr val="bg2">
                    <a:lumMod val="50000"/>
                  </a:schemeClr>
                </a:solidFill>
                <a:latin typeface="+mn-lt"/>
              </a:rPr>
              <a:t>Klankborden m.b.t. beleidsplannen</a:t>
            </a:r>
          </a:p>
          <a:p>
            <a:pPr eaLnBrk="1" fontAlgn="auto" hangingPunct="1">
              <a:spcAft>
                <a:spcPts val="0"/>
              </a:spcAft>
              <a:defRPr/>
            </a:pPr>
            <a:r>
              <a:rPr lang="nl-NL" sz="2400">
                <a:solidFill>
                  <a:schemeClr val="bg2">
                    <a:lumMod val="50000"/>
                  </a:schemeClr>
                </a:solidFill>
                <a:latin typeface="+mn-lt"/>
              </a:rPr>
              <a:t>Klankborden m.b.t. trainingen en cursussen</a:t>
            </a:r>
          </a:p>
          <a:p>
            <a:pPr eaLnBrk="1" fontAlgn="auto" hangingPunct="1">
              <a:spcAft>
                <a:spcPts val="0"/>
              </a:spcAft>
              <a:defRPr/>
            </a:pPr>
            <a:r>
              <a:rPr lang="nl-NL" sz="2400">
                <a:solidFill>
                  <a:schemeClr val="bg2">
                    <a:lumMod val="50000"/>
                  </a:schemeClr>
                </a:solidFill>
                <a:latin typeface="+mn-lt"/>
              </a:rPr>
              <a:t>Positieve beeldvorming. Bijv. door interview, lezing en/of workshops</a:t>
            </a:r>
          </a:p>
          <a:p>
            <a:pPr eaLnBrk="1" fontAlgn="auto" hangingPunct="1">
              <a:spcAft>
                <a:spcPts val="0"/>
              </a:spcAft>
              <a:defRPr/>
            </a:pPr>
            <a:r>
              <a:rPr lang="nl-NL" sz="2400">
                <a:solidFill>
                  <a:schemeClr val="bg2">
                    <a:lumMod val="50000"/>
                  </a:schemeClr>
                </a:solidFill>
                <a:latin typeface="+mn-lt"/>
              </a:rPr>
              <a:t>Een plek geven in de organisatie</a:t>
            </a:r>
          </a:p>
          <a:p>
            <a:pPr eaLnBrk="1" fontAlgn="auto" hangingPunct="1">
              <a:spcAft>
                <a:spcPts val="0"/>
              </a:spcAft>
              <a:defRPr/>
            </a:pPr>
            <a:r>
              <a:rPr lang="nl-NL" sz="2400">
                <a:solidFill>
                  <a:schemeClr val="bg2">
                    <a:lumMod val="50000"/>
                  </a:schemeClr>
                </a:solidFill>
                <a:latin typeface="+mn-lt"/>
              </a:rPr>
              <a:t>Bijeenkomsten organiseren en presentaties geven</a:t>
            </a:r>
          </a:p>
          <a:p>
            <a:pPr eaLnBrk="1" fontAlgn="auto" hangingPunct="1">
              <a:spcAft>
                <a:spcPts val="0"/>
              </a:spcAft>
              <a:defRPr/>
            </a:pPr>
            <a:r>
              <a:rPr lang="nl-NL" sz="2400">
                <a:solidFill>
                  <a:schemeClr val="bg2">
                    <a:lumMod val="50000"/>
                  </a:schemeClr>
                </a:solidFill>
                <a:latin typeface="+mn-lt"/>
              </a:rPr>
              <a:t>Politieke beïnvloeding</a:t>
            </a:r>
          </a:p>
          <a:p>
            <a:pPr eaLnBrk="1" fontAlgn="auto" hangingPunct="1">
              <a:spcAft>
                <a:spcPts val="0"/>
              </a:spcAft>
              <a:defRPr/>
            </a:pPr>
            <a:r>
              <a:rPr lang="nl-NL" sz="2400">
                <a:solidFill>
                  <a:schemeClr val="bg2">
                    <a:lumMod val="50000"/>
                  </a:schemeClr>
                </a:solidFill>
                <a:latin typeface="+mn-lt"/>
              </a:rPr>
              <a:t>Bespreekbaar maken in de maatschappij</a:t>
            </a:r>
          </a:p>
          <a:p>
            <a:pPr eaLnBrk="1" fontAlgn="auto" hangingPunct="1">
              <a:spcAft>
                <a:spcPts val="0"/>
              </a:spcAft>
              <a:defRPr/>
            </a:pPr>
            <a:r>
              <a:rPr lang="nl-NL" sz="2400">
                <a:solidFill>
                  <a:schemeClr val="bg2">
                    <a:lumMod val="50000"/>
                  </a:schemeClr>
                </a:solidFill>
                <a:latin typeface="+mn-lt"/>
              </a:rPr>
              <a:t>…</a:t>
            </a:r>
          </a:p>
          <a:p>
            <a:pPr eaLnBrk="1" fontAlgn="auto" hangingPunct="1">
              <a:spcAft>
                <a:spcPts val="0"/>
              </a:spcAft>
              <a:defRPr/>
            </a:pPr>
            <a:endParaRPr lang="nl-NL">
              <a:solidFill>
                <a:srgbClr val="FF0000"/>
              </a:solidFill>
              <a:latin typeface="+mn-lt"/>
            </a:endParaRPr>
          </a:p>
        </p:txBody>
      </p:sp>
      <p:sp>
        <p:nvSpPr>
          <p:cNvPr id="34820" name="Titel 2">
            <a:extLst>
              <a:ext uri="{FF2B5EF4-FFF2-40B4-BE49-F238E27FC236}">
                <a16:creationId xmlns:a16="http://schemas.microsoft.com/office/drawing/2014/main" id="{50A57C65-13F5-F14A-B38A-B29F6A789A5C}"/>
              </a:ext>
            </a:extLst>
          </p:cNvPr>
          <p:cNvSpPr>
            <a:spLocks noGrp="1" noChangeArrowheads="1"/>
          </p:cNvSpPr>
          <p:nvPr>
            <p:ph type="title"/>
          </p:nvPr>
        </p:nvSpPr>
        <p:spPr>
          <a:xfrm>
            <a:off x="298450" y="368300"/>
            <a:ext cx="10547350" cy="1181100"/>
          </a:xfrm>
        </p:spPr>
        <p:txBody>
          <a:bodyPr/>
          <a:lstStyle/>
          <a:p>
            <a:pPr eaLnBrk="1" hangingPunct="1">
              <a:defRPr/>
            </a:pPr>
            <a:r>
              <a:rPr lang="nl-NL" altLang="nl-NL">
                <a:latin typeface="+mn-lt"/>
              </a:rPr>
              <a:t>Voorbeelden van activiteiten ambassadeurs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7EA95CC-40C9-0D49-86C6-3CFEFBEE9C75}"/>
              </a:ext>
            </a:extLst>
          </p:cNvPr>
          <p:cNvSpPr>
            <a:spLocks noGrp="1"/>
          </p:cNvSpPr>
          <p:nvPr>
            <p:ph idx="1"/>
          </p:nvPr>
        </p:nvSpPr>
        <p:spPr/>
        <p:txBody>
          <a:bodyPr rtlCol="0">
            <a:normAutofit/>
          </a:bodyPr>
          <a:lstStyle/>
          <a:p>
            <a:pPr eaLnBrk="1" fontAlgn="auto" hangingPunct="1">
              <a:lnSpc>
                <a:spcPct val="100000"/>
              </a:lnSpc>
              <a:spcAft>
                <a:spcPts val="0"/>
              </a:spcAft>
              <a:buFont typeface="Wingdings" charset="2"/>
              <a:buChar char="ü"/>
              <a:defRPr/>
            </a:pPr>
            <a:r>
              <a:rPr lang="nl-NL" sz="2400">
                <a:solidFill>
                  <a:schemeClr val="bg2">
                    <a:lumMod val="50000"/>
                  </a:schemeClr>
                </a:solidFill>
                <a:latin typeface="+mn-lt"/>
              </a:rPr>
              <a:t> Vertrouwelijkheid: wat hier wordt besproken blijft hier</a:t>
            </a:r>
          </a:p>
          <a:p>
            <a:pPr eaLnBrk="1" fontAlgn="auto" hangingPunct="1">
              <a:lnSpc>
                <a:spcPct val="100000"/>
              </a:lnSpc>
              <a:spcAft>
                <a:spcPts val="0"/>
              </a:spcAft>
              <a:buFont typeface="Wingdings" charset="2"/>
              <a:buChar char="ü"/>
              <a:defRPr/>
            </a:pPr>
            <a:r>
              <a:rPr lang="nl-NL" sz="2400">
                <a:solidFill>
                  <a:schemeClr val="bg2">
                    <a:lumMod val="50000"/>
                  </a:schemeClr>
                </a:solidFill>
                <a:latin typeface="+mn-lt"/>
              </a:rPr>
              <a:t> We geven elkaar ruimte en aandacht</a:t>
            </a:r>
          </a:p>
          <a:p>
            <a:pPr eaLnBrk="1" fontAlgn="auto" hangingPunct="1">
              <a:lnSpc>
                <a:spcPct val="100000"/>
              </a:lnSpc>
              <a:spcAft>
                <a:spcPts val="0"/>
              </a:spcAft>
              <a:buFont typeface="Wingdings" charset="2"/>
              <a:buChar char="ü"/>
              <a:defRPr/>
            </a:pPr>
            <a:r>
              <a:rPr lang="nl-NL" sz="2400">
                <a:solidFill>
                  <a:schemeClr val="bg2">
                    <a:lumMod val="50000"/>
                  </a:schemeClr>
                </a:solidFill>
                <a:latin typeface="+mn-lt"/>
              </a:rPr>
              <a:t> Vragen mag altijd</a:t>
            </a:r>
          </a:p>
          <a:p>
            <a:pPr eaLnBrk="1" fontAlgn="auto" hangingPunct="1">
              <a:lnSpc>
                <a:spcPct val="100000"/>
              </a:lnSpc>
              <a:spcAft>
                <a:spcPts val="0"/>
              </a:spcAft>
              <a:buFont typeface="Wingdings" charset="2"/>
              <a:buChar char="ü"/>
              <a:defRPr/>
            </a:pPr>
            <a:r>
              <a:rPr lang="nl-NL" sz="2400">
                <a:solidFill>
                  <a:schemeClr val="bg2">
                    <a:lumMod val="50000"/>
                  </a:schemeClr>
                </a:solidFill>
                <a:latin typeface="+mn-lt"/>
              </a:rPr>
              <a:t> We stellen ons open en kwetsbaar op</a:t>
            </a:r>
          </a:p>
          <a:p>
            <a:pPr eaLnBrk="1" fontAlgn="auto" hangingPunct="1">
              <a:lnSpc>
                <a:spcPct val="100000"/>
              </a:lnSpc>
              <a:spcAft>
                <a:spcPts val="0"/>
              </a:spcAft>
              <a:buFont typeface="Wingdings" charset="2"/>
              <a:buChar char="ü"/>
              <a:defRPr/>
            </a:pPr>
            <a:r>
              <a:rPr lang="nl-NL" sz="2400">
                <a:solidFill>
                  <a:schemeClr val="bg2">
                    <a:lumMod val="50000"/>
                  </a:schemeClr>
                </a:solidFill>
                <a:latin typeface="+mn-lt"/>
              </a:rPr>
              <a:t> Ieder van ons geeft zijn eigen grenzen aan</a:t>
            </a:r>
          </a:p>
          <a:p>
            <a:pPr marL="0" indent="0" eaLnBrk="1" fontAlgn="auto" hangingPunct="1">
              <a:lnSpc>
                <a:spcPct val="50000"/>
              </a:lnSpc>
              <a:spcAft>
                <a:spcPts val="0"/>
              </a:spcAft>
              <a:buFont typeface="Arial" panose="020B0604020202020204" pitchFamily="34" charset="0"/>
              <a:buNone/>
              <a:defRPr/>
            </a:pPr>
            <a:endParaRPr lang="nl-NL">
              <a:solidFill>
                <a:schemeClr val="bg2">
                  <a:lumMod val="50000"/>
                </a:schemeClr>
              </a:solidFill>
              <a:latin typeface="+mn-lt"/>
            </a:endParaRPr>
          </a:p>
          <a:p>
            <a:pPr eaLnBrk="1" fontAlgn="auto" hangingPunct="1">
              <a:spcAft>
                <a:spcPts val="0"/>
              </a:spcAft>
              <a:defRPr/>
            </a:pPr>
            <a:endParaRPr lang="nl-NL">
              <a:solidFill>
                <a:schemeClr val="bg2">
                  <a:lumMod val="50000"/>
                </a:schemeClr>
              </a:solidFill>
              <a:latin typeface="+mn-lt"/>
            </a:endParaRPr>
          </a:p>
        </p:txBody>
      </p:sp>
      <p:sp>
        <p:nvSpPr>
          <p:cNvPr id="3" name="Titel 2">
            <a:extLst>
              <a:ext uri="{FF2B5EF4-FFF2-40B4-BE49-F238E27FC236}">
                <a16:creationId xmlns:a16="http://schemas.microsoft.com/office/drawing/2014/main" id="{9E14CE57-5C9C-DA40-8344-EB5952DA1A39}"/>
              </a:ext>
            </a:extLst>
          </p:cNvPr>
          <p:cNvSpPr>
            <a:spLocks noGrp="1"/>
          </p:cNvSpPr>
          <p:nvPr>
            <p:ph type="title"/>
          </p:nvPr>
        </p:nvSpPr>
        <p:spPr>
          <a:xfrm>
            <a:off x="706438" y="368300"/>
            <a:ext cx="9385300" cy="1181100"/>
          </a:xfrm>
        </p:spPr>
        <p:txBody>
          <a:bodyPr/>
          <a:lstStyle/>
          <a:p>
            <a:pPr eaLnBrk="1" fontAlgn="auto" hangingPunct="1">
              <a:spcAft>
                <a:spcPts val="0"/>
              </a:spcAft>
              <a:defRPr/>
            </a:pPr>
            <a:r>
              <a:rPr lang="nl-NL">
                <a:solidFill>
                  <a:schemeClr val="accent4"/>
                </a:solidFill>
                <a:latin typeface="+mn-lt"/>
              </a:rPr>
              <a:t>Afspraken</a:t>
            </a:r>
          </a:p>
        </p:txBody>
      </p:sp>
      <p:pic>
        <p:nvPicPr>
          <p:cNvPr id="10243" name="Tijdelijke aanduiding voor inhoud 3">
            <a:extLst>
              <a:ext uri="{FF2B5EF4-FFF2-40B4-BE49-F238E27FC236}">
                <a16:creationId xmlns:a16="http://schemas.microsoft.com/office/drawing/2014/main" id="{F49D33C9-E24F-464E-BF38-2144C0325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5659438"/>
            <a:ext cx="15748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y3AEAzmdiQ?feature=oembed" descr="AutismeAmbassade VAB MeggieWilliams">
            <a:hlinkClick r:id="" action="ppaction://media"/>
            <a:extLst>
              <a:ext uri="{FF2B5EF4-FFF2-40B4-BE49-F238E27FC236}">
                <a16:creationId xmlns:a16="http://schemas.microsoft.com/office/drawing/2014/main" id="{84F5C9D6-03A7-3A49-9DA9-DBDB21A4C8C0}"/>
              </a:ext>
            </a:extLst>
          </p:cNvPr>
          <p:cNvPicPr>
            <a:picLocks noGrp="1" noRot="1" noChangeAspect="1" noChangeArrowheads="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1227138" y="1549400"/>
            <a:ext cx="8334375" cy="4687888"/>
          </a:xfrm>
        </p:spPr>
      </p:pic>
      <p:sp>
        <p:nvSpPr>
          <p:cNvPr id="35843" name="Titel 2">
            <a:extLst>
              <a:ext uri="{FF2B5EF4-FFF2-40B4-BE49-F238E27FC236}">
                <a16:creationId xmlns:a16="http://schemas.microsoft.com/office/drawing/2014/main" id="{C8C07783-CBE1-FB4B-82A2-8AD8B4AA1F79}"/>
              </a:ext>
            </a:extLst>
          </p:cNvPr>
          <p:cNvSpPr>
            <a:spLocks noGrp="1" noChangeArrowheads="1"/>
          </p:cNvSpPr>
          <p:nvPr>
            <p:ph type="title"/>
          </p:nvPr>
        </p:nvSpPr>
        <p:spPr>
          <a:xfrm>
            <a:off x="706438" y="368300"/>
            <a:ext cx="9385300" cy="1181100"/>
          </a:xfrm>
        </p:spPr>
        <p:txBody>
          <a:bodyPr/>
          <a:lstStyle/>
          <a:p>
            <a:pPr eaLnBrk="1" hangingPunct="1">
              <a:defRPr/>
            </a:pPr>
            <a:r>
              <a:rPr lang="nl-NL" altLang="nl-NL">
                <a:latin typeface="+mn-lt"/>
              </a:rPr>
              <a:t>Voorbeeld van een autisme ambassadeur: </a:t>
            </a:r>
            <a:br>
              <a:rPr lang="nl-NL" altLang="nl-NL">
                <a:latin typeface="+mn-lt"/>
              </a:rPr>
            </a:br>
            <a:r>
              <a:rPr lang="nl-NL" altLang="nl-NL" err="1">
                <a:latin typeface="+mn-lt"/>
              </a:rPr>
              <a:t>Meggie</a:t>
            </a:r>
            <a:r>
              <a:rPr lang="nl-NL" altLang="nl-NL">
                <a:latin typeface="+mn-lt"/>
              </a:rPr>
              <a:t> Williams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39388A8-3038-904E-86C9-BF4B864E516E}"/>
              </a:ext>
            </a:extLst>
          </p:cNvPr>
          <p:cNvSpPr>
            <a:spLocks noGrp="1"/>
          </p:cNvSpPr>
          <p:nvPr>
            <p:ph type="title"/>
          </p:nvPr>
        </p:nvSpPr>
        <p:spPr>
          <a:xfrm>
            <a:off x="595313" y="1133475"/>
            <a:ext cx="9548812" cy="1181100"/>
          </a:xfrm>
        </p:spPr>
        <p:txBody>
          <a:bodyPr>
            <a:normAutofit fontScale="90000"/>
          </a:bodyPr>
          <a:lstStyle/>
          <a:p>
            <a:pPr eaLnBrk="1" fontAlgn="auto" hangingPunct="1">
              <a:spcAft>
                <a:spcPts val="0"/>
              </a:spcAft>
              <a:defRPr/>
            </a:pPr>
            <a:r>
              <a:rPr lang="nl-NL">
                <a:solidFill>
                  <a:schemeClr val="accent4"/>
                </a:solidFill>
                <a:latin typeface="+mn-lt"/>
              </a:rPr>
              <a:t>Andere voorbeeldvideo’s en thema video’s over werk:</a:t>
            </a:r>
            <a:br>
              <a:rPr lang="nl-NL">
                <a:solidFill>
                  <a:schemeClr val="accent4"/>
                </a:solidFill>
                <a:latin typeface="+mn-lt"/>
              </a:rPr>
            </a:br>
            <a:br>
              <a:rPr lang="nl-NL">
                <a:solidFill>
                  <a:schemeClr val="accent4"/>
                </a:solidFill>
                <a:latin typeface="+mn-lt"/>
              </a:rPr>
            </a:br>
            <a:r>
              <a:rPr lang="nl-NL">
                <a:solidFill>
                  <a:schemeClr val="tx2">
                    <a:lumMod val="75000"/>
                  </a:schemeClr>
                </a:solidFill>
                <a:latin typeface="+mn-lt"/>
                <a:hlinkClick r:id="rId3"/>
              </a:rPr>
              <a:t>https://www.vanuitautismebekeken.nl/autisme-in-het-dagelijks-leven/werk/autisme-ambassade</a:t>
            </a:r>
            <a:br>
              <a:rPr lang="nl-NL">
                <a:solidFill>
                  <a:schemeClr val="tx2">
                    <a:lumMod val="75000"/>
                  </a:schemeClr>
                </a:solidFill>
                <a:latin typeface="+mn-lt"/>
              </a:rPr>
            </a:br>
            <a:endParaRPr lang="nl-NL">
              <a:solidFill>
                <a:schemeClr val="tx2">
                  <a:lumMod val="75000"/>
                </a:schemeClr>
              </a:solidFill>
              <a:latin typeface="+mn-lt"/>
            </a:endParaRPr>
          </a:p>
        </p:txBody>
      </p:sp>
      <p:pic>
        <p:nvPicPr>
          <p:cNvPr id="37890" name="Afbeelding 3">
            <a:extLst>
              <a:ext uri="{FF2B5EF4-FFF2-40B4-BE49-F238E27FC236}">
                <a16:creationId xmlns:a16="http://schemas.microsoft.com/office/drawing/2014/main" id="{FED27E7A-6866-5247-94D1-1E60E88FF5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1188" y="3590925"/>
            <a:ext cx="226695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76D1BF6-0C8C-EC40-A0EC-A80C42E749CA}"/>
              </a:ext>
            </a:extLst>
          </p:cNvPr>
          <p:cNvSpPr>
            <a:spLocks noGrp="1"/>
          </p:cNvSpPr>
          <p:nvPr>
            <p:ph idx="1"/>
          </p:nvPr>
        </p:nvSpPr>
        <p:spPr>
          <a:xfrm>
            <a:off x="706438" y="1104900"/>
            <a:ext cx="9715500" cy="5610225"/>
          </a:xfrm>
        </p:spPr>
        <p:txBody>
          <a:bodyPr rtlCol="0">
            <a:normAutofit/>
          </a:bodyPr>
          <a:lstStyle/>
          <a:p>
            <a:pPr marL="0" indent="0" eaLnBrk="1" fontAlgn="auto" hangingPunct="1">
              <a:spcAft>
                <a:spcPts val="0"/>
              </a:spcAft>
              <a:buFont typeface="Arial" panose="020B0604020202020204" pitchFamily="34" charset="0"/>
              <a:buNone/>
              <a:defRPr/>
            </a:pPr>
            <a:r>
              <a:rPr lang="nl-NL" sz="2400">
                <a:solidFill>
                  <a:schemeClr val="bg2">
                    <a:lumMod val="50000"/>
                  </a:schemeClr>
                </a:solidFill>
                <a:latin typeface="+mn-lt"/>
              </a:rPr>
              <a:t>Vanuit autisme bekeken (VAB) is een expertiseteam op het gebied van </a:t>
            </a:r>
            <a:r>
              <a:rPr lang="nl-NL" sz="2400" b="1">
                <a:solidFill>
                  <a:schemeClr val="bg2">
                    <a:lumMod val="50000"/>
                  </a:schemeClr>
                </a:solidFill>
                <a:latin typeface="+mn-lt"/>
              </a:rPr>
              <a:t>autisme </a:t>
            </a:r>
            <a:r>
              <a:rPr lang="nl-NL" sz="2400">
                <a:solidFill>
                  <a:schemeClr val="bg2">
                    <a:lumMod val="50000"/>
                  </a:schemeClr>
                </a:solidFill>
                <a:latin typeface="+mn-lt"/>
              </a:rPr>
              <a:t>en </a:t>
            </a:r>
            <a:r>
              <a:rPr lang="nl-NL" sz="2400" b="1">
                <a:solidFill>
                  <a:schemeClr val="bg2">
                    <a:lumMod val="50000"/>
                  </a:schemeClr>
                </a:solidFill>
                <a:latin typeface="+mn-lt"/>
              </a:rPr>
              <a:t>inclusieve samenleving</a:t>
            </a:r>
            <a:r>
              <a:rPr lang="nl-NL" sz="2400">
                <a:solidFill>
                  <a:schemeClr val="bg2">
                    <a:lumMod val="50000"/>
                  </a:schemeClr>
                </a:solidFill>
                <a:latin typeface="+mn-lt"/>
              </a:rPr>
              <a:t>. </a:t>
            </a:r>
          </a:p>
          <a:p>
            <a:pPr marL="0" indent="0" eaLnBrk="1" fontAlgn="auto" hangingPunct="1">
              <a:spcAft>
                <a:spcPts val="0"/>
              </a:spcAft>
              <a:buFont typeface="Arial" panose="020B0604020202020204" pitchFamily="34" charset="0"/>
              <a:buNone/>
              <a:defRPr/>
            </a:pPr>
            <a:endParaRPr lang="nl-NL" sz="2400">
              <a:solidFill>
                <a:schemeClr val="bg2">
                  <a:lumMod val="50000"/>
                </a:schemeClr>
              </a:solidFill>
              <a:latin typeface="+mn-lt"/>
            </a:endParaRPr>
          </a:p>
          <a:p>
            <a:pPr marL="0" indent="0" eaLnBrk="1" fontAlgn="auto" hangingPunct="1">
              <a:spcAft>
                <a:spcPts val="0"/>
              </a:spcAft>
              <a:buFont typeface="Arial" panose="020B0604020202020204" pitchFamily="34" charset="0"/>
              <a:buNone/>
              <a:defRPr/>
            </a:pPr>
            <a:r>
              <a:rPr lang="nl-NL" sz="2400">
                <a:solidFill>
                  <a:schemeClr val="bg2">
                    <a:lumMod val="50000"/>
                  </a:schemeClr>
                </a:solidFill>
                <a:latin typeface="+mn-lt"/>
              </a:rPr>
              <a:t>Hoofdactiviteiten:</a:t>
            </a:r>
          </a:p>
          <a:p>
            <a:pPr marL="914400" lvl="1" indent="-457200" eaLnBrk="1" fontAlgn="auto" hangingPunct="1">
              <a:spcAft>
                <a:spcPts val="0"/>
              </a:spcAft>
              <a:buFont typeface="+mj-lt"/>
              <a:buAutoNum type="arabicPeriod"/>
              <a:defRPr/>
            </a:pPr>
            <a:r>
              <a:rPr lang="nl-NL" sz="2200">
                <a:solidFill>
                  <a:schemeClr val="bg2">
                    <a:lumMod val="50000"/>
                  </a:schemeClr>
                </a:solidFill>
                <a:latin typeface="+mn-lt"/>
              </a:rPr>
              <a:t>Pilot Levensloopbegeleiding in opdracht ministerie VWS</a:t>
            </a:r>
          </a:p>
          <a:p>
            <a:pPr marL="914400" lvl="1" indent="-457200" eaLnBrk="1" fontAlgn="auto" hangingPunct="1">
              <a:spcAft>
                <a:spcPts val="0"/>
              </a:spcAft>
              <a:buFont typeface="+mj-lt"/>
              <a:buAutoNum type="arabicPeriod"/>
              <a:defRPr/>
            </a:pPr>
            <a:r>
              <a:rPr lang="nl-NL" sz="2200">
                <a:solidFill>
                  <a:schemeClr val="bg2">
                    <a:lumMod val="50000"/>
                  </a:schemeClr>
                </a:solidFill>
                <a:latin typeface="+mn-lt"/>
              </a:rPr>
              <a:t>Ondersteunen Autisme Ambassade</a:t>
            </a:r>
          </a:p>
          <a:p>
            <a:pPr marL="914400" lvl="1" indent="-457200" eaLnBrk="1" fontAlgn="auto" hangingPunct="1">
              <a:spcAft>
                <a:spcPts val="0"/>
              </a:spcAft>
              <a:buFont typeface="+mj-lt"/>
              <a:buAutoNum type="arabicPeriod"/>
              <a:defRPr/>
            </a:pPr>
            <a:r>
              <a:rPr lang="nl-NL" sz="2200">
                <a:solidFill>
                  <a:schemeClr val="bg2">
                    <a:lumMod val="50000"/>
                  </a:schemeClr>
                </a:solidFill>
                <a:latin typeface="+mn-lt"/>
              </a:rPr>
              <a:t>Pilot Autisme en inclusief werkgeverschap</a:t>
            </a:r>
          </a:p>
          <a:p>
            <a:pPr lvl="1" eaLnBrk="1" fontAlgn="auto" hangingPunct="1">
              <a:spcAft>
                <a:spcPts val="0"/>
              </a:spcAft>
              <a:defRPr/>
            </a:pPr>
            <a:endParaRPr lang="nl-NL" sz="2200">
              <a:solidFill>
                <a:schemeClr val="bg2">
                  <a:lumMod val="50000"/>
                </a:schemeClr>
              </a:solidFill>
              <a:latin typeface="+mn-lt"/>
            </a:endParaRPr>
          </a:p>
          <a:p>
            <a:pPr marL="457200" lvl="1" indent="0" eaLnBrk="1" fontAlgn="auto" hangingPunct="1">
              <a:spcAft>
                <a:spcPts val="0"/>
              </a:spcAft>
              <a:buFont typeface="Arial" panose="020B0604020202020204" pitchFamily="34" charset="0"/>
              <a:buNone/>
              <a:defRPr/>
            </a:pPr>
            <a:r>
              <a:rPr lang="nl-NL" sz="2200">
                <a:solidFill>
                  <a:schemeClr val="bg2">
                    <a:lumMod val="50000"/>
                  </a:schemeClr>
                </a:solidFill>
                <a:latin typeface="+mn-lt"/>
                <a:hlinkClick r:id="rId3"/>
              </a:rPr>
              <a:t>www.vanuitautismebekeken.nl</a:t>
            </a:r>
            <a:r>
              <a:rPr lang="nl-NL" sz="2200">
                <a:solidFill>
                  <a:schemeClr val="bg2">
                    <a:lumMod val="50000"/>
                  </a:schemeClr>
                </a:solidFill>
                <a:latin typeface="+mn-lt"/>
              </a:rPr>
              <a:t> </a:t>
            </a:r>
          </a:p>
          <a:p>
            <a:pPr marL="0" indent="0" eaLnBrk="1" fontAlgn="auto" hangingPunct="1">
              <a:spcAft>
                <a:spcPts val="0"/>
              </a:spcAft>
              <a:buFont typeface="Arial" panose="020B0604020202020204" pitchFamily="34" charset="0"/>
              <a:buNone/>
              <a:defRPr/>
            </a:pPr>
            <a:endParaRPr lang="nl-NL" sz="2400">
              <a:solidFill>
                <a:schemeClr val="bg2">
                  <a:lumMod val="50000"/>
                </a:schemeClr>
              </a:solidFill>
              <a:latin typeface="+mn-lt"/>
            </a:endParaRPr>
          </a:p>
          <a:p>
            <a:pPr lvl="2" eaLnBrk="1" fontAlgn="auto" hangingPunct="1">
              <a:spcAft>
                <a:spcPts val="0"/>
              </a:spcAft>
              <a:defRPr/>
            </a:pPr>
            <a:endParaRPr lang="nl-NL" sz="2200">
              <a:solidFill>
                <a:schemeClr val="bg2">
                  <a:lumMod val="50000"/>
                </a:schemeClr>
              </a:solidFill>
              <a:latin typeface="+mn-lt"/>
            </a:endParaRPr>
          </a:p>
          <a:p>
            <a:pPr lvl="1" eaLnBrk="1" fontAlgn="auto" hangingPunct="1">
              <a:spcAft>
                <a:spcPts val="0"/>
              </a:spcAft>
              <a:defRPr/>
            </a:pPr>
            <a:endParaRPr lang="nl-NL" sz="2200">
              <a:solidFill>
                <a:schemeClr val="bg2">
                  <a:lumMod val="50000"/>
                </a:schemeClr>
              </a:solidFill>
              <a:latin typeface="+mn-lt"/>
            </a:endParaRPr>
          </a:p>
          <a:p>
            <a:pPr marL="0" indent="0" eaLnBrk="1" fontAlgn="auto" hangingPunct="1">
              <a:spcAft>
                <a:spcPts val="0"/>
              </a:spcAft>
              <a:buFont typeface="Arial" panose="020B0604020202020204" pitchFamily="34" charset="0"/>
              <a:buNone/>
              <a:defRPr/>
            </a:pPr>
            <a:endParaRPr lang="nl-NL" sz="2400">
              <a:solidFill>
                <a:schemeClr val="bg2">
                  <a:lumMod val="50000"/>
                </a:schemeClr>
              </a:solidFill>
              <a:latin typeface="+mn-lt"/>
            </a:endParaRPr>
          </a:p>
          <a:p>
            <a:pPr eaLnBrk="1" fontAlgn="auto" hangingPunct="1">
              <a:spcAft>
                <a:spcPts val="0"/>
              </a:spcAft>
              <a:defRPr/>
            </a:pPr>
            <a:endParaRPr lang="nl-NL" sz="2400">
              <a:solidFill>
                <a:schemeClr val="bg2">
                  <a:lumMod val="50000"/>
                </a:schemeClr>
              </a:solidFill>
              <a:latin typeface="+mn-lt"/>
            </a:endParaRPr>
          </a:p>
          <a:p>
            <a:pPr eaLnBrk="1" fontAlgn="auto" hangingPunct="1">
              <a:spcAft>
                <a:spcPts val="0"/>
              </a:spcAft>
              <a:defRPr/>
            </a:pPr>
            <a:endParaRPr lang="nl-NL" sz="2400">
              <a:solidFill>
                <a:schemeClr val="bg2">
                  <a:lumMod val="50000"/>
                </a:schemeClr>
              </a:solidFill>
              <a:latin typeface="+mn-lt"/>
            </a:endParaRPr>
          </a:p>
          <a:p>
            <a:pPr marL="0" indent="0" eaLnBrk="1" fontAlgn="auto" hangingPunct="1">
              <a:spcAft>
                <a:spcPts val="0"/>
              </a:spcAft>
              <a:buFont typeface="Arial" panose="020B0604020202020204" pitchFamily="34" charset="0"/>
              <a:buNone/>
              <a:defRPr/>
            </a:pPr>
            <a:endParaRPr lang="nl-NL">
              <a:solidFill>
                <a:schemeClr val="bg2">
                  <a:lumMod val="50000"/>
                </a:schemeClr>
              </a:solidFill>
              <a:latin typeface="+mn-lt"/>
            </a:endParaRPr>
          </a:p>
          <a:p>
            <a:pPr marL="457200" lvl="1" indent="0" eaLnBrk="1" fontAlgn="auto" hangingPunct="1">
              <a:lnSpc>
                <a:spcPct val="100000"/>
              </a:lnSpc>
              <a:spcAft>
                <a:spcPts val="0"/>
              </a:spcAft>
              <a:buFont typeface="Arial" panose="020B0604020202020204" pitchFamily="34" charset="0"/>
              <a:buNone/>
              <a:defRPr/>
            </a:pPr>
            <a:endParaRPr lang="nl-NL">
              <a:solidFill>
                <a:schemeClr val="bg2">
                  <a:lumMod val="50000"/>
                </a:schemeClr>
              </a:solidFill>
              <a:latin typeface="+mn-lt"/>
            </a:endParaRPr>
          </a:p>
          <a:p>
            <a:pPr marL="0" indent="0" eaLnBrk="1" fontAlgn="auto" hangingPunct="1">
              <a:spcAft>
                <a:spcPts val="0"/>
              </a:spcAft>
              <a:buFont typeface="Arial" panose="020B0604020202020204" pitchFamily="34" charset="0"/>
              <a:buNone/>
              <a:defRPr/>
            </a:pPr>
            <a:endParaRPr lang="nl-NL">
              <a:solidFill>
                <a:srgbClr val="FF0000"/>
              </a:solidFill>
              <a:latin typeface="+mn-lt"/>
            </a:endParaRPr>
          </a:p>
        </p:txBody>
      </p:sp>
      <p:sp>
        <p:nvSpPr>
          <p:cNvPr id="37891" name="Titel 2">
            <a:extLst>
              <a:ext uri="{FF2B5EF4-FFF2-40B4-BE49-F238E27FC236}">
                <a16:creationId xmlns:a16="http://schemas.microsoft.com/office/drawing/2014/main" id="{4493A402-4C83-0B4D-8008-44D5EED77DCE}"/>
              </a:ext>
            </a:extLst>
          </p:cNvPr>
          <p:cNvSpPr>
            <a:spLocks noGrp="1" noChangeArrowheads="1"/>
          </p:cNvSpPr>
          <p:nvPr>
            <p:ph type="title"/>
          </p:nvPr>
        </p:nvSpPr>
        <p:spPr>
          <a:xfrm>
            <a:off x="706438" y="368300"/>
            <a:ext cx="9385300" cy="736600"/>
          </a:xfrm>
        </p:spPr>
        <p:txBody>
          <a:bodyPr/>
          <a:lstStyle/>
          <a:p>
            <a:pPr eaLnBrk="1" hangingPunct="1">
              <a:defRPr/>
            </a:pPr>
            <a:r>
              <a:rPr lang="nl-NL" altLang="nl-NL">
                <a:latin typeface="+mn-lt"/>
              </a:rPr>
              <a:t>Wat is Vanuit autisme bekeken?</a:t>
            </a:r>
          </a:p>
        </p:txBody>
      </p:sp>
      <p:pic>
        <p:nvPicPr>
          <p:cNvPr id="38915" name="Tijdelijke aanduiding voor inhoud 3">
            <a:extLst>
              <a:ext uri="{FF2B5EF4-FFF2-40B4-BE49-F238E27FC236}">
                <a16:creationId xmlns:a16="http://schemas.microsoft.com/office/drawing/2014/main" id="{BE59347E-E6C3-714F-B2D8-E877B35A4E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00" y="5659438"/>
            <a:ext cx="15748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445ECE8-9641-C74C-B5EA-8683AA84C6D5}"/>
              </a:ext>
            </a:extLst>
          </p:cNvPr>
          <p:cNvSpPr>
            <a:spLocks noGrp="1"/>
          </p:cNvSpPr>
          <p:nvPr>
            <p:ph idx="1"/>
          </p:nvPr>
        </p:nvSpPr>
        <p:spPr>
          <a:xfrm>
            <a:off x="695325" y="1216025"/>
            <a:ext cx="9396413" cy="4792663"/>
          </a:xfrm>
        </p:spPr>
        <p:txBody>
          <a:bodyPr rtlCol="0">
            <a:normAutofit fontScale="85000" lnSpcReduction="20000"/>
          </a:bodyPr>
          <a:lstStyle/>
          <a:p>
            <a:pPr marL="0" indent="0" eaLnBrk="1" fontAlgn="auto" hangingPunct="1">
              <a:spcAft>
                <a:spcPts val="0"/>
              </a:spcAft>
              <a:buFont typeface="Arial" panose="020B0604020202020204" pitchFamily="34" charset="0"/>
              <a:buNone/>
              <a:defRPr/>
            </a:pPr>
            <a:r>
              <a:rPr lang="nl-NL" sz="2800" i="1">
                <a:solidFill>
                  <a:schemeClr val="bg2">
                    <a:lumMod val="50000"/>
                  </a:schemeClr>
                </a:solidFill>
                <a:latin typeface="+mn-lt"/>
              </a:rPr>
              <a:t>Zorgdragen voor de autisme ambassade, duurzaam en met impact:</a:t>
            </a:r>
          </a:p>
          <a:p>
            <a:pPr marL="0" indent="0" eaLnBrk="1" fontAlgn="auto" hangingPunct="1">
              <a:spcAft>
                <a:spcPts val="0"/>
              </a:spcAft>
              <a:buFont typeface="Arial" panose="020B0604020202020204" pitchFamily="34" charset="0"/>
              <a:buNone/>
              <a:defRPr/>
            </a:pPr>
            <a:endParaRPr lang="nl-NL" sz="2100" i="1">
              <a:solidFill>
                <a:schemeClr val="bg2">
                  <a:lumMod val="50000"/>
                </a:schemeClr>
              </a:solidFill>
              <a:latin typeface="+mn-lt"/>
            </a:endParaRPr>
          </a:p>
          <a:p>
            <a:pPr eaLnBrk="1" fontAlgn="auto" hangingPunct="1">
              <a:spcAft>
                <a:spcPts val="0"/>
              </a:spcAft>
              <a:defRPr/>
            </a:pPr>
            <a:r>
              <a:rPr lang="nl-NL">
                <a:solidFill>
                  <a:schemeClr val="bg2">
                    <a:lumMod val="50000"/>
                  </a:schemeClr>
                </a:solidFill>
                <a:latin typeface="+mn-lt"/>
              </a:rPr>
              <a:t>Voor (kandidaat) ambassadeurs</a:t>
            </a:r>
          </a:p>
          <a:p>
            <a:pPr lvl="1" eaLnBrk="1" fontAlgn="auto" hangingPunct="1">
              <a:spcAft>
                <a:spcPts val="0"/>
              </a:spcAft>
              <a:defRPr/>
            </a:pPr>
            <a:r>
              <a:rPr lang="nl-NL">
                <a:solidFill>
                  <a:schemeClr val="bg2">
                    <a:lumMod val="50000"/>
                  </a:schemeClr>
                </a:solidFill>
                <a:latin typeface="+mn-lt"/>
              </a:rPr>
              <a:t>Faciliteren instroom nieuwe ambassadeurs </a:t>
            </a:r>
          </a:p>
          <a:p>
            <a:pPr lvl="2" eaLnBrk="1" fontAlgn="auto" hangingPunct="1">
              <a:spcAft>
                <a:spcPts val="0"/>
              </a:spcAft>
              <a:defRPr/>
            </a:pPr>
            <a:r>
              <a:rPr lang="nl-NL">
                <a:solidFill>
                  <a:schemeClr val="bg2">
                    <a:lumMod val="50000"/>
                  </a:schemeClr>
                </a:solidFill>
                <a:latin typeface="+mn-lt"/>
              </a:rPr>
              <a:t>hele jaar: contact werkgevers en potentiële ambassadeurs.</a:t>
            </a:r>
          </a:p>
          <a:p>
            <a:pPr lvl="2" eaLnBrk="1" fontAlgn="auto" hangingPunct="1">
              <a:spcAft>
                <a:spcPts val="0"/>
              </a:spcAft>
              <a:defRPr/>
            </a:pPr>
            <a:r>
              <a:rPr lang="nl-NL">
                <a:solidFill>
                  <a:schemeClr val="bg2">
                    <a:lumMod val="50000"/>
                  </a:schemeClr>
                </a:solidFill>
                <a:latin typeface="+mn-lt"/>
              </a:rPr>
              <a:t>2 x per jaar: opleiding geven</a:t>
            </a:r>
          </a:p>
          <a:p>
            <a:pPr lvl="2" eaLnBrk="1" fontAlgn="auto" hangingPunct="1">
              <a:spcAft>
                <a:spcPts val="0"/>
              </a:spcAft>
              <a:defRPr/>
            </a:pPr>
            <a:r>
              <a:rPr lang="nl-NL">
                <a:solidFill>
                  <a:schemeClr val="bg2">
                    <a:lumMod val="50000"/>
                  </a:schemeClr>
                </a:solidFill>
                <a:latin typeface="+mn-lt"/>
              </a:rPr>
              <a:t>opleiding door-ontwikkelen</a:t>
            </a:r>
          </a:p>
          <a:p>
            <a:pPr lvl="1" eaLnBrk="1" fontAlgn="auto" hangingPunct="1">
              <a:spcAft>
                <a:spcPts val="0"/>
              </a:spcAft>
              <a:defRPr/>
            </a:pPr>
            <a:r>
              <a:rPr lang="nl-NL">
                <a:solidFill>
                  <a:schemeClr val="bg2">
                    <a:lumMod val="50000"/>
                  </a:schemeClr>
                </a:solidFill>
                <a:latin typeface="+mn-lt"/>
              </a:rPr>
              <a:t>Faciliteren kennisoverdracht netwerk</a:t>
            </a:r>
          </a:p>
          <a:p>
            <a:pPr lvl="2" eaLnBrk="1" fontAlgn="auto" hangingPunct="1">
              <a:spcAft>
                <a:spcPts val="0"/>
              </a:spcAft>
              <a:defRPr/>
            </a:pPr>
            <a:r>
              <a:rPr lang="nl-NL">
                <a:solidFill>
                  <a:schemeClr val="bg2">
                    <a:lumMod val="50000"/>
                  </a:schemeClr>
                </a:solidFill>
                <a:latin typeface="+mn-lt"/>
              </a:rPr>
              <a:t>3x per jaar: netwerkbijeenkomst</a:t>
            </a:r>
          </a:p>
          <a:p>
            <a:pPr lvl="2" eaLnBrk="1" fontAlgn="auto" hangingPunct="1">
              <a:spcAft>
                <a:spcPts val="0"/>
              </a:spcAft>
              <a:defRPr/>
            </a:pPr>
            <a:r>
              <a:rPr lang="nl-NL">
                <a:solidFill>
                  <a:schemeClr val="bg2">
                    <a:lumMod val="50000"/>
                  </a:schemeClr>
                </a:solidFill>
                <a:latin typeface="+mn-lt"/>
              </a:rPr>
              <a:t>ontwikkelen digitaal koffertje/platform om documenten te delen</a:t>
            </a:r>
          </a:p>
          <a:p>
            <a:pPr lvl="2" eaLnBrk="1" fontAlgn="auto" hangingPunct="1">
              <a:spcAft>
                <a:spcPts val="0"/>
              </a:spcAft>
              <a:defRPr/>
            </a:pPr>
            <a:r>
              <a:rPr lang="nl-NL">
                <a:solidFill>
                  <a:schemeClr val="bg2">
                    <a:lumMod val="50000"/>
                  </a:schemeClr>
                </a:solidFill>
                <a:latin typeface="+mn-lt"/>
              </a:rPr>
              <a:t>ambassadeurs ondersteunen om (extern) zichtbaar te zijn</a:t>
            </a:r>
          </a:p>
          <a:p>
            <a:pPr lvl="1" eaLnBrk="1" fontAlgn="auto" hangingPunct="1">
              <a:spcAft>
                <a:spcPts val="0"/>
              </a:spcAft>
              <a:defRPr/>
            </a:pPr>
            <a:endParaRPr lang="nl-NL">
              <a:solidFill>
                <a:schemeClr val="bg2">
                  <a:lumMod val="50000"/>
                </a:schemeClr>
              </a:solidFill>
              <a:latin typeface="+mn-lt"/>
            </a:endParaRPr>
          </a:p>
          <a:p>
            <a:pPr eaLnBrk="1" fontAlgn="auto" hangingPunct="1">
              <a:spcAft>
                <a:spcPts val="0"/>
              </a:spcAft>
              <a:defRPr/>
            </a:pPr>
            <a:r>
              <a:rPr lang="nl-NL">
                <a:solidFill>
                  <a:schemeClr val="bg2">
                    <a:lumMod val="50000"/>
                  </a:schemeClr>
                </a:solidFill>
                <a:latin typeface="+mn-lt"/>
              </a:rPr>
              <a:t>Voor onze gezamenlijk doelgroep: werkenden met autisme</a:t>
            </a:r>
          </a:p>
          <a:p>
            <a:pPr lvl="2" eaLnBrk="1" fontAlgn="auto" hangingPunct="1">
              <a:spcAft>
                <a:spcPts val="0"/>
              </a:spcAft>
              <a:defRPr/>
            </a:pPr>
            <a:r>
              <a:rPr lang="nl-NL">
                <a:solidFill>
                  <a:schemeClr val="bg2">
                    <a:lumMod val="50000"/>
                  </a:schemeClr>
                </a:solidFill>
                <a:latin typeface="+mn-lt"/>
              </a:rPr>
              <a:t>maatschappelijk zichtbaar zijn (aanwezig bij NVA congres, bijdragen aan nieuwsberichten, radio interviews, etc.) </a:t>
            </a:r>
          </a:p>
          <a:p>
            <a:pPr lvl="2" eaLnBrk="1" fontAlgn="auto" hangingPunct="1">
              <a:spcAft>
                <a:spcPts val="0"/>
              </a:spcAft>
              <a:defRPr/>
            </a:pPr>
            <a:r>
              <a:rPr lang="nl-NL">
                <a:solidFill>
                  <a:schemeClr val="bg2">
                    <a:lumMod val="50000"/>
                  </a:schemeClr>
                </a:solidFill>
                <a:latin typeface="+mn-lt"/>
              </a:rPr>
              <a:t>samenwerking maatschappelijke partners (SSZS, </a:t>
            </a:r>
            <a:r>
              <a:rPr lang="nl-NL" err="1">
                <a:solidFill>
                  <a:schemeClr val="bg2">
                    <a:lumMod val="50000"/>
                  </a:schemeClr>
                </a:solidFill>
                <a:latin typeface="+mn-lt"/>
              </a:rPr>
              <a:t>WerkWeb</a:t>
            </a:r>
            <a:r>
              <a:rPr lang="nl-NL">
                <a:solidFill>
                  <a:schemeClr val="bg2">
                    <a:lumMod val="50000"/>
                  </a:schemeClr>
                </a:solidFill>
                <a:latin typeface="+mn-lt"/>
              </a:rPr>
              <a:t> autisme, NVA)  t.b.v. werkenden met autisme </a:t>
            </a:r>
          </a:p>
        </p:txBody>
      </p:sp>
      <p:sp>
        <p:nvSpPr>
          <p:cNvPr id="38915" name="Titel 1">
            <a:extLst>
              <a:ext uri="{FF2B5EF4-FFF2-40B4-BE49-F238E27FC236}">
                <a16:creationId xmlns:a16="http://schemas.microsoft.com/office/drawing/2014/main" id="{C1588F5C-BB7F-8545-852D-751043046F9C}"/>
              </a:ext>
            </a:extLst>
          </p:cNvPr>
          <p:cNvSpPr>
            <a:spLocks noGrp="1" noChangeArrowheads="1"/>
          </p:cNvSpPr>
          <p:nvPr>
            <p:ph type="title"/>
          </p:nvPr>
        </p:nvSpPr>
        <p:spPr>
          <a:xfrm>
            <a:off x="695325" y="371475"/>
            <a:ext cx="9385300" cy="954088"/>
          </a:xfrm>
        </p:spPr>
        <p:txBody>
          <a:bodyPr/>
          <a:lstStyle/>
          <a:p>
            <a:pPr eaLnBrk="1" hangingPunct="1">
              <a:defRPr/>
            </a:pPr>
            <a:r>
              <a:rPr lang="nl-NL" altLang="nl-NL">
                <a:latin typeface="+mn-lt"/>
              </a:rPr>
              <a:t>Rol Thijs &amp; Anniek / VAB</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el 1">
            <a:extLst>
              <a:ext uri="{FF2B5EF4-FFF2-40B4-BE49-F238E27FC236}">
                <a16:creationId xmlns:a16="http://schemas.microsoft.com/office/drawing/2014/main" id="{39567BB8-C455-6447-B79B-2E341BA01EAF}"/>
              </a:ext>
            </a:extLst>
          </p:cNvPr>
          <p:cNvSpPr>
            <a:spLocks noGrp="1" noChangeArrowheads="1"/>
          </p:cNvSpPr>
          <p:nvPr>
            <p:ph type="title"/>
          </p:nvPr>
        </p:nvSpPr>
        <p:spPr/>
        <p:txBody>
          <a:bodyPr/>
          <a:lstStyle/>
          <a:p>
            <a:r>
              <a:rPr lang="nl-NL" altLang="nl-NL">
                <a:latin typeface="Muli ExtraLight"/>
              </a:rPr>
              <a:t>Format plan van aanpak</a:t>
            </a:r>
          </a:p>
        </p:txBody>
      </p:sp>
      <p:sp>
        <p:nvSpPr>
          <p:cNvPr id="94210" name="Tijdelijke aanduiding voor inhoud 2">
            <a:extLst>
              <a:ext uri="{FF2B5EF4-FFF2-40B4-BE49-F238E27FC236}">
                <a16:creationId xmlns:a16="http://schemas.microsoft.com/office/drawing/2014/main" id="{C6EF8A83-6786-BD47-9C0C-9E51E021D8B6}"/>
              </a:ext>
            </a:extLst>
          </p:cNvPr>
          <p:cNvSpPr>
            <a:spLocks noGrp="1" noChangeArrowheads="1"/>
          </p:cNvSpPr>
          <p:nvPr>
            <p:ph idx="1"/>
          </p:nvPr>
        </p:nvSpPr>
        <p:spPr/>
        <p:txBody>
          <a:bodyPr/>
          <a:lstStyle/>
          <a:p>
            <a:r>
              <a:rPr lang="nl-NL" altLang="nl-NL">
                <a:latin typeface="Muli"/>
              </a:rPr>
              <a:t>Missie en visie</a:t>
            </a:r>
          </a:p>
          <a:p>
            <a:r>
              <a:rPr lang="nl-NL" altLang="nl-NL">
                <a:latin typeface="Muli"/>
              </a:rPr>
              <a:t>Nulmeting inclusie psychische diversiteit</a:t>
            </a:r>
          </a:p>
          <a:p>
            <a:r>
              <a:rPr lang="nl-NL" altLang="nl-NL">
                <a:latin typeface="Muli"/>
              </a:rPr>
              <a:t>Structuur autisme ambassade</a:t>
            </a:r>
          </a:p>
          <a:p>
            <a:r>
              <a:rPr lang="nl-NL" altLang="nl-NL">
                <a:latin typeface="Muli"/>
              </a:rPr>
              <a:t>Doelen en activiteiten</a:t>
            </a:r>
          </a:p>
          <a:p>
            <a:r>
              <a:rPr lang="nl-NL" altLang="nl-NL">
                <a:latin typeface="Muli"/>
              </a:rPr>
              <a:t>Communicatie</a:t>
            </a:r>
          </a:p>
          <a:p>
            <a:r>
              <a:rPr lang="nl-NL" altLang="nl-NL">
                <a:latin typeface="Muli"/>
              </a:rPr>
              <a:t>Evaluatie</a:t>
            </a:r>
          </a:p>
          <a:p>
            <a:endParaRPr lang="nl-NL" altLang="nl-NL">
              <a:latin typeface="Mul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65212478-9B0A-054E-BA97-0EE2DF0731AD}"/>
              </a:ext>
            </a:extLst>
          </p:cNvPr>
          <p:cNvSpPr/>
          <p:nvPr/>
        </p:nvSpPr>
        <p:spPr>
          <a:xfrm>
            <a:off x="374650" y="5543550"/>
            <a:ext cx="1662113" cy="1225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11266" name="Afbeelding 10" descr="Afbeelding met tekening, voedsel&#10;&#10;Automatisch gegenereerde beschrijving">
            <a:extLst>
              <a:ext uri="{FF2B5EF4-FFF2-40B4-BE49-F238E27FC236}">
                <a16:creationId xmlns:a16="http://schemas.microsoft.com/office/drawing/2014/main" id="{2765963F-5267-7244-B0CD-5C8A4D521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 y="5918200"/>
            <a:ext cx="14859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jdelijke aanduiding voor inhoud 1">
            <a:extLst>
              <a:ext uri="{FF2B5EF4-FFF2-40B4-BE49-F238E27FC236}">
                <a16:creationId xmlns:a16="http://schemas.microsoft.com/office/drawing/2014/main" id="{28254136-80EE-694E-9284-005998980080}"/>
              </a:ext>
            </a:extLst>
          </p:cNvPr>
          <p:cNvSpPr>
            <a:spLocks noGrp="1"/>
          </p:cNvSpPr>
          <p:nvPr>
            <p:ph idx="1"/>
          </p:nvPr>
        </p:nvSpPr>
        <p:spPr>
          <a:xfrm>
            <a:off x="3756454" y="1244600"/>
            <a:ext cx="7908324" cy="4860925"/>
          </a:xfrm>
        </p:spPr>
        <p:txBody>
          <a:bodyPr rtlCol="0">
            <a:normAutofit fontScale="85000" lnSpcReduction="20000"/>
          </a:bodyPr>
          <a:lstStyle/>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9.30 - 10:20	Voorstellen trainers</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Over dit project: Inclusief werken met Ambassadeurs</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Over dit project: Ambassade &lt;Naam organisatie&gt;</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De opzet van de training</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Kennismaking met je collega ambassadeurs</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10:20 -10:30	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10:30 - 11:20	Vervolg: kennismaking met je collega ambassadeurs</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Je verwachtingen </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11:20 - 11:30 	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11:30 - 12:20	Vervolg: je verwachtingen</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Visie ambassadeurschap en landelijk netwerk</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Plan van aanpak &lt;Naam organisatie&gt;</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12:20 - 13:20	Lunch</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65000"/>
                  </a:schemeClr>
                </a:solidFill>
                <a:latin typeface="+mn-lt"/>
              </a:rPr>
              <a:t>13:20 - 14:10	Nulmeting inclusie psychische diversiteit &lt;Naam organisatie&gt;</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65000"/>
                  </a:schemeClr>
                </a:solidFill>
                <a:latin typeface="+mn-lt"/>
              </a:rPr>
              <a:t>		Stakeholderanalyse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14:10 - 14:20	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14:20 - 15:10	Vervolg Stakeholderanalyse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15:10 - 15:20	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15:20 - 16:00	Autisme &amp; Inclusie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16:00 - 16:05	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16:05 - 16:30 	Uitleg eindopdrachten</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16:30		Einde</a:t>
            </a:r>
          </a:p>
          <a:p>
            <a:pPr eaLnBrk="1" fontAlgn="auto" hangingPunct="1">
              <a:spcAft>
                <a:spcPts val="0"/>
              </a:spcAft>
              <a:defRPr/>
            </a:pPr>
            <a:endParaRPr lang="nl-NL" dirty="0">
              <a:solidFill>
                <a:schemeClr val="bg2">
                  <a:lumMod val="50000"/>
                </a:schemeClr>
              </a:solidFill>
              <a:latin typeface="+mn-lt"/>
            </a:endParaRPr>
          </a:p>
        </p:txBody>
      </p:sp>
      <p:sp>
        <p:nvSpPr>
          <p:cNvPr id="11269" name="Titel 2">
            <a:extLst>
              <a:ext uri="{FF2B5EF4-FFF2-40B4-BE49-F238E27FC236}">
                <a16:creationId xmlns:a16="http://schemas.microsoft.com/office/drawing/2014/main" id="{5A76CA3B-F8F1-E546-AF1D-59757DC7FD60}"/>
              </a:ext>
            </a:extLst>
          </p:cNvPr>
          <p:cNvSpPr>
            <a:spLocks noGrp="1" noChangeArrowheads="1"/>
          </p:cNvSpPr>
          <p:nvPr>
            <p:ph type="title"/>
          </p:nvPr>
        </p:nvSpPr>
        <p:spPr>
          <a:xfrm>
            <a:off x="706438" y="368300"/>
            <a:ext cx="9385300" cy="647700"/>
          </a:xfrm>
        </p:spPr>
        <p:txBody>
          <a:bodyPr/>
          <a:lstStyle/>
          <a:p>
            <a:pPr eaLnBrk="1" hangingPunct="1">
              <a:defRPr/>
            </a:pPr>
            <a:r>
              <a:rPr lang="nl-NL" altLang="nl-NL" dirty="0">
                <a:latin typeface="+mn-lt"/>
              </a:rPr>
              <a:t>Programma dag 1, &lt;Datum&gt;</a:t>
            </a:r>
          </a:p>
        </p:txBody>
      </p:sp>
      <p:sp>
        <p:nvSpPr>
          <p:cNvPr id="7" name="Titel 2">
            <a:extLst>
              <a:ext uri="{FF2B5EF4-FFF2-40B4-BE49-F238E27FC236}">
                <a16:creationId xmlns:a16="http://schemas.microsoft.com/office/drawing/2014/main" id="{520D8191-5A55-B64D-87DD-23070057C7AF}"/>
              </a:ext>
            </a:extLst>
          </p:cNvPr>
          <p:cNvSpPr txBox="1">
            <a:spLocks/>
          </p:cNvSpPr>
          <p:nvPr/>
        </p:nvSpPr>
        <p:spPr bwMode="auto">
          <a:xfrm>
            <a:off x="604023" y="1628453"/>
            <a:ext cx="2752725"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rgbClr val="F6945A"/>
                </a:solidFill>
                <a:latin typeface="Muli ExtraLight" panose="00000300000000000000" pitchFamily="2" charset="0"/>
                <a:ea typeface="+mj-ea"/>
                <a:cs typeface="+mj-cs"/>
              </a:defRPr>
            </a:lvl1pPr>
            <a:lvl2pPr algn="l" rtl="0" eaLnBrk="0" fontAlgn="base" hangingPunct="0">
              <a:lnSpc>
                <a:spcPct val="90000"/>
              </a:lnSpc>
              <a:spcBef>
                <a:spcPct val="0"/>
              </a:spcBef>
              <a:spcAft>
                <a:spcPct val="0"/>
              </a:spcAft>
              <a:defRPr sz="3600">
                <a:solidFill>
                  <a:srgbClr val="F6945A"/>
                </a:solidFill>
                <a:latin typeface="Muli ExtraLight"/>
              </a:defRPr>
            </a:lvl2pPr>
            <a:lvl3pPr algn="l" rtl="0" eaLnBrk="0" fontAlgn="base" hangingPunct="0">
              <a:lnSpc>
                <a:spcPct val="90000"/>
              </a:lnSpc>
              <a:spcBef>
                <a:spcPct val="0"/>
              </a:spcBef>
              <a:spcAft>
                <a:spcPct val="0"/>
              </a:spcAft>
              <a:defRPr sz="3600">
                <a:solidFill>
                  <a:srgbClr val="F6945A"/>
                </a:solidFill>
                <a:latin typeface="Muli ExtraLight"/>
              </a:defRPr>
            </a:lvl3pPr>
            <a:lvl4pPr algn="l" rtl="0" eaLnBrk="0" fontAlgn="base" hangingPunct="0">
              <a:lnSpc>
                <a:spcPct val="90000"/>
              </a:lnSpc>
              <a:spcBef>
                <a:spcPct val="0"/>
              </a:spcBef>
              <a:spcAft>
                <a:spcPct val="0"/>
              </a:spcAft>
              <a:defRPr sz="3600">
                <a:solidFill>
                  <a:srgbClr val="F6945A"/>
                </a:solidFill>
                <a:latin typeface="Muli ExtraLight"/>
              </a:defRPr>
            </a:lvl4pPr>
            <a:lvl5pPr algn="l" rtl="0" eaLnBrk="0" fontAlgn="base" hangingPunct="0">
              <a:lnSpc>
                <a:spcPct val="90000"/>
              </a:lnSpc>
              <a:spcBef>
                <a:spcPct val="0"/>
              </a:spcBef>
              <a:spcAft>
                <a:spcPct val="0"/>
              </a:spcAft>
              <a:defRPr sz="3600">
                <a:solidFill>
                  <a:srgbClr val="F6945A"/>
                </a:solidFill>
                <a:latin typeface="Muli ExtraLight"/>
              </a:defRPr>
            </a:lvl5pPr>
            <a:lvl6pPr marL="457200" algn="l" rtl="0" fontAlgn="base">
              <a:lnSpc>
                <a:spcPct val="90000"/>
              </a:lnSpc>
              <a:spcBef>
                <a:spcPct val="0"/>
              </a:spcBef>
              <a:spcAft>
                <a:spcPct val="0"/>
              </a:spcAft>
              <a:defRPr sz="3600">
                <a:solidFill>
                  <a:srgbClr val="F6945A"/>
                </a:solidFill>
                <a:latin typeface="Muli ExtraLight"/>
              </a:defRPr>
            </a:lvl6pPr>
            <a:lvl7pPr marL="914400" algn="l" rtl="0" fontAlgn="base">
              <a:lnSpc>
                <a:spcPct val="90000"/>
              </a:lnSpc>
              <a:spcBef>
                <a:spcPct val="0"/>
              </a:spcBef>
              <a:spcAft>
                <a:spcPct val="0"/>
              </a:spcAft>
              <a:defRPr sz="3600">
                <a:solidFill>
                  <a:srgbClr val="F6945A"/>
                </a:solidFill>
                <a:latin typeface="Muli ExtraLight"/>
              </a:defRPr>
            </a:lvl7pPr>
            <a:lvl8pPr marL="1371600" algn="l" rtl="0" fontAlgn="base">
              <a:lnSpc>
                <a:spcPct val="90000"/>
              </a:lnSpc>
              <a:spcBef>
                <a:spcPct val="0"/>
              </a:spcBef>
              <a:spcAft>
                <a:spcPct val="0"/>
              </a:spcAft>
              <a:defRPr sz="3600">
                <a:solidFill>
                  <a:srgbClr val="F6945A"/>
                </a:solidFill>
                <a:latin typeface="Muli ExtraLight"/>
              </a:defRPr>
            </a:lvl8pPr>
            <a:lvl9pPr marL="1828800" algn="l" rtl="0" fontAlgn="base">
              <a:lnSpc>
                <a:spcPct val="90000"/>
              </a:lnSpc>
              <a:spcBef>
                <a:spcPct val="0"/>
              </a:spcBef>
              <a:spcAft>
                <a:spcPct val="0"/>
              </a:spcAft>
              <a:defRPr sz="3600">
                <a:solidFill>
                  <a:srgbClr val="F6945A"/>
                </a:solidFill>
                <a:latin typeface="Muli ExtraLight"/>
              </a:defRPr>
            </a:lvl9pPr>
          </a:lstStyle>
          <a:p>
            <a:pPr eaLnBrk="1" fontAlgn="auto" hangingPunct="1">
              <a:spcAft>
                <a:spcPts val="0"/>
              </a:spcAft>
              <a:defRPr/>
            </a:pPr>
            <a:r>
              <a:rPr lang="nl-NL">
                <a:solidFill>
                  <a:schemeClr val="accent5">
                    <a:lumMod val="75000"/>
                  </a:schemeClr>
                </a:solidFill>
                <a:latin typeface="+mn-lt"/>
              </a:rPr>
              <a:t>Lunch</a:t>
            </a:r>
            <a:br>
              <a:rPr lang="nl-NL">
                <a:solidFill>
                  <a:schemeClr val="accent5">
                    <a:lumMod val="75000"/>
                  </a:schemeClr>
                </a:solidFill>
                <a:latin typeface="+mn-lt"/>
              </a:rPr>
            </a:br>
            <a:r>
              <a:rPr lang="nl-NL">
                <a:solidFill>
                  <a:schemeClr val="accent5">
                    <a:lumMod val="75000"/>
                  </a:schemeClr>
                </a:solidFill>
                <a:latin typeface="+mn-lt"/>
              </a:rPr>
              <a:t>12:20 – 13:20</a:t>
            </a:r>
            <a:endParaRPr lang="nl-NL" dirty="0">
              <a:solidFill>
                <a:schemeClr val="accent5">
                  <a:lumMod val="75000"/>
                </a:schemeClr>
              </a:solidFill>
              <a:latin typeface="+mn-lt"/>
            </a:endParaRPr>
          </a:p>
        </p:txBody>
      </p:sp>
      <p:pic>
        <p:nvPicPr>
          <p:cNvPr id="2" name="Afbeelding 1">
            <a:extLst>
              <a:ext uri="{FF2B5EF4-FFF2-40B4-BE49-F238E27FC236}">
                <a16:creationId xmlns:a16="http://schemas.microsoft.com/office/drawing/2014/main" id="{7A8DD0B1-BFB9-F547-8C08-B935D0690928}"/>
              </a:ext>
            </a:extLst>
          </p:cNvPr>
          <p:cNvPicPr>
            <a:picLocks noChangeAspect="1"/>
          </p:cNvPicPr>
          <p:nvPr/>
        </p:nvPicPr>
        <p:blipFill rotWithShape="1">
          <a:blip r:embed="rId4"/>
          <a:srcRect l="1" t="-7346" r="-1659" b="18687"/>
          <a:stretch/>
        </p:blipFill>
        <p:spPr>
          <a:xfrm>
            <a:off x="307804" y="2856728"/>
            <a:ext cx="3248797" cy="2874147"/>
          </a:xfrm>
          <a:prstGeom prst="rect">
            <a:avLst/>
          </a:prstGeom>
        </p:spPr>
      </p:pic>
    </p:spTree>
    <p:extLst>
      <p:ext uri="{BB962C8B-B14F-4D97-AF65-F5344CB8AC3E}">
        <p14:creationId xmlns:p14="http://schemas.microsoft.com/office/powerpoint/2010/main" val="3713001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2AC504-C4D6-446E-B306-DFBBA30FAA40}"/>
              </a:ext>
            </a:extLst>
          </p:cNvPr>
          <p:cNvSpPr>
            <a:spLocks noGrp="1"/>
          </p:cNvSpPr>
          <p:nvPr>
            <p:ph type="ctrTitle"/>
          </p:nvPr>
        </p:nvSpPr>
        <p:spPr>
          <a:xfrm>
            <a:off x="597669" y="2113189"/>
            <a:ext cx="9799011" cy="2937318"/>
          </a:xfrm>
        </p:spPr>
        <p:txBody>
          <a:bodyPr>
            <a:normAutofit fontScale="90000"/>
          </a:bodyPr>
          <a:lstStyle/>
          <a:p>
            <a:pPr algn="r"/>
            <a:r>
              <a:rPr lang="nl-NL" sz="4000" b="1">
                <a:latin typeface="Trebuchet MS" panose="020B0703020202090204" pitchFamily="34" charset="0"/>
              </a:rPr>
              <a:t>Volwassenheidmodel: </a:t>
            </a:r>
            <a:br>
              <a:rPr lang="nl-NL" sz="4000" b="1">
                <a:latin typeface="Trebuchet MS" panose="020B0703020202090204" pitchFamily="34" charset="0"/>
              </a:rPr>
            </a:br>
            <a:r>
              <a:rPr lang="nl-NL" sz="4000" b="1">
                <a:latin typeface="Trebuchet MS" panose="020B0703020202090204" pitchFamily="34" charset="0"/>
              </a:rPr>
              <a:t>Diversiteit en </a:t>
            </a:r>
            <a:r>
              <a:rPr lang="nl-NL" sz="4000" b="1" err="1">
                <a:latin typeface="Trebuchet MS" panose="020B0703020202090204" pitchFamily="34" charset="0"/>
              </a:rPr>
              <a:t>Inclusiviteit</a:t>
            </a:r>
            <a:br>
              <a:rPr lang="nl-NL" sz="4000" b="1">
                <a:latin typeface="Trebuchet MS" panose="020B0703020202090204" pitchFamily="34" charset="0"/>
              </a:rPr>
            </a:br>
            <a:r>
              <a:rPr lang="nl-NL" sz="2000">
                <a:solidFill>
                  <a:srgbClr val="FF0000"/>
                </a:solidFill>
                <a:latin typeface="Trebuchet MS" panose="020B0703020202090204" pitchFamily="34" charset="0"/>
              </a:rPr>
              <a:t> </a:t>
            </a:r>
            <a:br>
              <a:rPr lang="nl-NL" sz="4000" b="1">
                <a:latin typeface="Trebuchet MS" panose="020B0703020202090204" pitchFamily="34" charset="0"/>
              </a:rPr>
            </a:br>
            <a:r>
              <a:rPr lang="nl-NL" sz="4000" b="1">
                <a:latin typeface="Trebuchet MS" panose="020B0703020202090204" pitchFamily="34" charset="0"/>
              </a:rPr>
              <a:t>			</a:t>
            </a:r>
            <a:br>
              <a:rPr lang="nl-NL" sz="4000" b="1">
                <a:latin typeface="Trebuchet MS" panose="020B0703020202090204" pitchFamily="34" charset="0"/>
              </a:rPr>
            </a:br>
            <a:r>
              <a:rPr lang="nl-NL" sz="4000" b="1">
                <a:latin typeface="Trebuchet MS" panose="020B0703020202090204" pitchFamily="34" charset="0"/>
              </a:rPr>
              <a:t>						</a:t>
            </a:r>
          </a:p>
        </p:txBody>
      </p:sp>
    </p:spTree>
    <p:extLst>
      <p:ext uri="{BB962C8B-B14F-4D97-AF65-F5344CB8AC3E}">
        <p14:creationId xmlns:p14="http://schemas.microsoft.com/office/powerpoint/2010/main" val="1789470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79AF8F0-12F5-8541-8CF5-DC5330EA6D90}"/>
              </a:ext>
            </a:extLst>
          </p:cNvPr>
          <p:cNvSpPr>
            <a:spLocks noGrp="1"/>
          </p:cNvSpPr>
          <p:nvPr>
            <p:ph idx="1"/>
          </p:nvPr>
        </p:nvSpPr>
        <p:spPr/>
        <p:txBody>
          <a:bodyPr>
            <a:normAutofit lnSpcReduction="10000"/>
          </a:bodyPr>
          <a:lstStyle/>
          <a:p>
            <a:r>
              <a:rPr lang="nl-NL"/>
              <a:t>De kern van een goed diversiteitsbeleid is dat individuele eigenschappen en kwetsbaarheden bespreekbaar zijn en dat er gezamenlijk naar mogelijkheden wordt gezocht. In zo’n organisatie is helder dat iedereen sterke en minder sterke kanten heeft. Mensen worden er gewaardeerd om wie ze zijn. Teams leveren een gezamenlijke prestatie, waarin ieders bijdrage aan het geheel gewaardeerd wordt en zichtbaar is. </a:t>
            </a:r>
          </a:p>
          <a:p>
            <a:r>
              <a:rPr lang="nl-NL"/>
              <a:t>Bij inclusieve werkgevers staat gelijkwaardigheid en diversiteit voorop en maakt iemands gender, sekse, etniciteit, kleur, afkomst, geaardheid en of je wel of geen beperking hebt, niet uit voor zijn kansen. Deze werkgevers zetten in op diversiteit en creëren een cultuur waar medewerkers zichzelf kunnen zijn.</a:t>
            </a:r>
          </a:p>
          <a:p>
            <a:r>
              <a:rPr lang="nl-NL"/>
              <a:t>Er is sprake van verschillende fasen in de ontwikkeling naar een inclusieve organisatie. </a:t>
            </a:r>
          </a:p>
          <a:p>
            <a:pPr marL="0" indent="0">
              <a:buNone/>
            </a:pPr>
            <a:br>
              <a:rPr lang="nl-NL"/>
            </a:br>
            <a:endParaRPr lang="nl-NL"/>
          </a:p>
        </p:txBody>
      </p:sp>
      <p:sp>
        <p:nvSpPr>
          <p:cNvPr id="3" name="Titel 2">
            <a:extLst>
              <a:ext uri="{FF2B5EF4-FFF2-40B4-BE49-F238E27FC236}">
                <a16:creationId xmlns:a16="http://schemas.microsoft.com/office/drawing/2014/main" id="{A3E42AB8-52A3-764B-8A00-13DD44AE02B2}"/>
              </a:ext>
            </a:extLst>
          </p:cNvPr>
          <p:cNvSpPr>
            <a:spLocks noGrp="1"/>
          </p:cNvSpPr>
          <p:nvPr>
            <p:ph type="title"/>
          </p:nvPr>
        </p:nvSpPr>
        <p:spPr/>
        <p:txBody>
          <a:bodyPr/>
          <a:lstStyle/>
          <a:p>
            <a:r>
              <a:rPr lang="nl-NL"/>
              <a:t>Diversiteit / inclusief werkgeverschap</a:t>
            </a:r>
          </a:p>
        </p:txBody>
      </p:sp>
    </p:spTree>
    <p:extLst>
      <p:ext uri="{BB962C8B-B14F-4D97-AF65-F5344CB8AC3E}">
        <p14:creationId xmlns:p14="http://schemas.microsoft.com/office/powerpoint/2010/main" val="3492370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3F2E523-6ECE-8840-BF32-E92ED2209A3F}"/>
              </a:ext>
            </a:extLst>
          </p:cNvPr>
          <p:cNvSpPr>
            <a:spLocks noGrp="1"/>
          </p:cNvSpPr>
          <p:nvPr>
            <p:ph type="title"/>
          </p:nvPr>
        </p:nvSpPr>
        <p:spPr/>
        <p:txBody>
          <a:bodyPr/>
          <a:lstStyle/>
          <a:p>
            <a:r>
              <a:rPr lang="nl-NL"/>
              <a:t>Volwassenheidsmodel: Diversiteit en </a:t>
            </a:r>
            <a:r>
              <a:rPr lang="nl-NL" err="1"/>
              <a:t>Inclusiviteit</a:t>
            </a:r>
            <a:endParaRPr lang="nl-NL"/>
          </a:p>
        </p:txBody>
      </p:sp>
      <p:graphicFrame>
        <p:nvGraphicFramePr>
          <p:cNvPr id="4" name="Tijdelijke aanduiding voor inhoud 3">
            <a:extLst>
              <a:ext uri="{FF2B5EF4-FFF2-40B4-BE49-F238E27FC236}">
                <a16:creationId xmlns:a16="http://schemas.microsoft.com/office/drawing/2014/main" id="{E4A22C1C-027D-5945-86ED-94F0810F207B}"/>
              </a:ext>
            </a:extLst>
          </p:cNvPr>
          <p:cNvGraphicFramePr>
            <a:graphicFrameLocks noGrp="1"/>
          </p:cNvGraphicFramePr>
          <p:nvPr>
            <p:ph idx="1"/>
          </p:nvPr>
        </p:nvGraphicFramePr>
        <p:xfrm>
          <a:off x="163902" y="1751161"/>
          <a:ext cx="11404121" cy="4442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9137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8E97018-7222-D64F-8DC7-4CDF748CCDCB}"/>
              </a:ext>
            </a:extLst>
          </p:cNvPr>
          <p:cNvSpPr>
            <a:spLocks noGrp="1"/>
          </p:cNvSpPr>
          <p:nvPr>
            <p:ph sz="half" idx="1"/>
          </p:nvPr>
        </p:nvSpPr>
        <p:spPr>
          <a:xfrm>
            <a:off x="706048" y="1549399"/>
            <a:ext cx="4184469" cy="4759325"/>
          </a:xfrm>
        </p:spPr>
        <p:txBody>
          <a:bodyPr>
            <a:normAutofit/>
          </a:bodyPr>
          <a:lstStyle/>
          <a:p>
            <a:pPr>
              <a:lnSpc>
                <a:spcPct val="100000"/>
              </a:lnSpc>
            </a:pPr>
            <a:r>
              <a:rPr lang="nl-NL" sz="1700"/>
              <a:t>Organisatie is onbewust van de diversiteit onder haar medewerkers </a:t>
            </a:r>
          </a:p>
          <a:p>
            <a:pPr>
              <a:lnSpc>
                <a:spcPct val="100000"/>
              </a:lnSpc>
            </a:pPr>
            <a:r>
              <a:rPr lang="nl-NL" sz="1700"/>
              <a:t>Diversiteit is geen thema waarover wordt gesproken </a:t>
            </a:r>
          </a:p>
          <a:p>
            <a:pPr>
              <a:lnSpc>
                <a:spcPct val="100000"/>
              </a:lnSpc>
            </a:pPr>
            <a:r>
              <a:rPr lang="nl-NL" sz="1700"/>
              <a:t>Organisatie is zich niet bewust van de mogelijkheden en voordelen van een psychisch diversiteitsnetwerk </a:t>
            </a:r>
          </a:p>
          <a:p>
            <a:pPr>
              <a:lnSpc>
                <a:spcPct val="100000"/>
              </a:lnSpc>
            </a:pPr>
            <a:r>
              <a:rPr lang="nl-NL" sz="1700"/>
              <a:t>Er kunnen wel één of meerdere diversiteitsnetwerk(en) zijn, maar deze zijn niet zichtbaar en bekend binnen de organisatie. Het management, leidinggevenden en medewerkers die daarbij niet betrokken zijn, kennen ze niet. </a:t>
            </a:r>
          </a:p>
        </p:txBody>
      </p:sp>
      <p:sp>
        <p:nvSpPr>
          <p:cNvPr id="3" name="Titel 2">
            <a:extLst>
              <a:ext uri="{FF2B5EF4-FFF2-40B4-BE49-F238E27FC236}">
                <a16:creationId xmlns:a16="http://schemas.microsoft.com/office/drawing/2014/main" id="{2F0C7E14-FE3E-674F-AD6E-05D323FDAABD}"/>
              </a:ext>
            </a:extLst>
          </p:cNvPr>
          <p:cNvSpPr>
            <a:spLocks noGrp="1"/>
          </p:cNvSpPr>
          <p:nvPr>
            <p:ph type="title"/>
          </p:nvPr>
        </p:nvSpPr>
        <p:spPr>
          <a:xfrm>
            <a:off x="706048" y="368300"/>
            <a:ext cx="9385690" cy="1181100"/>
          </a:xfrm>
        </p:spPr>
        <p:txBody>
          <a:bodyPr anchor="t">
            <a:normAutofit/>
          </a:bodyPr>
          <a:lstStyle/>
          <a:p>
            <a:r>
              <a:rPr lang="nl-NL"/>
              <a:t>Onbewust</a:t>
            </a:r>
          </a:p>
        </p:txBody>
      </p:sp>
      <p:pic>
        <p:nvPicPr>
          <p:cNvPr id="13" name="Afbeelding 12">
            <a:extLst>
              <a:ext uri="{FF2B5EF4-FFF2-40B4-BE49-F238E27FC236}">
                <a16:creationId xmlns:a16="http://schemas.microsoft.com/office/drawing/2014/main" id="{3128CA26-B62D-4EF9-84DB-9F5AD4A68A7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39182" y="1961326"/>
            <a:ext cx="832207" cy="2325688"/>
          </a:xfrm>
          <a:prstGeom prst="rect">
            <a:avLst/>
          </a:prstGeom>
        </p:spPr>
      </p:pic>
      <p:sp>
        <p:nvSpPr>
          <p:cNvPr id="4" name="Tekstvak 3">
            <a:extLst>
              <a:ext uri="{FF2B5EF4-FFF2-40B4-BE49-F238E27FC236}">
                <a16:creationId xmlns:a16="http://schemas.microsoft.com/office/drawing/2014/main" id="{23EFE4D8-BD63-4D25-91F4-8E1A041B9D5F}"/>
              </a:ext>
            </a:extLst>
          </p:cNvPr>
          <p:cNvSpPr txBox="1"/>
          <p:nvPr/>
        </p:nvSpPr>
        <p:spPr>
          <a:xfrm>
            <a:off x="7634441" y="1819925"/>
            <a:ext cx="2073896" cy="1015663"/>
          </a:xfrm>
          <a:prstGeom prst="rect">
            <a:avLst/>
          </a:prstGeom>
          <a:noFill/>
        </p:spPr>
        <p:txBody>
          <a:bodyPr wrap="square" rtlCol="0">
            <a:spAutoFit/>
          </a:bodyPr>
          <a:lstStyle/>
          <a:p>
            <a:pPr marL="285750" indent="-285750">
              <a:buFont typeface="Wingdings" panose="05000000000000000000" pitchFamily="2" charset="2"/>
              <a:buChar char="ü"/>
            </a:pPr>
            <a:r>
              <a:rPr lang="nl-NL" sz="1200" b="1"/>
              <a:t>Diversiteit aanwezig maar niet gezien</a:t>
            </a:r>
          </a:p>
          <a:p>
            <a:pPr marL="171450" indent="-171450">
              <a:buFont typeface="Wingdings" panose="05000000000000000000" pitchFamily="2" charset="2"/>
              <a:buChar char="ü"/>
            </a:pPr>
            <a:endParaRPr lang="nl-NL" sz="1200" b="1"/>
          </a:p>
          <a:p>
            <a:pPr marL="285750" indent="-285750">
              <a:buFont typeface="Wingdings" panose="05000000000000000000" pitchFamily="2" charset="2"/>
              <a:buChar char="ü"/>
            </a:pPr>
            <a:r>
              <a:rPr lang="nl-NL" sz="1200" b="1"/>
              <a:t>Geen belang gezien van diversiteitsnetwerken</a:t>
            </a:r>
          </a:p>
        </p:txBody>
      </p:sp>
    </p:spTree>
    <p:extLst>
      <p:ext uri="{BB962C8B-B14F-4D97-AF65-F5344CB8AC3E}">
        <p14:creationId xmlns:p14="http://schemas.microsoft.com/office/powerpoint/2010/main" val="2778998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65212478-9B0A-054E-BA97-0EE2DF0731AD}"/>
              </a:ext>
            </a:extLst>
          </p:cNvPr>
          <p:cNvSpPr/>
          <p:nvPr/>
        </p:nvSpPr>
        <p:spPr>
          <a:xfrm>
            <a:off x="374650" y="5543550"/>
            <a:ext cx="1662113" cy="1225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11266" name="Afbeelding 10" descr="Afbeelding met tekening, voedsel&#10;&#10;Automatisch gegenereerde beschrijving">
            <a:extLst>
              <a:ext uri="{FF2B5EF4-FFF2-40B4-BE49-F238E27FC236}">
                <a16:creationId xmlns:a16="http://schemas.microsoft.com/office/drawing/2014/main" id="{2765963F-5267-7244-B0CD-5C8A4D521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 y="5918200"/>
            <a:ext cx="14859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jdelijke aanduiding voor inhoud 1">
            <a:extLst>
              <a:ext uri="{FF2B5EF4-FFF2-40B4-BE49-F238E27FC236}">
                <a16:creationId xmlns:a16="http://schemas.microsoft.com/office/drawing/2014/main" id="{28254136-80EE-694E-9284-005998980080}"/>
              </a:ext>
            </a:extLst>
          </p:cNvPr>
          <p:cNvSpPr>
            <a:spLocks noGrp="1"/>
          </p:cNvSpPr>
          <p:nvPr>
            <p:ph idx="1"/>
          </p:nvPr>
        </p:nvSpPr>
        <p:spPr>
          <a:xfrm>
            <a:off x="695325" y="1244600"/>
            <a:ext cx="9396413" cy="4860925"/>
          </a:xfrm>
        </p:spPr>
        <p:txBody>
          <a:bodyPr rtlCol="0">
            <a:normAutofit fontScale="85000" lnSpcReduction="20000"/>
          </a:bodyPr>
          <a:lstStyle/>
          <a:p>
            <a:pPr marL="0" indent="0" eaLnBrk="1" fontAlgn="auto" hangingPunct="1">
              <a:lnSpc>
                <a:spcPct val="50000"/>
              </a:lnSpc>
              <a:spcAft>
                <a:spcPts val="0"/>
              </a:spcAft>
              <a:buFont typeface="Arial" panose="020B0604020202020204" pitchFamily="34" charset="0"/>
              <a:buNone/>
              <a:defRPr/>
            </a:pPr>
            <a:r>
              <a:rPr lang="nl-NL" dirty="0">
                <a:solidFill>
                  <a:schemeClr val="bg2">
                    <a:lumMod val="65000"/>
                  </a:schemeClr>
                </a:solidFill>
                <a:latin typeface="+mn-lt"/>
              </a:rPr>
              <a:t>9.30 - 10:20	Voorstellen trainers</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65000"/>
                  </a:schemeClr>
                </a:solidFill>
                <a:latin typeface="+mn-lt"/>
              </a:rPr>
              <a:t>		Over dit project: Inclusief werken met Ambassadeurs</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65000"/>
                  </a:schemeClr>
                </a:solidFill>
                <a:latin typeface="+mn-lt"/>
              </a:rPr>
              <a:t>		Over dit project: Ambassade &lt;Naam organisatie&gt;</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65000"/>
                  </a:schemeClr>
                </a:solidFill>
                <a:latin typeface="+mn-lt"/>
              </a:rPr>
              <a:t>		De opzet van de training</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65000"/>
                  </a:schemeClr>
                </a:solidFill>
                <a:latin typeface="+mn-lt"/>
              </a:rPr>
              <a:t>		Kennismaking met je collega ambassadeurs</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10:20 - 10:30	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10:30 - 11:20	Vervolg: kennismaking met je collega ambassadeurs</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Je verwachtingen </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11:20 - 11:30 	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11:30 - 12:20	Vervolg: je verwachtingen</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Visie ambassadeurschap en landelijk netwerk</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Plan van aanpak &lt;Naam organisatie&gt;</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12:20 - 13:20	Lunch</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13:20 - 14:10	Nulmeting inclusie psychische diversiteit &lt;Naam organisatie&gt;</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Stakeholderanalyse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14:10 - 14:20	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14:20 - 15:10	Vervolg Stakeholderanalyse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15:10 - 15:20	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15:20 - 16:00	Autisme &amp; Inclusie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16:00 - 16:05	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16:05 - 16:30 	Uitleg eindopdrachten</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16:30		Einde</a:t>
            </a:r>
          </a:p>
          <a:p>
            <a:pPr eaLnBrk="1" fontAlgn="auto" hangingPunct="1">
              <a:spcAft>
                <a:spcPts val="0"/>
              </a:spcAft>
              <a:defRPr/>
            </a:pPr>
            <a:endParaRPr lang="nl-NL" dirty="0">
              <a:solidFill>
                <a:schemeClr val="bg2">
                  <a:lumMod val="50000"/>
                </a:schemeClr>
              </a:solidFill>
              <a:latin typeface="+mn-lt"/>
            </a:endParaRPr>
          </a:p>
        </p:txBody>
      </p:sp>
      <p:sp>
        <p:nvSpPr>
          <p:cNvPr id="11269" name="Titel 2">
            <a:extLst>
              <a:ext uri="{FF2B5EF4-FFF2-40B4-BE49-F238E27FC236}">
                <a16:creationId xmlns:a16="http://schemas.microsoft.com/office/drawing/2014/main" id="{5A76CA3B-F8F1-E546-AF1D-59757DC7FD60}"/>
              </a:ext>
            </a:extLst>
          </p:cNvPr>
          <p:cNvSpPr>
            <a:spLocks noGrp="1" noChangeArrowheads="1"/>
          </p:cNvSpPr>
          <p:nvPr>
            <p:ph type="title"/>
          </p:nvPr>
        </p:nvSpPr>
        <p:spPr>
          <a:xfrm>
            <a:off x="706438" y="368300"/>
            <a:ext cx="9385300" cy="647700"/>
          </a:xfrm>
        </p:spPr>
        <p:txBody>
          <a:bodyPr/>
          <a:lstStyle/>
          <a:p>
            <a:pPr eaLnBrk="1" hangingPunct="1">
              <a:defRPr/>
            </a:pPr>
            <a:r>
              <a:rPr lang="nl-NL" altLang="nl-NL" dirty="0">
                <a:latin typeface="+mn-lt"/>
              </a:rPr>
              <a:t>Programma dag 1, &lt;Datum&gt;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5411D28-F3E0-8144-9980-600D15A451EA}"/>
              </a:ext>
            </a:extLst>
          </p:cNvPr>
          <p:cNvSpPr>
            <a:spLocks noGrp="1"/>
          </p:cNvSpPr>
          <p:nvPr>
            <p:ph sz="half" idx="1"/>
          </p:nvPr>
        </p:nvSpPr>
        <p:spPr>
          <a:xfrm>
            <a:off x="706048" y="1549399"/>
            <a:ext cx="4184469" cy="4759325"/>
          </a:xfrm>
        </p:spPr>
        <p:txBody>
          <a:bodyPr>
            <a:normAutofit/>
          </a:bodyPr>
          <a:lstStyle/>
          <a:p>
            <a:pPr>
              <a:lnSpc>
                <a:spcPct val="100000"/>
              </a:lnSpc>
            </a:pPr>
            <a:r>
              <a:rPr lang="nl-NL" sz="1600">
                <a:latin typeface="Muli"/>
              </a:rPr>
              <a:t>Er is zichtbaar sprake van aandacht voor diversiteit binnen de organisatie. Er is bijv. een diversiteitsnetwerk wat activiteiten onderneemt. </a:t>
            </a:r>
            <a:endParaRPr lang="nl-NL" sz="1600"/>
          </a:p>
          <a:p>
            <a:pPr>
              <a:lnSpc>
                <a:spcPct val="100000"/>
              </a:lnSpc>
            </a:pPr>
            <a:r>
              <a:rPr lang="nl-NL" sz="1600">
                <a:latin typeface="Muli"/>
              </a:rPr>
              <a:t>Er is bijv. info te vinden op intranet en via diverse communicatiekanalen wordt informatie verspreid. Soms worden bijeenkomsten, workshops of events georganiseerd. </a:t>
            </a:r>
            <a:endParaRPr lang="nl-NL" sz="1600"/>
          </a:p>
          <a:p>
            <a:pPr>
              <a:lnSpc>
                <a:spcPct val="100000"/>
              </a:lnSpc>
            </a:pPr>
            <a:r>
              <a:rPr lang="nl-NL" sz="1600">
                <a:latin typeface="Muli"/>
              </a:rPr>
              <a:t>Communicatie is </a:t>
            </a:r>
            <a:r>
              <a:rPr lang="nl-NL" sz="1600" err="1">
                <a:latin typeface="Muli"/>
              </a:rPr>
              <a:t>mn</a:t>
            </a:r>
            <a:r>
              <a:rPr lang="nl-NL" sz="1600">
                <a:latin typeface="Muli"/>
              </a:rPr>
              <a:t>. eenrichtingsverkeer. Het diversiteitsnetwerk informeert en hoopt dat het binnen de organisatie wordt ontvangen, probeert individuele medewerkers te bereiken</a:t>
            </a:r>
          </a:p>
          <a:p>
            <a:pPr>
              <a:lnSpc>
                <a:spcPct val="100000"/>
              </a:lnSpc>
            </a:pPr>
            <a:endParaRPr lang="nl-NL" sz="1600"/>
          </a:p>
        </p:txBody>
      </p:sp>
      <p:sp>
        <p:nvSpPr>
          <p:cNvPr id="3" name="Titel 2">
            <a:extLst>
              <a:ext uri="{FF2B5EF4-FFF2-40B4-BE49-F238E27FC236}">
                <a16:creationId xmlns:a16="http://schemas.microsoft.com/office/drawing/2014/main" id="{0A120CD3-E5BA-9A41-B7DC-9EE19DF61AA9}"/>
              </a:ext>
            </a:extLst>
          </p:cNvPr>
          <p:cNvSpPr>
            <a:spLocks noGrp="1"/>
          </p:cNvSpPr>
          <p:nvPr>
            <p:ph type="title"/>
          </p:nvPr>
        </p:nvSpPr>
        <p:spPr>
          <a:xfrm>
            <a:off x="706048" y="368300"/>
            <a:ext cx="9385690" cy="1181100"/>
          </a:xfrm>
        </p:spPr>
        <p:txBody>
          <a:bodyPr anchor="t">
            <a:normAutofit/>
          </a:bodyPr>
          <a:lstStyle/>
          <a:p>
            <a:r>
              <a:rPr lang="nl-NL"/>
              <a:t>Zichtbaar</a:t>
            </a:r>
          </a:p>
        </p:txBody>
      </p:sp>
      <p:pic>
        <p:nvPicPr>
          <p:cNvPr id="9" name="Afbeelding 8">
            <a:extLst>
              <a:ext uri="{FF2B5EF4-FFF2-40B4-BE49-F238E27FC236}">
                <a16:creationId xmlns:a16="http://schemas.microsoft.com/office/drawing/2014/main" id="{0D0CEB19-8F5E-4DC4-AEE9-1A1A8BA6713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01485" y="2266156"/>
            <a:ext cx="1722618" cy="2325688"/>
          </a:xfrm>
          <a:prstGeom prst="rect">
            <a:avLst/>
          </a:prstGeom>
        </p:spPr>
      </p:pic>
      <p:sp>
        <p:nvSpPr>
          <p:cNvPr id="4" name="Tekstvak 3">
            <a:extLst>
              <a:ext uri="{FF2B5EF4-FFF2-40B4-BE49-F238E27FC236}">
                <a16:creationId xmlns:a16="http://schemas.microsoft.com/office/drawing/2014/main" id="{31978DA3-917B-41A8-8C05-D1D82E93DC18}"/>
              </a:ext>
            </a:extLst>
          </p:cNvPr>
          <p:cNvSpPr txBox="1"/>
          <p:nvPr/>
        </p:nvSpPr>
        <p:spPr>
          <a:xfrm>
            <a:off x="7865822" y="1669096"/>
            <a:ext cx="1722618" cy="1384995"/>
          </a:xfrm>
          <a:prstGeom prst="rect">
            <a:avLst/>
          </a:prstGeom>
          <a:noFill/>
        </p:spPr>
        <p:txBody>
          <a:bodyPr wrap="square" rtlCol="0">
            <a:spAutoFit/>
          </a:bodyPr>
          <a:lstStyle/>
          <a:p>
            <a:pPr marL="285750" indent="-285750">
              <a:buFont typeface="Wingdings" panose="05000000000000000000" pitchFamily="2" charset="2"/>
              <a:buChar char="ü"/>
            </a:pPr>
            <a:r>
              <a:rPr lang="nl-NL" sz="1200" b="1"/>
              <a:t>Diversiteit is zichtbaar aanwezig</a:t>
            </a:r>
          </a:p>
          <a:p>
            <a:pPr marL="285750" indent="-285750">
              <a:buFont typeface="Wingdings" panose="05000000000000000000" pitchFamily="2" charset="2"/>
              <a:buChar char="ü"/>
            </a:pPr>
            <a:endParaRPr lang="nl-NL" sz="1200" b="1"/>
          </a:p>
          <a:p>
            <a:pPr marL="285750" indent="-285750">
              <a:buFont typeface="Wingdings" panose="05000000000000000000" pitchFamily="2" charset="2"/>
              <a:buChar char="ü"/>
            </a:pPr>
            <a:r>
              <a:rPr lang="nl-NL" sz="1200" b="1"/>
              <a:t>Diversiteitsnetwerken profileren zich primair naar medewerkers</a:t>
            </a:r>
          </a:p>
        </p:txBody>
      </p:sp>
    </p:spTree>
    <p:extLst>
      <p:ext uri="{BB962C8B-B14F-4D97-AF65-F5344CB8AC3E}">
        <p14:creationId xmlns:p14="http://schemas.microsoft.com/office/powerpoint/2010/main" val="88149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AA9B378-A797-1E4D-B19E-E3DFCD49903A}"/>
              </a:ext>
            </a:extLst>
          </p:cNvPr>
          <p:cNvSpPr>
            <a:spLocks noGrp="1"/>
          </p:cNvSpPr>
          <p:nvPr>
            <p:ph sz="half" idx="1"/>
          </p:nvPr>
        </p:nvSpPr>
        <p:spPr>
          <a:xfrm>
            <a:off x="706048" y="1549399"/>
            <a:ext cx="4184469" cy="4759325"/>
          </a:xfrm>
        </p:spPr>
        <p:txBody>
          <a:bodyPr>
            <a:normAutofit lnSpcReduction="10000"/>
          </a:bodyPr>
          <a:lstStyle/>
          <a:p>
            <a:pPr>
              <a:lnSpc>
                <a:spcPct val="100000"/>
              </a:lnSpc>
            </a:pPr>
            <a:r>
              <a:rPr lang="nl-NL" sz="1700"/>
              <a:t>Organisatie is zich bewust dat diversiteit geen doel maar een vertrekpunt is.</a:t>
            </a:r>
          </a:p>
          <a:p>
            <a:pPr>
              <a:lnSpc>
                <a:spcPct val="100000"/>
              </a:lnSpc>
            </a:pPr>
            <a:r>
              <a:rPr lang="nl-NL" sz="1700"/>
              <a:t>De organisatie en het management is bewust diversiteit binnen de organisatie. En bijv. van het belang dat er diversiteitsnetwerken zijn. Ook voor onzichtbare beperkingen. </a:t>
            </a:r>
          </a:p>
          <a:p>
            <a:pPr>
              <a:lnSpc>
                <a:spcPct val="100000"/>
              </a:lnSpc>
            </a:pPr>
            <a:r>
              <a:rPr lang="nl-NL" sz="1700"/>
              <a:t>De activiteiten die zijn ondernomen om zichtbaar te zijn, hebben geleid tot bewustwording van het bestaan van (een) diversiteitsnetwerk(en) en dat dit mogelijk van toegevoegde waarde kan zijn. </a:t>
            </a:r>
          </a:p>
          <a:p>
            <a:pPr>
              <a:lnSpc>
                <a:spcPct val="100000"/>
              </a:lnSpc>
            </a:pPr>
            <a:r>
              <a:rPr lang="nl-NL" sz="1700"/>
              <a:t>Focus hier meer op het netwerk en minder op de persoon. Men is zich meer bewust dat mensen anders zijn, en dat je daar anders mee om moet gaan. Van de eenheidsworst afstappen. </a:t>
            </a:r>
          </a:p>
          <a:p>
            <a:pPr>
              <a:lnSpc>
                <a:spcPct val="100000"/>
              </a:lnSpc>
            </a:pPr>
            <a:endParaRPr lang="nl-NL" sz="1700"/>
          </a:p>
        </p:txBody>
      </p:sp>
      <p:sp>
        <p:nvSpPr>
          <p:cNvPr id="3" name="Titel 2">
            <a:extLst>
              <a:ext uri="{FF2B5EF4-FFF2-40B4-BE49-F238E27FC236}">
                <a16:creationId xmlns:a16="http://schemas.microsoft.com/office/drawing/2014/main" id="{D144D34F-1DD2-F44A-9A29-4F5D80DC0E18}"/>
              </a:ext>
            </a:extLst>
          </p:cNvPr>
          <p:cNvSpPr>
            <a:spLocks noGrp="1"/>
          </p:cNvSpPr>
          <p:nvPr>
            <p:ph type="title"/>
          </p:nvPr>
        </p:nvSpPr>
        <p:spPr>
          <a:xfrm>
            <a:off x="706048" y="368300"/>
            <a:ext cx="9385690" cy="1181100"/>
          </a:xfrm>
        </p:spPr>
        <p:txBody>
          <a:bodyPr anchor="t">
            <a:normAutofit/>
          </a:bodyPr>
          <a:lstStyle/>
          <a:p>
            <a:r>
              <a:rPr lang="nl-NL"/>
              <a:t>Bewust</a:t>
            </a:r>
          </a:p>
        </p:txBody>
      </p:sp>
      <p:pic>
        <p:nvPicPr>
          <p:cNvPr id="11" name="Afbeelding 10">
            <a:extLst>
              <a:ext uri="{FF2B5EF4-FFF2-40B4-BE49-F238E27FC236}">
                <a16:creationId xmlns:a16="http://schemas.microsoft.com/office/drawing/2014/main" id="{DE9245C3-2994-4E36-B359-0128D9B79AD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04234" y="2266156"/>
            <a:ext cx="2578814" cy="2325688"/>
          </a:xfrm>
          <a:prstGeom prst="rect">
            <a:avLst/>
          </a:prstGeom>
        </p:spPr>
      </p:pic>
      <p:sp>
        <p:nvSpPr>
          <p:cNvPr id="4" name="Tekstvak 3">
            <a:extLst>
              <a:ext uri="{FF2B5EF4-FFF2-40B4-BE49-F238E27FC236}">
                <a16:creationId xmlns:a16="http://schemas.microsoft.com/office/drawing/2014/main" id="{030151FD-3DE4-44E4-9BCB-338956C75DD7}"/>
              </a:ext>
            </a:extLst>
          </p:cNvPr>
          <p:cNvSpPr txBox="1"/>
          <p:nvPr/>
        </p:nvSpPr>
        <p:spPr>
          <a:xfrm>
            <a:off x="8193641" y="1452279"/>
            <a:ext cx="1975762" cy="1384995"/>
          </a:xfrm>
          <a:prstGeom prst="rect">
            <a:avLst/>
          </a:prstGeom>
          <a:noFill/>
        </p:spPr>
        <p:txBody>
          <a:bodyPr wrap="square" rtlCol="0">
            <a:spAutoFit/>
          </a:bodyPr>
          <a:lstStyle/>
          <a:p>
            <a:pPr marL="285750" indent="-285750">
              <a:buFont typeface="Wingdings" panose="05000000000000000000" pitchFamily="2" charset="2"/>
              <a:buChar char="ü"/>
            </a:pPr>
            <a:r>
              <a:rPr lang="nl-NL" sz="1200" b="1"/>
              <a:t>Bewustzijn van zichtbare én onzichtbare verschillen</a:t>
            </a:r>
          </a:p>
          <a:p>
            <a:pPr marL="171450" indent="-171450">
              <a:buFont typeface="Wingdings" panose="05000000000000000000" pitchFamily="2" charset="2"/>
              <a:buChar char="ü"/>
            </a:pPr>
            <a:endParaRPr lang="nl-NL" sz="1200" b="1"/>
          </a:p>
          <a:p>
            <a:pPr marL="285750" indent="-285750">
              <a:buFont typeface="Wingdings" panose="05000000000000000000" pitchFamily="2" charset="2"/>
              <a:buChar char="ü"/>
            </a:pPr>
            <a:r>
              <a:rPr lang="nl-NL" sz="1200" b="1"/>
              <a:t>Diversiteitsnetwerken nemen stelling in de organisatie</a:t>
            </a:r>
          </a:p>
        </p:txBody>
      </p:sp>
    </p:spTree>
    <p:extLst>
      <p:ext uri="{BB962C8B-B14F-4D97-AF65-F5344CB8AC3E}">
        <p14:creationId xmlns:p14="http://schemas.microsoft.com/office/powerpoint/2010/main" val="2149073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EBB8F3D-4904-3D45-8FDF-670C7D970AB9}"/>
              </a:ext>
            </a:extLst>
          </p:cNvPr>
          <p:cNvSpPr>
            <a:spLocks noGrp="1"/>
          </p:cNvSpPr>
          <p:nvPr>
            <p:ph sz="half" idx="1"/>
          </p:nvPr>
        </p:nvSpPr>
        <p:spPr>
          <a:xfrm>
            <a:off x="706048" y="1549399"/>
            <a:ext cx="4184469" cy="4759325"/>
          </a:xfrm>
        </p:spPr>
        <p:txBody>
          <a:bodyPr>
            <a:normAutofit/>
          </a:bodyPr>
          <a:lstStyle/>
          <a:p>
            <a:pPr>
              <a:lnSpc>
                <a:spcPct val="100000"/>
              </a:lnSpc>
            </a:pPr>
            <a:r>
              <a:rPr lang="nl-NL" sz="1600"/>
              <a:t>Het management van de organisatie ziet de toegevoegde waarde van een psychisch diversiteitsnetwerk, stimuleert de oprichting van deze medewerkersnetwerken, en benadrukt het belang hiervan richting leidinggevenden en medewerkers.</a:t>
            </a:r>
          </a:p>
          <a:p>
            <a:pPr>
              <a:lnSpc>
                <a:spcPct val="100000"/>
              </a:lnSpc>
            </a:pPr>
            <a:r>
              <a:rPr lang="nl-NL" sz="1600"/>
              <a:t>De organisatie heeft geaccepteerd dat diversiteit een belangrijk onderwerp is om op de agenda te zetten en gaat hier eerste stappen in ondernemen</a:t>
            </a:r>
          </a:p>
          <a:p>
            <a:pPr>
              <a:lnSpc>
                <a:spcPct val="100000"/>
              </a:lnSpc>
            </a:pPr>
            <a:r>
              <a:rPr lang="nl-NL" sz="1600"/>
              <a:t>Eerste gesprekken worden gevoerd over wat nodig is om goed werk te kunnen doen</a:t>
            </a:r>
          </a:p>
          <a:p>
            <a:pPr>
              <a:lnSpc>
                <a:spcPct val="100000"/>
              </a:lnSpc>
            </a:pPr>
            <a:r>
              <a:rPr lang="nl-NL" sz="1600"/>
              <a:t>Er wordt geluisterd naar de inbreng van de diversiteitsnetwerken ter verbetering van een veilig sociaal werkklimaat voor iedereen</a:t>
            </a:r>
          </a:p>
          <a:p>
            <a:pPr>
              <a:lnSpc>
                <a:spcPct val="100000"/>
              </a:lnSpc>
            </a:pPr>
            <a:r>
              <a:rPr lang="nl-NL" sz="1600"/>
              <a:t>Hier wordt het al meer tweerichtingsverkeer</a:t>
            </a:r>
          </a:p>
          <a:p>
            <a:pPr>
              <a:lnSpc>
                <a:spcPct val="100000"/>
              </a:lnSpc>
            </a:pPr>
            <a:endParaRPr lang="nl-NL" sz="1600"/>
          </a:p>
        </p:txBody>
      </p:sp>
      <p:sp>
        <p:nvSpPr>
          <p:cNvPr id="3" name="Titel 2">
            <a:extLst>
              <a:ext uri="{FF2B5EF4-FFF2-40B4-BE49-F238E27FC236}">
                <a16:creationId xmlns:a16="http://schemas.microsoft.com/office/drawing/2014/main" id="{4C4A0D16-18B9-184C-A576-8FB645C8CACB}"/>
              </a:ext>
            </a:extLst>
          </p:cNvPr>
          <p:cNvSpPr>
            <a:spLocks noGrp="1"/>
          </p:cNvSpPr>
          <p:nvPr>
            <p:ph type="title"/>
          </p:nvPr>
        </p:nvSpPr>
        <p:spPr>
          <a:xfrm>
            <a:off x="706048" y="368300"/>
            <a:ext cx="9385690" cy="1181100"/>
          </a:xfrm>
        </p:spPr>
        <p:txBody>
          <a:bodyPr anchor="t">
            <a:normAutofit/>
          </a:bodyPr>
          <a:lstStyle/>
          <a:p>
            <a:r>
              <a:rPr lang="nl-NL"/>
              <a:t>Acceptatie</a:t>
            </a:r>
          </a:p>
        </p:txBody>
      </p:sp>
      <p:pic>
        <p:nvPicPr>
          <p:cNvPr id="13" name="Afbeelding 12">
            <a:extLst>
              <a:ext uri="{FF2B5EF4-FFF2-40B4-BE49-F238E27FC236}">
                <a16:creationId xmlns:a16="http://schemas.microsoft.com/office/drawing/2014/main" id="{3CC37E7E-B3E5-444D-8314-8987AFA48E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49895" y="2266156"/>
            <a:ext cx="3441843" cy="2325688"/>
          </a:xfrm>
          <a:prstGeom prst="rect">
            <a:avLst/>
          </a:prstGeom>
        </p:spPr>
      </p:pic>
      <p:sp>
        <p:nvSpPr>
          <p:cNvPr id="4" name="Tekstvak 3">
            <a:extLst>
              <a:ext uri="{FF2B5EF4-FFF2-40B4-BE49-F238E27FC236}">
                <a16:creationId xmlns:a16="http://schemas.microsoft.com/office/drawing/2014/main" id="{FC2B0D48-7949-4AB7-97A0-ABA5BDFBFC12}"/>
              </a:ext>
            </a:extLst>
          </p:cNvPr>
          <p:cNvSpPr txBox="1"/>
          <p:nvPr/>
        </p:nvSpPr>
        <p:spPr>
          <a:xfrm>
            <a:off x="8865063" y="1275245"/>
            <a:ext cx="2032323" cy="1384995"/>
          </a:xfrm>
          <a:prstGeom prst="rect">
            <a:avLst/>
          </a:prstGeom>
          <a:noFill/>
        </p:spPr>
        <p:txBody>
          <a:bodyPr wrap="square" rtlCol="0">
            <a:spAutoFit/>
          </a:bodyPr>
          <a:lstStyle/>
          <a:p>
            <a:pPr marL="285750" indent="-285750">
              <a:buFont typeface="Wingdings" panose="05000000000000000000" pitchFamily="2" charset="2"/>
              <a:buChar char="ü"/>
            </a:pPr>
            <a:r>
              <a:rPr lang="nl-NL" sz="1200" b="1"/>
              <a:t>Management stimuleert  diversiteitsnetwerken en zoekt ze op</a:t>
            </a:r>
          </a:p>
          <a:p>
            <a:pPr marL="285750" indent="-285750">
              <a:buFont typeface="Wingdings" panose="05000000000000000000" pitchFamily="2" charset="2"/>
              <a:buChar char="ü"/>
            </a:pPr>
            <a:endParaRPr lang="nl-NL" sz="1200" b="1"/>
          </a:p>
          <a:p>
            <a:pPr marL="285750" indent="-285750">
              <a:buFont typeface="Wingdings" panose="05000000000000000000" pitchFamily="2" charset="2"/>
              <a:buChar char="ü"/>
            </a:pPr>
            <a:r>
              <a:rPr lang="nl-NL" sz="1200" b="1"/>
              <a:t>Diversiteitsnetwerken hebben invloed en impact op beleid</a:t>
            </a:r>
          </a:p>
        </p:txBody>
      </p:sp>
    </p:spTree>
    <p:extLst>
      <p:ext uri="{BB962C8B-B14F-4D97-AF65-F5344CB8AC3E}">
        <p14:creationId xmlns:p14="http://schemas.microsoft.com/office/powerpoint/2010/main" val="841992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EBB8F3D-4904-3D45-8FDF-670C7D970AB9}"/>
              </a:ext>
            </a:extLst>
          </p:cNvPr>
          <p:cNvSpPr>
            <a:spLocks noGrp="1"/>
          </p:cNvSpPr>
          <p:nvPr>
            <p:ph sz="half" idx="1"/>
          </p:nvPr>
        </p:nvSpPr>
        <p:spPr>
          <a:xfrm>
            <a:off x="706048" y="1549399"/>
            <a:ext cx="4184469" cy="4759325"/>
          </a:xfrm>
        </p:spPr>
        <p:txBody>
          <a:bodyPr>
            <a:normAutofit fontScale="62500" lnSpcReduction="20000"/>
          </a:bodyPr>
          <a:lstStyle/>
          <a:p>
            <a:r>
              <a:rPr lang="nl-NL" sz="1600"/>
              <a:t>Systemen binnen de organisatie zijn rechtvaardig voor alle medewerkers</a:t>
            </a:r>
          </a:p>
          <a:p>
            <a:pPr lvl="1"/>
            <a:r>
              <a:rPr lang="nl-NL" sz="1600"/>
              <a:t>Inkomensgelijkheid voor alle medewerkers in hetzelfde functieprofiel</a:t>
            </a:r>
          </a:p>
          <a:p>
            <a:pPr lvl="1"/>
            <a:r>
              <a:rPr lang="nl-NL" sz="1600"/>
              <a:t>In vacatures staat dat de organisatie open staat voor mensen met verschillende achtergronden, eigenschappen en behoeften.</a:t>
            </a:r>
          </a:p>
          <a:p>
            <a:pPr lvl="1"/>
            <a:r>
              <a:rPr lang="nl-NL" sz="1600"/>
              <a:t>Bij gelijke geschiktheid geeft de organisatie soms bewust kansen aan mensen met een onzichtbare beperking.</a:t>
            </a:r>
          </a:p>
          <a:p>
            <a:r>
              <a:rPr lang="nl-NL" sz="1600" err="1"/>
              <a:t>Recruiters</a:t>
            </a:r>
            <a:r>
              <a:rPr lang="nl-NL" sz="1600"/>
              <a:t> en leidinggevenden zijn in staat om zonder vooroordelen te selecteren. Er is oog voor diversiteit waardoor andere communicatiestijlen, sociale omgangsvormen of gedrag van sollicitanten niet direct tot afwijzing leidt. </a:t>
            </a:r>
          </a:p>
          <a:p>
            <a:r>
              <a:rPr lang="nl-NL" sz="1600"/>
              <a:t>Aanpassingen worden gedaan  </a:t>
            </a:r>
          </a:p>
          <a:p>
            <a:pPr lvl="1"/>
            <a:r>
              <a:rPr lang="nl-NL" sz="1600"/>
              <a:t>bijv. De beoordelingssystematiek kan in overleg met een werknemer met autisme aangepast worden tot een haalbare norm voor de individuele persoon. </a:t>
            </a:r>
          </a:p>
          <a:p>
            <a:pPr lvl="1"/>
            <a:r>
              <a:rPr lang="nl-NL" sz="1600"/>
              <a:t>Flexibele en creatieve oplossingen op maat zijn mogelijk als werknemers hier behoefte aan hebben. Er is ruimte om af te wijken van de standaard.</a:t>
            </a:r>
          </a:p>
          <a:p>
            <a:r>
              <a:rPr lang="nl-NL" sz="1600"/>
              <a:t>De effectiviteit van het diversiteitsbeleid wordt aan de hand van prestatie- indicatoren, bijvoorbeeld het percentage werknemers met een onzichtbare beperking in de organisatie, gemonitord</a:t>
            </a:r>
          </a:p>
          <a:p>
            <a:r>
              <a:rPr lang="nl-NL" sz="1600"/>
              <a:t>Werknemers weten en accepteren dat collega’s specifieke behoeften kunnen hebben om goed te functioneren en dat dat soms aanpassingen vergt.</a:t>
            </a:r>
          </a:p>
          <a:p>
            <a:r>
              <a:rPr lang="nl-NL" sz="1600"/>
              <a:t>Werknemers die ‘werken naar vermogen’ of aanpassingen nodig hebben, zijn gelijkwaardig aan andere werknemers.</a:t>
            </a:r>
          </a:p>
          <a:p>
            <a:pPr>
              <a:lnSpc>
                <a:spcPct val="100000"/>
              </a:lnSpc>
            </a:pPr>
            <a:endParaRPr lang="nl-NL" sz="1600"/>
          </a:p>
        </p:txBody>
      </p:sp>
      <p:sp>
        <p:nvSpPr>
          <p:cNvPr id="3" name="Titel 2">
            <a:extLst>
              <a:ext uri="{FF2B5EF4-FFF2-40B4-BE49-F238E27FC236}">
                <a16:creationId xmlns:a16="http://schemas.microsoft.com/office/drawing/2014/main" id="{4C4A0D16-18B9-184C-A576-8FB645C8CACB}"/>
              </a:ext>
            </a:extLst>
          </p:cNvPr>
          <p:cNvSpPr>
            <a:spLocks noGrp="1"/>
          </p:cNvSpPr>
          <p:nvPr>
            <p:ph type="title"/>
          </p:nvPr>
        </p:nvSpPr>
        <p:spPr>
          <a:xfrm>
            <a:off x="706048" y="368300"/>
            <a:ext cx="9385690" cy="1181100"/>
          </a:xfrm>
        </p:spPr>
        <p:txBody>
          <a:bodyPr anchor="t">
            <a:normAutofit/>
          </a:bodyPr>
          <a:lstStyle/>
          <a:p>
            <a:r>
              <a:rPr lang="nl-NL"/>
              <a:t>Rechtvaardig</a:t>
            </a:r>
          </a:p>
        </p:txBody>
      </p:sp>
      <p:pic>
        <p:nvPicPr>
          <p:cNvPr id="10" name="Afbeelding 9">
            <a:extLst>
              <a:ext uri="{FF2B5EF4-FFF2-40B4-BE49-F238E27FC236}">
                <a16:creationId xmlns:a16="http://schemas.microsoft.com/office/drawing/2014/main" id="{7D817451-C54B-4A34-8C4F-36889D1D919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82994" y="2266156"/>
            <a:ext cx="4315146" cy="2325688"/>
          </a:xfrm>
          <a:prstGeom prst="rect">
            <a:avLst/>
          </a:prstGeom>
        </p:spPr>
      </p:pic>
      <p:sp>
        <p:nvSpPr>
          <p:cNvPr id="4" name="Tekstvak 3">
            <a:extLst>
              <a:ext uri="{FF2B5EF4-FFF2-40B4-BE49-F238E27FC236}">
                <a16:creationId xmlns:a16="http://schemas.microsoft.com/office/drawing/2014/main" id="{D66894E1-CA84-45AD-BC02-F3CAA2C8D1AF}"/>
              </a:ext>
            </a:extLst>
          </p:cNvPr>
          <p:cNvSpPr txBox="1"/>
          <p:nvPr/>
        </p:nvSpPr>
        <p:spPr>
          <a:xfrm>
            <a:off x="9656916" y="707561"/>
            <a:ext cx="2117164" cy="1938992"/>
          </a:xfrm>
          <a:prstGeom prst="rect">
            <a:avLst/>
          </a:prstGeom>
          <a:noFill/>
        </p:spPr>
        <p:txBody>
          <a:bodyPr wrap="square" rtlCol="0">
            <a:spAutoFit/>
          </a:bodyPr>
          <a:lstStyle/>
          <a:p>
            <a:pPr marL="285750" indent="-285750">
              <a:buFont typeface="Wingdings" panose="05000000000000000000" pitchFamily="2" charset="2"/>
              <a:buChar char="ü"/>
            </a:pPr>
            <a:r>
              <a:rPr lang="nl-NL" sz="1200" b="1"/>
              <a:t>Resultaten van diversiteitsbeleid zichtbaar </a:t>
            </a:r>
          </a:p>
          <a:p>
            <a:pPr marL="285750" indent="-285750">
              <a:buFont typeface="Wingdings" panose="05000000000000000000" pitchFamily="2" charset="2"/>
              <a:buChar char="ü"/>
            </a:pPr>
            <a:endParaRPr lang="nl-NL" sz="1200" b="1"/>
          </a:p>
          <a:p>
            <a:pPr marL="285750" indent="-285750">
              <a:buFont typeface="Wingdings" panose="05000000000000000000" pitchFamily="2" charset="2"/>
              <a:buChar char="ü"/>
            </a:pPr>
            <a:r>
              <a:rPr lang="nl-NL" sz="1200" b="1"/>
              <a:t>Obstakels voor gelijkwaardigheid zijn (deels) weggenomen</a:t>
            </a:r>
          </a:p>
          <a:p>
            <a:pPr marL="285750" indent="-285750">
              <a:buFont typeface="Wingdings" panose="05000000000000000000" pitchFamily="2" charset="2"/>
              <a:buChar char="ü"/>
            </a:pPr>
            <a:endParaRPr lang="nl-NL" sz="1200" b="1"/>
          </a:p>
          <a:p>
            <a:pPr marL="285750" indent="-285750">
              <a:buFont typeface="Wingdings" panose="05000000000000000000" pitchFamily="2" charset="2"/>
              <a:buChar char="ü"/>
            </a:pPr>
            <a:r>
              <a:rPr lang="nl-NL" sz="1200" b="1"/>
              <a:t>Zichtbaar invloed op de werksfeer</a:t>
            </a:r>
          </a:p>
        </p:txBody>
      </p:sp>
    </p:spTree>
    <p:extLst>
      <p:ext uri="{BB962C8B-B14F-4D97-AF65-F5344CB8AC3E}">
        <p14:creationId xmlns:p14="http://schemas.microsoft.com/office/powerpoint/2010/main" val="1290859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9D9E3ED-EAB3-9541-AA20-95B6FC987C5B}"/>
              </a:ext>
            </a:extLst>
          </p:cNvPr>
          <p:cNvSpPr>
            <a:spLocks noGrp="1"/>
          </p:cNvSpPr>
          <p:nvPr>
            <p:ph sz="half" idx="1"/>
          </p:nvPr>
        </p:nvSpPr>
        <p:spPr>
          <a:xfrm>
            <a:off x="706048" y="1549399"/>
            <a:ext cx="4184469" cy="4759325"/>
          </a:xfrm>
        </p:spPr>
        <p:txBody>
          <a:bodyPr>
            <a:normAutofit/>
          </a:bodyPr>
          <a:lstStyle/>
          <a:p>
            <a:pPr>
              <a:lnSpc>
                <a:spcPct val="100000"/>
              </a:lnSpc>
            </a:pPr>
            <a:r>
              <a:rPr lang="nl-NL" sz="1100"/>
              <a:t>Een open en veilige cultuur waarin werknemers open durven te zijn over hun kwetsbaarheid, wordt gestimuleerd</a:t>
            </a:r>
          </a:p>
          <a:p>
            <a:pPr>
              <a:lnSpc>
                <a:spcPct val="100000"/>
              </a:lnSpc>
            </a:pPr>
            <a:r>
              <a:rPr lang="nl-NL" sz="1100" err="1"/>
              <a:t>Inclusiviteit</a:t>
            </a:r>
            <a:r>
              <a:rPr lang="nl-NL" sz="1100"/>
              <a:t> wordt als kernwaarde genoemd in de externe communicatie</a:t>
            </a:r>
          </a:p>
          <a:p>
            <a:pPr>
              <a:lnSpc>
                <a:spcPct val="100000"/>
              </a:lnSpc>
            </a:pPr>
            <a:r>
              <a:rPr lang="nl-NL" sz="1100"/>
              <a:t>Onzichtbare beperkingen (zoals autisme, chronische pijn of een psychische aandoening) zijn expliciet genoemd in het diversiteitsbeleid.</a:t>
            </a:r>
          </a:p>
          <a:p>
            <a:pPr>
              <a:lnSpc>
                <a:spcPct val="100000"/>
              </a:lnSpc>
            </a:pPr>
            <a:r>
              <a:rPr lang="nl-NL" sz="1100"/>
              <a:t>Het diversiteitsbeleid benoemt relevante cultuuraspecten, zoals een open, niet oordelende houding met belangstelling voor de ander, geduld en begrip. </a:t>
            </a:r>
          </a:p>
          <a:p>
            <a:pPr>
              <a:lnSpc>
                <a:spcPct val="100000"/>
              </a:lnSpc>
            </a:pPr>
            <a:r>
              <a:rPr lang="nl-NL" sz="1100"/>
              <a:t>Diversiteitsnetwerken waaronder ook psychische diversiteitsnetwerken zijn ingebed in de organisatie</a:t>
            </a:r>
          </a:p>
          <a:p>
            <a:pPr>
              <a:lnSpc>
                <a:spcPct val="100000"/>
              </a:lnSpc>
            </a:pPr>
            <a:r>
              <a:rPr lang="nl-NL" sz="1100"/>
              <a:t>Diversiteitsnetwerken worden geconsulteerd bij vraagstukken die het welbevinden van medewerkers aangaan</a:t>
            </a:r>
          </a:p>
          <a:p>
            <a:pPr>
              <a:lnSpc>
                <a:spcPct val="100000"/>
              </a:lnSpc>
            </a:pPr>
            <a:r>
              <a:rPr lang="nl-NL" sz="1100"/>
              <a:t>Leidinggevenden maken in hun houding en gedrag zichtbaar dat zij een omgeving willen </a:t>
            </a:r>
            <a:r>
              <a:rPr lang="nl-NL" sz="1100" err="1"/>
              <a:t>creëren</a:t>
            </a:r>
            <a:r>
              <a:rPr lang="nl-NL" sz="1100"/>
              <a:t> waarin diversiteit wordt gewaardeerd en werknemers met autisme goed kunnen functioneren.</a:t>
            </a:r>
          </a:p>
          <a:p>
            <a:pPr lvl="1">
              <a:lnSpc>
                <a:spcPct val="100000"/>
              </a:lnSpc>
            </a:pPr>
            <a:endParaRPr lang="nl-NL" sz="1100"/>
          </a:p>
          <a:p>
            <a:pPr lvl="1">
              <a:lnSpc>
                <a:spcPct val="100000"/>
              </a:lnSpc>
            </a:pPr>
            <a:endParaRPr lang="nl-NL" sz="1100"/>
          </a:p>
        </p:txBody>
      </p:sp>
      <p:sp>
        <p:nvSpPr>
          <p:cNvPr id="3" name="Titel 2">
            <a:extLst>
              <a:ext uri="{FF2B5EF4-FFF2-40B4-BE49-F238E27FC236}">
                <a16:creationId xmlns:a16="http://schemas.microsoft.com/office/drawing/2014/main" id="{C51179FA-70CE-354D-ACFF-3A6805F4771B}"/>
              </a:ext>
            </a:extLst>
          </p:cNvPr>
          <p:cNvSpPr>
            <a:spLocks noGrp="1"/>
          </p:cNvSpPr>
          <p:nvPr>
            <p:ph type="title"/>
          </p:nvPr>
        </p:nvSpPr>
        <p:spPr>
          <a:xfrm>
            <a:off x="706048" y="368300"/>
            <a:ext cx="9385690" cy="1181100"/>
          </a:xfrm>
        </p:spPr>
        <p:txBody>
          <a:bodyPr anchor="t">
            <a:normAutofit/>
          </a:bodyPr>
          <a:lstStyle/>
          <a:p>
            <a:r>
              <a:rPr lang="nl-NL"/>
              <a:t>Volwassen</a:t>
            </a:r>
          </a:p>
        </p:txBody>
      </p:sp>
      <p:pic>
        <p:nvPicPr>
          <p:cNvPr id="12" name="Afbeelding 11">
            <a:extLst>
              <a:ext uri="{FF2B5EF4-FFF2-40B4-BE49-F238E27FC236}">
                <a16:creationId xmlns:a16="http://schemas.microsoft.com/office/drawing/2014/main" id="{517B2CBE-D673-4753-9367-41713B7FD33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45995" y="2485307"/>
            <a:ext cx="5157627" cy="2325688"/>
          </a:xfrm>
          <a:prstGeom prst="rect">
            <a:avLst/>
          </a:prstGeom>
        </p:spPr>
      </p:pic>
      <p:sp>
        <p:nvSpPr>
          <p:cNvPr id="4" name="Tekstvak 3">
            <a:extLst>
              <a:ext uri="{FF2B5EF4-FFF2-40B4-BE49-F238E27FC236}">
                <a16:creationId xmlns:a16="http://schemas.microsoft.com/office/drawing/2014/main" id="{985678DE-CCE5-4775-BFB2-8AFC7BAF033A}"/>
              </a:ext>
            </a:extLst>
          </p:cNvPr>
          <p:cNvSpPr txBox="1"/>
          <p:nvPr/>
        </p:nvSpPr>
        <p:spPr>
          <a:xfrm>
            <a:off x="9600354" y="610058"/>
            <a:ext cx="2079457" cy="2123658"/>
          </a:xfrm>
          <a:prstGeom prst="rect">
            <a:avLst/>
          </a:prstGeom>
          <a:noFill/>
        </p:spPr>
        <p:txBody>
          <a:bodyPr wrap="square" rtlCol="0">
            <a:spAutoFit/>
          </a:bodyPr>
          <a:lstStyle/>
          <a:p>
            <a:pPr marL="285750" indent="-285750">
              <a:buFont typeface="Wingdings" panose="05000000000000000000" pitchFamily="2" charset="2"/>
              <a:buChar char="ü"/>
            </a:pPr>
            <a:r>
              <a:rPr lang="nl-NL" sz="1200" b="1"/>
              <a:t>Diversiteit is deel van cultuur</a:t>
            </a:r>
          </a:p>
          <a:p>
            <a:pPr marL="171450" indent="-171450">
              <a:buFont typeface="Wingdings" panose="05000000000000000000" pitchFamily="2" charset="2"/>
              <a:buChar char="ü"/>
            </a:pPr>
            <a:endParaRPr lang="nl-NL" sz="1200" b="1"/>
          </a:p>
          <a:p>
            <a:pPr marL="285750" indent="-285750">
              <a:buFont typeface="Wingdings" panose="05000000000000000000" pitchFamily="2" charset="2"/>
              <a:buChar char="ü"/>
            </a:pPr>
            <a:r>
              <a:rPr lang="nl-NL" sz="1200" b="1"/>
              <a:t>Meerdere mechanismen borgen gelijkwaardigheid </a:t>
            </a:r>
          </a:p>
          <a:p>
            <a:pPr marL="171450" indent="-171450">
              <a:buFont typeface="Wingdings" panose="05000000000000000000" pitchFamily="2" charset="2"/>
              <a:buChar char="ü"/>
            </a:pPr>
            <a:endParaRPr lang="nl-NL" sz="1200" b="1"/>
          </a:p>
          <a:p>
            <a:pPr marL="285750" indent="-285750">
              <a:buFont typeface="Wingdings" panose="05000000000000000000" pitchFamily="2" charset="2"/>
              <a:buChar char="ü"/>
            </a:pPr>
            <a:r>
              <a:rPr lang="nl-NL" sz="1200" b="1"/>
              <a:t>Organisatie bewust van eigen rol, communiceert hier actief over naar buiten</a:t>
            </a:r>
          </a:p>
        </p:txBody>
      </p:sp>
    </p:spTree>
    <p:extLst>
      <p:ext uri="{BB962C8B-B14F-4D97-AF65-F5344CB8AC3E}">
        <p14:creationId xmlns:p14="http://schemas.microsoft.com/office/powerpoint/2010/main" val="2123959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7B85FFA-4A01-BC49-984A-24956ACC5759}"/>
              </a:ext>
            </a:extLst>
          </p:cNvPr>
          <p:cNvSpPr>
            <a:spLocks noGrp="1"/>
          </p:cNvSpPr>
          <p:nvPr>
            <p:ph sz="half" idx="1"/>
          </p:nvPr>
        </p:nvSpPr>
        <p:spPr>
          <a:xfrm>
            <a:off x="706048" y="1549399"/>
            <a:ext cx="4184469" cy="4759325"/>
          </a:xfrm>
        </p:spPr>
        <p:txBody>
          <a:bodyPr>
            <a:normAutofit/>
          </a:bodyPr>
          <a:lstStyle/>
          <a:p>
            <a:r>
              <a:rPr lang="nl-NL"/>
              <a:t>Diversiteitsnetwerken zijn opgeheven omdat de inclusieve cultuur deze overbodig maakt. </a:t>
            </a:r>
          </a:p>
          <a:p>
            <a:r>
              <a:rPr lang="nl-NL"/>
              <a:t>Het is algemeen aanvaard en geaccepteerd dat iedereen verschillend is en dat dit toegevoegde waarde brengt aan de organisatie</a:t>
            </a:r>
          </a:p>
          <a:p>
            <a:endParaRPr lang="nl-NL"/>
          </a:p>
        </p:txBody>
      </p:sp>
      <p:sp>
        <p:nvSpPr>
          <p:cNvPr id="3" name="Titel 2">
            <a:extLst>
              <a:ext uri="{FF2B5EF4-FFF2-40B4-BE49-F238E27FC236}">
                <a16:creationId xmlns:a16="http://schemas.microsoft.com/office/drawing/2014/main" id="{376B755B-AE34-7A4D-9FCE-D478C5F4E072}"/>
              </a:ext>
            </a:extLst>
          </p:cNvPr>
          <p:cNvSpPr>
            <a:spLocks noGrp="1"/>
          </p:cNvSpPr>
          <p:nvPr>
            <p:ph type="title"/>
          </p:nvPr>
        </p:nvSpPr>
        <p:spPr>
          <a:xfrm>
            <a:off x="706048" y="368300"/>
            <a:ext cx="9385690" cy="1181100"/>
          </a:xfrm>
        </p:spPr>
        <p:txBody>
          <a:bodyPr anchor="t">
            <a:normAutofit/>
          </a:bodyPr>
          <a:lstStyle/>
          <a:p>
            <a:r>
              <a:rPr lang="nl-NL"/>
              <a:t>Inclusieve cultuur</a:t>
            </a:r>
          </a:p>
        </p:txBody>
      </p:sp>
      <p:pic>
        <p:nvPicPr>
          <p:cNvPr id="9" name="Afbeelding 8">
            <a:extLst>
              <a:ext uri="{FF2B5EF4-FFF2-40B4-BE49-F238E27FC236}">
                <a16:creationId xmlns:a16="http://schemas.microsoft.com/office/drawing/2014/main" id="{4DF25813-E9A0-4D63-8ECE-CF3041AF17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78867" y="2711339"/>
            <a:ext cx="5984899" cy="2325688"/>
          </a:xfrm>
          <a:prstGeom prst="rect">
            <a:avLst/>
          </a:prstGeom>
        </p:spPr>
      </p:pic>
      <p:sp>
        <p:nvSpPr>
          <p:cNvPr id="4" name="Tekstvak 3">
            <a:extLst>
              <a:ext uri="{FF2B5EF4-FFF2-40B4-BE49-F238E27FC236}">
                <a16:creationId xmlns:a16="http://schemas.microsoft.com/office/drawing/2014/main" id="{A0E08008-27C7-4A4F-A25C-D9D4F6C92039}"/>
              </a:ext>
            </a:extLst>
          </p:cNvPr>
          <p:cNvSpPr txBox="1"/>
          <p:nvPr/>
        </p:nvSpPr>
        <p:spPr>
          <a:xfrm>
            <a:off x="9668549" y="783460"/>
            <a:ext cx="1817403" cy="1754326"/>
          </a:xfrm>
          <a:prstGeom prst="rect">
            <a:avLst/>
          </a:prstGeom>
          <a:noFill/>
        </p:spPr>
        <p:txBody>
          <a:bodyPr wrap="square" rtlCol="0">
            <a:spAutoFit/>
          </a:bodyPr>
          <a:lstStyle/>
          <a:p>
            <a:pPr marL="285750" indent="-285750">
              <a:buFont typeface="Wingdings" panose="05000000000000000000" pitchFamily="2" charset="2"/>
              <a:buChar char="ü"/>
            </a:pPr>
            <a:r>
              <a:rPr lang="nl-NL" sz="1200" b="1"/>
              <a:t>Diversiteit is alom zichtbaar</a:t>
            </a:r>
          </a:p>
          <a:p>
            <a:pPr marL="285750" indent="-285750">
              <a:buFont typeface="Wingdings" panose="05000000000000000000" pitchFamily="2" charset="2"/>
              <a:buChar char="ü"/>
            </a:pPr>
            <a:endParaRPr lang="nl-NL" sz="1200" b="1"/>
          </a:p>
          <a:p>
            <a:pPr marL="285750" indent="-285750">
              <a:buFont typeface="Wingdings" panose="05000000000000000000" pitchFamily="2" charset="2"/>
              <a:buChar char="ü"/>
            </a:pPr>
            <a:r>
              <a:rPr lang="nl-NL" sz="1200" b="1"/>
              <a:t>Maatwerk is voor iedereen</a:t>
            </a:r>
          </a:p>
          <a:p>
            <a:pPr marL="285750" indent="-285750">
              <a:buFont typeface="Wingdings" panose="05000000000000000000" pitchFamily="2" charset="2"/>
              <a:buChar char="ü"/>
            </a:pPr>
            <a:endParaRPr lang="nl-NL" sz="1200" b="1"/>
          </a:p>
          <a:p>
            <a:pPr marL="285750" indent="-285750">
              <a:buFont typeface="Wingdings" panose="05000000000000000000" pitchFamily="2" charset="2"/>
              <a:buChar char="ü"/>
            </a:pPr>
            <a:r>
              <a:rPr lang="nl-NL" sz="1200" b="1" err="1"/>
              <a:t>Inclusiviteit</a:t>
            </a:r>
            <a:r>
              <a:rPr lang="nl-NL" sz="1200" b="1"/>
              <a:t> omarmt als kernwaarde in alle lagen organisatie</a:t>
            </a:r>
          </a:p>
        </p:txBody>
      </p:sp>
    </p:spTree>
    <p:extLst>
      <p:ext uri="{BB962C8B-B14F-4D97-AF65-F5344CB8AC3E}">
        <p14:creationId xmlns:p14="http://schemas.microsoft.com/office/powerpoint/2010/main" val="823935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3F2E523-6ECE-8840-BF32-E92ED2209A3F}"/>
              </a:ext>
            </a:extLst>
          </p:cNvPr>
          <p:cNvSpPr>
            <a:spLocks noGrp="1"/>
          </p:cNvSpPr>
          <p:nvPr>
            <p:ph type="title"/>
          </p:nvPr>
        </p:nvSpPr>
        <p:spPr/>
        <p:txBody>
          <a:bodyPr/>
          <a:lstStyle/>
          <a:p>
            <a:r>
              <a:rPr lang="nl-NL"/>
              <a:t>Waar staan jullie nu?</a:t>
            </a:r>
          </a:p>
        </p:txBody>
      </p:sp>
      <p:graphicFrame>
        <p:nvGraphicFramePr>
          <p:cNvPr id="6" name="Tijdelijke aanduiding voor inhoud 3">
            <a:extLst>
              <a:ext uri="{FF2B5EF4-FFF2-40B4-BE49-F238E27FC236}">
                <a16:creationId xmlns:a16="http://schemas.microsoft.com/office/drawing/2014/main" id="{3538DAC0-124C-4C86-91CA-63E6C20CC979}"/>
              </a:ext>
            </a:extLst>
          </p:cNvPr>
          <p:cNvGraphicFramePr>
            <a:graphicFrameLocks/>
          </p:cNvGraphicFramePr>
          <p:nvPr/>
        </p:nvGraphicFramePr>
        <p:xfrm>
          <a:off x="163902" y="1751161"/>
          <a:ext cx="11404121" cy="4442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Afbeelding 10">
            <a:extLst>
              <a:ext uri="{FF2B5EF4-FFF2-40B4-BE49-F238E27FC236}">
                <a16:creationId xmlns:a16="http://schemas.microsoft.com/office/drawing/2014/main" id="{02857104-5764-433D-9ABF-1AF07353A66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55801" y="950464"/>
            <a:ext cx="2420322" cy="5907536"/>
          </a:xfrm>
          <a:prstGeom prst="rect">
            <a:avLst/>
          </a:prstGeom>
        </p:spPr>
      </p:pic>
      <p:sp>
        <p:nvSpPr>
          <p:cNvPr id="2" name="Tekstvak 1">
            <a:extLst>
              <a:ext uri="{FF2B5EF4-FFF2-40B4-BE49-F238E27FC236}">
                <a16:creationId xmlns:a16="http://schemas.microsoft.com/office/drawing/2014/main" id="{48A6D434-45DC-4C65-8400-90F30898A717}"/>
              </a:ext>
            </a:extLst>
          </p:cNvPr>
          <p:cNvSpPr txBox="1"/>
          <p:nvPr/>
        </p:nvSpPr>
        <p:spPr>
          <a:xfrm>
            <a:off x="9964132" y="3206148"/>
            <a:ext cx="1682076" cy="1938992"/>
          </a:xfrm>
          <a:prstGeom prst="rect">
            <a:avLst/>
          </a:prstGeom>
          <a:noFill/>
        </p:spPr>
        <p:txBody>
          <a:bodyPr wrap="square" rtlCol="0">
            <a:spAutoFit/>
          </a:bodyPr>
          <a:lstStyle/>
          <a:p>
            <a:pPr marL="285750" indent="-285750">
              <a:buFont typeface="Wingdings" panose="05000000000000000000" pitchFamily="2" charset="2"/>
              <a:buChar char="ü"/>
            </a:pPr>
            <a:r>
              <a:rPr lang="nl-NL" sz="1200" b="1">
                <a:solidFill>
                  <a:schemeClr val="bg1">
                    <a:lumMod val="65000"/>
                  </a:schemeClr>
                </a:solidFill>
              </a:rPr>
              <a:t>Diversiteit is alom zichtbaar</a:t>
            </a:r>
          </a:p>
          <a:p>
            <a:pPr marL="285750" indent="-285750">
              <a:buFont typeface="Wingdings" panose="05000000000000000000" pitchFamily="2" charset="2"/>
              <a:buChar char="ü"/>
            </a:pPr>
            <a:endParaRPr lang="nl-NL" sz="1200" b="1">
              <a:solidFill>
                <a:schemeClr val="bg1">
                  <a:lumMod val="65000"/>
                </a:schemeClr>
              </a:solidFill>
            </a:endParaRPr>
          </a:p>
          <a:p>
            <a:pPr marL="285750" indent="-285750">
              <a:buFont typeface="Wingdings" panose="05000000000000000000" pitchFamily="2" charset="2"/>
              <a:buChar char="ü"/>
            </a:pPr>
            <a:r>
              <a:rPr lang="nl-NL" sz="1200" b="1">
                <a:solidFill>
                  <a:schemeClr val="bg1">
                    <a:lumMod val="65000"/>
                  </a:schemeClr>
                </a:solidFill>
              </a:rPr>
              <a:t>Maatwerk is voor iedereen</a:t>
            </a:r>
          </a:p>
          <a:p>
            <a:pPr marL="285750" indent="-285750">
              <a:buFont typeface="Wingdings" panose="05000000000000000000" pitchFamily="2" charset="2"/>
              <a:buChar char="ü"/>
            </a:pPr>
            <a:endParaRPr lang="nl-NL" sz="1200" b="1">
              <a:solidFill>
                <a:schemeClr val="bg1">
                  <a:lumMod val="65000"/>
                </a:schemeClr>
              </a:solidFill>
            </a:endParaRPr>
          </a:p>
          <a:p>
            <a:pPr marL="285750" indent="-285750">
              <a:buFont typeface="Wingdings" panose="05000000000000000000" pitchFamily="2" charset="2"/>
              <a:buChar char="ü"/>
            </a:pPr>
            <a:r>
              <a:rPr lang="nl-NL" sz="1200" b="1" err="1">
                <a:solidFill>
                  <a:schemeClr val="bg1">
                    <a:lumMod val="65000"/>
                  </a:schemeClr>
                </a:solidFill>
              </a:rPr>
              <a:t>Inclusiviteit</a:t>
            </a:r>
            <a:r>
              <a:rPr lang="nl-NL" sz="1200" b="1">
                <a:solidFill>
                  <a:schemeClr val="bg1">
                    <a:lumMod val="65000"/>
                  </a:schemeClr>
                </a:solidFill>
              </a:rPr>
              <a:t> omarmt als kernwaarde in alle lagen organisatie</a:t>
            </a:r>
          </a:p>
        </p:txBody>
      </p:sp>
      <p:sp>
        <p:nvSpPr>
          <p:cNvPr id="4" name="Tekstvak 3">
            <a:extLst>
              <a:ext uri="{FF2B5EF4-FFF2-40B4-BE49-F238E27FC236}">
                <a16:creationId xmlns:a16="http://schemas.microsoft.com/office/drawing/2014/main" id="{1BCCF118-3D0F-4E5B-A6B4-4E9B2CDCAF7E}"/>
              </a:ext>
            </a:extLst>
          </p:cNvPr>
          <p:cNvSpPr txBox="1"/>
          <p:nvPr/>
        </p:nvSpPr>
        <p:spPr>
          <a:xfrm>
            <a:off x="8276734" y="3701165"/>
            <a:ext cx="1815004" cy="2492990"/>
          </a:xfrm>
          <a:prstGeom prst="rect">
            <a:avLst/>
          </a:prstGeom>
          <a:noFill/>
        </p:spPr>
        <p:txBody>
          <a:bodyPr wrap="square" rtlCol="0">
            <a:spAutoFit/>
          </a:bodyPr>
          <a:lstStyle/>
          <a:p>
            <a:pPr marL="285750" indent="-285750">
              <a:buFont typeface="Wingdings" panose="05000000000000000000" pitchFamily="2" charset="2"/>
              <a:buChar char="ü"/>
            </a:pPr>
            <a:r>
              <a:rPr lang="nl-NL" sz="1200" b="1">
                <a:solidFill>
                  <a:schemeClr val="bg1">
                    <a:lumMod val="65000"/>
                  </a:schemeClr>
                </a:solidFill>
              </a:rPr>
              <a:t>Diversiteit is deel van cultuur</a:t>
            </a:r>
          </a:p>
          <a:p>
            <a:pPr marL="171450" indent="-171450">
              <a:buFont typeface="Wingdings" panose="05000000000000000000" pitchFamily="2" charset="2"/>
              <a:buChar char="ü"/>
            </a:pPr>
            <a:endParaRPr lang="nl-NL" sz="1200" b="1">
              <a:solidFill>
                <a:schemeClr val="bg1">
                  <a:lumMod val="65000"/>
                </a:schemeClr>
              </a:solidFill>
            </a:endParaRPr>
          </a:p>
          <a:p>
            <a:pPr marL="285750" indent="-285750">
              <a:buFont typeface="Wingdings" panose="05000000000000000000" pitchFamily="2" charset="2"/>
              <a:buChar char="ü"/>
            </a:pPr>
            <a:r>
              <a:rPr lang="nl-NL" sz="1200" b="1">
                <a:solidFill>
                  <a:schemeClr val="bg1">
                    <a:lumMod val="65000"/>
                  </a:schemeClr>
                </a:solidFill>
              </a:rPr>
              <a:t>Meerdere mechanismen borgen gelijkwaardigheid </a:t>
            </a:r>
          </a:p>
          <a:p>
            <a:pPr marL="171450" indent="-171450">
              <a:buFont typeface="Wingdings" panose="05000000000000000000" pitchFamily="2" charset="2"/>
              <a:buChar char="ü"/>
            </a:pPr>
            <a:endParaRPr lang="nl-NL" sz="1200" b="1">
              <a:solidFill>
                <a:schemeClr val="bg1">
                  <a:lumMod val="65000"/>
                </a:schemeClr>
              </a:solidFill>
            </a:endParaRPr>
          </a:p>
          <a:p>
            <a:pPr marL="285750" indent="-285750">
              <a:buFont typeface="Wingdings" panose="05000000000000000000" pitchFamily="2" charset="2"/>
              <a:buChar char="ü"/>
            </a:pPr>
            <a:r>
              <a:rPr lang="nl-NL" sz="1200" b="1">
                <a:solidFill>
                  <a:schemeClr val="bg1">
                    <a:lumMod val="65000"/>
                  </a:schemeClr>
                </a:solidFill>
              </a:rPr>
              <a:t>Organisatie bewust van eigen rol, communiceert hier actief over naar buiten</a:t>
            </a:r>
          </a:p>
        </p:txBody>
      </p:sp>
      <p:sp>
        <p:nvSpPr>
          <p:cNvPr id="8" name="Tekstvak 7">
            <a:extLst>
              <a:ext uri="{FF2B5EF4-FFF2-40B4-BE49-F238E27FC236}">
                <a16:creationId xmlns:a16="http://schemas.microsoft.com/office/drawing/2014/main" id="{426C2C3B-A2AF-458B-8B3A-28A134E466BE}"/>
              </a:ext>
            </a:extLst>
          </p:cNvPr>
          <p:cNvSpPr txBox="1"/>
          <p:nvPr/>
        </p:nvSpPr>
        <p:spPr>
          <a:xfrm>
            <a:off x="6688926" y="3990978"/>
            <a:ext cx="1682076" cy="2123658"/>
          </a:xfrm>
          <a:prstGeom prst="rect">
            <a:avLst/>
          </a:prstGeom>
          <a:noFill/>
        </p:spPr>
        <p:txBody>
          <a:bodyPr wrap="square" rtlCol="0">
            <a:spAutoFit/>
          </a:bodyPr>
          <a:lstStyle/>
          <a:p>
            <a:pPr marL="285750" indent="-285750">
              <a:buFont typeface="Wingdings" panose="05000000000000000000" pitchFamily="2" charset="2"/>
              <a:buChar char="ü"/>
            </a:pPr>
            <a:r>
              <a:rPr lang="nl-NL" sz="1200" b="1">
                <a:solidFill>
                  <a:schemeClr val="bg1">
                    <a:lumMod val="65000"/>
                  </a:schemeClr>
                </a:solidFill>
              </a:rPr>
              <a:t>Resultaten van diversiteitsbeleid zichtbaar </a:t>
            </a:r>
          </a:p>
          <a:p>
            <a:pPr marL="285750" indent="-285750">
              <a:buFont typeface="Wingdings" panose="05000000000000000000" pitchFamily="2" charset="2"/>
              <a:buChar char="ü"/>
            </a:pPr>
            <a:endParaRPr lang="nl-NL" sz="1200" b="1">
              <a:solidFill>
                <a:schemeClr val="bg1">
                  <a:lumMod val="65000"/>
                </a:schemeClr>
              </a:solidFill>
            </a:endParaRPr>
          </a:p>
          <a:p>
            <a:pPr marL="285750" indent="-285750">
              <a:buFont typeface="Wingdings" panose="05000000000000000000" pitchFamily="2" charset="2"/>
              <a:buChar char="ü"/>
            </a:pPr>
            <a:r>
              <a:rPr lang="nl-NL" sz="1200" b="1">
                <a:solidFill>
                  <a:schemeClr val="bg1">
                    <a:lumMod val="65000"/>
                  </a:schemeClr>
                </a:solidFill>
              </a:rPr>
              <a:t>Obstakels voor gelijkwaardigheid zijn (deels) weggenomen</a:t>
            </a:r>
          </a:p>
          <a:p>
            <a:pPr marL="285750" indent="-285750">
              <a:buFont typeface="Wingdings" panose="05000000000000000000" pitchFamily="2" charset="2"/>
              <a:buChar char="ü"/>
            </a:pPr>
            <a:endParaRPr lang="nl-NL" sz="1200" b="1">
              <a:solidFill>
                <a:schemeClr val="bg1">
                  <a:lumMod val="65000"/>
                </a:schemeClr>
              </a:solidFill>
            </a:endParaRPr>
          </a:p>
          <a:p>
            <a:pPr marL="285750" indent="-285750">
              <a:buFont typeface="Wingdings" panose="05000000000000000000" pitchFamily="2" charset="2"/>
              <a:buChar char="ü"/>
            </a:pPr>
            <a:r>
              <a:rPr lang="nl-NL" sz="1200" b="1">
                <a:solidFill>
                  <a:schemeClr val="bg1">
                    <a:lumMod val="65000"/>
                  </a:schemeClr>
                </a:solidFill>
              </a:rPr>
              <a:t>Zichtbaar invloed op de werksfeer</a:t>
            </a:r>
          </a:p>
        </p:txBody>
      </p:sp>
      <p:sp>
        <p:nvSpPr>
          <p:cNvPr id="10" name="Tekstvak 9">
            <a:extLst>
              <a:ext uri="{FF2B5EF4-FFF2-40B4-BE49-F238E27FC236}">
                <a16:creationId xmlns:a16="http://schemas.microsoft.com/office/drawing/2014/main" id="{1414A523-47A2-4ECF-BB2B-33DECC858C40}"/>
              </a:ext>
            </a:extLst>
          </p:cNvPr>
          <p:cNvSpPr txBox="1"/>
          <p:nvPr/>
        </p:nvSpPr>
        <p:spPr>
          <a:xfrm>
            <a:off x="5156080" y="4301249"/>
            <a:ext cx="1447861" cy="2308324"/>
          </a:xfrm>
          <a:prstGeom prst="rect">
            <a:avLst/>
          </a:prstGeom>
          <a:noFill/>
        </p:spPr>
        <p:txBody>
          <a:bodyPr wrap="square" rtlCol="0">
            <a:spAutoFit/>
          </a:bodyPr>
          <a:lstStyle/>
          <a:p>
            <a:pPr marL="285750" indent="-285750">
              <a:buFont typeface="Wingdings" panose="05000000000000000000" pitchFamily="2" charset="2"/>
              <a:buChar char="ü"/>
            </a:pPr>
            <a:r>
              <a:rPr lang="nl-NL" sz="1200" b="1">
                <a:solidFill>
                  <a:schemeClr val="bg1">
                    <a:lumMod val="65000"/>
                  </a:schemeClr>
                </a:solidFill>
              </a:rPr>
              <a:t>Management stimuleert  diversiteitsnetwerken en zoekt ze op</a:t>
            </a:r>
          </a:p>
          <a:p>
            <a:pPr marL="285750" indent="-285750">
              <a:buFont typeface="Wingdings" panose="05000000000000000000" pitchFamily="2" charset="2"/>
              <a:buChar char="ü"/>
            </a:pPr>
            <a:endParaRPr lang="nl-NL" sz="1200" b="1">
              <a:solidFill>
                <a:schemeClr val="bg1">
                  <a:lumMod val="65000"/>
                </a:schemeClr>
              </a:solidFill>
            </a:endParaRPr>
          </a:p>
          <a:p>
            <a:pPr marL="285750" indent="-285750">
              <a:buFont typeface="Wingdings" panose="05000000000000000000" pitchFamily="2" charset="2"/>
              <a:buChar char="ü"/>
            </a:pPr>
            <a:r>
              <a:rPr lang="nl-NL" sz="1200" b="1">
                <a:solidFill>
                  <a:schemeClr val="bg1">
                    <a:lumMod val="65000"/>
                  </a:schemeClr>
                </a:solidFill>
              </a:rPr>
              <a:t>Diversiteitsnetwerken hebben invloed en impact op beleid</a:t>
            </a:r>
          </a:p>
        </p:txBody>
      </p:sp>
      <p:sp>
        <p:nvSpPr>
          <p:cNvPr id="14" name="Tekstvak 13">
            <a:extLst>
              <a:ext uri="{FF2B5EF4-FFF2-40B4-BE49-F238E27FC236}">
                <a16:creationId xmlns:a16="http://schemas.microsoft.com/office/drawing/2014/main" id="{0E3FB5B8-B39B-4609-AB7E-8035FCB17419}"/>
              </a:ext>
            </a:extLst>
          </p:cNvPr>
          <p:cNvSpPr txBox="1"/>
          <p:nvPr/>
        </p:nvSpPr>
        <p:spPr>
          <a:xfrm>
            <a:off x="3272849" y="1751161"/>
            <a:ext cx="1487687" cy="1754326"/>
          </a:xfrm>
          <a:prstGeom prst="rect">
            <a:avLst/>
          </a:prstGeom>
          <a:noFill/>
        </p:spPr>
        <p:txBody>
          <a:bodyPr wrap="square" rtlCol="0">
            <a:spAutoFit/>
          </a:bodyPr>
          <a:lstStyle/>
          <a:p>
            <a:pPr marL="285750" indent="-285750">
              <a:buFont typeface="Wingdings" panose="05000000000000000000" pitchFamily="2" charset="2"/>
              <a:buChar char="ü"/>
            </a:pPr>
            <a:r>
              <a:rPr lang="nl-NL" sz="1200" b="1">
                <a:solidFill>
                  <a:schemeClr val="bg1">
                    <a:lumMod val="65000"/>
                  </a:schemeClr>
                </a:solidFill>
              </a:rPr>
              <a:t>Bewustzijn van zichtbare én onzichtbare verschillen</a:t>
            </a:r>
          </a:p>
          <a:p>
            <a:pPr marL="171450" indent="-171450">
              <a:buFont typeface="Wingdings" panose="05000000000000000000" pitchFamily="2" charset="2"/>
              <a:buChar char="ü"/>
            </a:pPr>
            <a:endParaRPr lang="nl-NL" sz="1200" b="1">
              <a:solidFill>
                <a:schemeClr val="bg1">
                  <a:lumMod val="65000"/>
                </a:schemeClr>
              </a:solidFill>
            </a:endParaRPr>
          </a:p>
          <a:p>
            <a:pPr marL="285750" indent="-285750">
              <a:buFont typeface="Wingdings" panose="05000000000000000000" pitchFamily="2" charset="2"/>
              <a:buChar char="ü"/>
            </a:pPr>
            <a:r>
              <a:rPr lang="nl-NL" sz="1200" b="1">
                <a:solidFill>
                  <a:schemeClr val="bg1">
                    <a:lumMod val="65000"/>
                  </a:schemeClr>
                </a:solidFill>
              </a:rPr>
              <a:t>Diversiteitsnetwerken nemen stelling in de organisatie</a:t>
            </a:r>
          </a:p>
        </p:txBody>
      </p:sp>
      <p:sp>
        <p:nvSpPr>
          <p:cNvPr id="16" name="Tekstvak 15">
            <a:extLst>
              <a:ext uri="{FF2B5EF4-FFF2-40B4-BE49-F238E27FC236}">
                <a16:creationId xmlns:a16="http://schemas.microsoft.com/office/drawing/2014/main" id="{F04D365F-A9FF-4508-97C1-B709D700F8D7}"/>
              </a:ext>
            </a:extLst>
          </p:cNvPr>
          <p:cNvSpPr txBox="1"/>
          <p:nvPr/>
        </p:nvSpPr>
        <p:spPr>
          <a:xfrm>
            <a:off x="1640186" y="2055594"/>
            <a:ext cx="1386613" cy="1754326"/>
          </a:xfrm>
          <a:prstGeom prst="rect">
            <a:avLst/>
          </a:prstGeom>
          <a:noFill/>
        </p:spPr>
        <p:txBody>
          <a:bodyPr wrap="square" rtlCol="0">
            <a:spAutoFit/>
          </a:bodyPr>
          <a:lstStyle/>
          <a:p>
            <a:pPr marL="285750" indent="-285750">
              <a:buFont typeface="Wingdings" panose="05000000000000000000" pitchFamily="2" charset="2"/>
              <a:buChar char="ü"/>
            </a:pPr>
            <a:r>
              <a:rPr lang="nl-NL" sz="1200" b="1">
                <a:solidFill>
                  <a:schemeClr val="bg1">
                    <a:lumMod val="65000"/>
                  </a:schemeClr>
                </a:solidFill>
              </a:rPr>
              <a:t>Diversiteit is zichtbaar aanwezig</a:t>
            </a:r>
          </a:p>
          <a:p>
            <a:pPr marL="285750" indent="-285750">
              <a:buFont typeface="Wingdings" panose="05000000000000000000" pitchFamily="2" charset="2"/>
              <a:buChar char="ü"/>
            </a:pPr>
            <a:endParaRPr lang="nl-NL" sz="1200" b="1">
              <a:solidFill>
                <a:schemeClr val="bg1">
                  <a:lumMod val="65000"/>
                </a:schemeClr>
              </a:solidFill>
            </a:endParaRPr>
          </a:p>
          <a:p>
            <a:pPr marL="285750" indent="-285750">
              <a:buFont typeface="Wingdings" panose="05000000000000000000" pitchFamily="2" charset="2"/>
              <a:buChar char="ü"/>
            </a:pPr>
            <a:r>
              <a:rPr lang="nl-NL" sz="1200" b="1">
                <a:solidFill>
                  <a:schemeClr val="bg1">
                    <a:lumMod val="65000"/>
                  </a:schemeClr>
                </a:solidFill>
              </a:rPr>
              <a:t>Diversiteitsnetwerken profileren zich primair naar medewerkers</a:t>
            </a:r>
          </a:p>
        </p:txBody>
      </p:sp>
      <p:sp>
        <p:nvSpPr>
          <p:cNvPr id="18" name="Tekstvak 17">
            <a:extLst>
              <a:ext uri="{FF2B5EF4-FFF2-40B4-BE49-F238E27FC236}">
                <a16:creationId xmlns:a16="http://schemas.microsoft.com/office/drawing/2014/main" id="{BE7706B2-BABF-4A8D-BCBA-9A96CD8F607A}"/>
              </a:ext>
            </a:extLst>
          </p:cNvPr>
          <p:cNvSpPr txBox="1"/>
          <p:nvPr/>
        </p:nvSpPr>
        <p:spPr>
          <a:xfrm>
            <a:off x="79415" y="2644170"/>
            <a:ext cx="1434145" cy="1569660"/>
          </a:xfrm>
          <a:prstGeom prst="rect">
            <a:avLst/>
          </a:prstGeom>
          <a:noFill/>
        </p:spPr>
        <p:txBody>
          <a:bodyPr wrap="square" rtlCol="0">
            <a:spAutoFit/>
          </a:bodyPr>
          <a:lstStyle/>
          <a:p>
            <a:pPr marL="285750" indent="-285750">
              <a:buFont typeface="Wingdings" panose="05000000000000000000" pitchFamily="2" charset="2"/>
              <a:buChar char="ü"/>
            </a:pPr>
            <a:r>
              <a:rPr lang="nl-NL" sz="1200" b="1">
                <a:solidFill>
                  <a:schemeClr val="bg1">
                    <a:lumMod val="65000"/>
                  </a:schemeClr>
                </a:solidFill>
              </a:rPr>
              <a:t>Diversiteit aanwezig maar niet gezien</a:t>
            </a:r>
          </a:p>
          <a:p>
            <a:pPr marL="171450" indent="-171450">
              <a:buFont typeface="Wingdings" panose="05000000000000000000" pitchFamily="2" charset="2"/>
              <a:buChar char="ü"/>
            </a:pPr>
            <a:endParaRPr lang="nl-NL" sz="1200" b="1">
              <a:solidFill>
                <a:schemeClr val="bg1">
                  <a:lumMod val="65000"/>
                </a:schemeClr>
              </a:solidFill>
            </a:endParaRPr>
          </a:p>
          <a:p>
            <a:pPr marL="285750" indent="-285750">
              <a:buFont typeface="Wingdings" panose="05000000000000000000" pitchFamily="2" charset="2"/>
              <a:buChar char="ü"/>
            </a:pPr>
            <a:r>
              <a:rPr lang="nl-NL" sz="1200" b="1">
                <a:solidFill>
                  <a:schemeClr val="bg1">
                    <a:lumMod val="65000"/>
                  </a:schemeClr>
                </a:solidFill>
              </a:rPr>
              <a:t>Geen belang gezien van diversiteitsnetwerken</a:t>
            </a:r>
          </a:p>
        </p:txBody>
      </p:sp>
    </p:spTree>
    <p:extLst>
      <p:ext uri="{BB962C8B-B14F-4D97-AF65-F5344CB8AC3E}">
        <p14:creationId xmlns:p14="http://schemas.microsoft.com/office/powerpoint/2010/main" val="79528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500" fill="hold"/>
                                        <p:tgtEl>
                                          <p:spTgt spid="11"/>
                                        </p:tgtEl>
                                        <p:attrNameLst>
                                          <p:attrName>ppt_x</p:attrName>
                                        </p:attrNameLst>
                                      </p:cBhvr>
                                      <p:tavLst>
                                        <p:tav tm="0">
                                          <p:val>
                                            <p:strVal val="0-#ppt_w/2"/>
                                          </p:val>
                                        </p:tav>
                                        <p:tav tm="100000">
                                          <p:val>
                                            <p:strVal val="#ppt_x"/>
                                          </p:val>
                                        </p:tav>
                                      </p:tavLst>
                                    </p:anim>
                                    <p:anim calcmode="lin" valueType="num">
                                      <p:cBhvr additive="base">
                                        <p:cTn id="8" dur="2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jdelijke aanduiding voor inhoud 1">
            <a:extLst>
              <a:ext uri="{FF2B5EF4-FFF2-40B4-BE49-F238E27FC236}">
                <a16:creationId xmlns:a16="http://schemas.microsoft.com/office/drawing/2014/main" id="{D31F4B6E-E6B8-AD44-A849-7D9FA3E6118A}"/>
              </a:ext>
            </a:extLst>
          </p:cNvPr>
          <p:cNvSpPr>
            <a:spLocks noGrp="1" noChangeArrowheads="1"/>
          </p:cNvSpPr>
          <p:nvPr>
            <p:ph idx="1"/>
          </p:nvPr>
        </p:nvSpPr>
        <p:spPr/>
        <p:txBody>
          <a:bodyPr/>
          <a:lstStyle/>
          <a:p>
            <a:pPr eaLnBrk="1" hangingPunct="1">
              <a:lnSpc>
                <a:spcPct val="100000"/>
              </a:lnSpc>
            </a:pPr>
            <a:r>
              <a:rPr lang="nl-NL" altLang="nl-NL" sz="2400">
                <a:latin typeface="Muli"/>
              </a:rPr>
              <a:t>Waar staan jullie nu?</a:t>
            </a:r>
          </a:p>
          <a:p>
            <a:pPr eaLnBrk="1" hangingPunct="1">
              <a:lnSpc>
                <a:spcPct val="100000"/>
              </a:lnSpc>
            </a:pPr>
            <a:r>
              <a:rPr lang="nl-NL" altLang="nl-NL" sz="2400">
                <a:latin typeface="Muli"/>
              </a:rPr>
              <a:t>Resultaten nulmeting</a:t>
            </a:r>
          </a:p>
        </p:txBody>
      </p:sp>
      <p:sp>
        <p:nvSpPr>
          <p:cNvPr id="41986" name="Titel 2">
            <a:extLst>
              <a:ext uri="{FF2B5EF4-FFF2-40B4-BE49-F238E27FC236}">
                <a16:creationId xmlns:a16="http://schemas.microsoft.com/office/drawing/2014/main" id="{556C0E98-AC11-A844-A8CA-7FF3733AA226}"/>
              </a:ext>
            </a:extLst>
          </p:cNvPr>
          <p:cNvSpPr>
            <a:spLocks noGrp="1" noChangeArrowheads="1"/>
          </p:cNvSpPr>
          <p:nvPr>
            <p:ph type="title"/>
          </p:nvPr>
        </p:nvSpPr>
        <p:spPr>
          <a:xfrm>
            <a:off x="706438" y="368300"/>
            <a:ext cx="9385300" cy="1181100"/>
          </a:xfrm>
        </p:spPr>
        <p:txBody>
          <a:bodyPr/>
          <a:lstStyle/>
          <a:p>
            <a:pPr eaLnBrk="1" hangingPunct="1"/>
            <a:r>
              <a:rPr lang="nl-NL" altLang="nl-NL">
                <a:latin typeface="Muli ExtraLight"/>
              </a:rPr>
              <a:t>Ground Zero</a:t>
            </a:r>
          </a:p>
        </p:txBody>
      </p:sp>
      <p:pic>
        <p:nvPicPr>
          <p:cNvPr id="41987" name="Tijdelijke aanduiding voor inhoud 3">
            <a:extLst>
              <a:ext uri="{FF2B5EF4-FFF2-40B4-BE49-F238E27FC236}">
                <a16:creationId xmlns:a16="http://schemas.microsoft.com/office/drawing/2014/main" id="{0C737EB1-4993-4B44-8F1D-8690691EA5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5659438"/>
            <a:ext cx="15748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D3213D4-3F93-FD4D-9922-6763EB9B6098}"/>
              </a:ext>
            </a:extLst>
          </p:cNvPr>
          <p:cNvSpPr>
            <a:spLocks noGrp="1"/>
          </p:cNvSpPr>
          <p:nvPr>
            <p:ph type="title"/>
          </p:nvPr>
        </p:nvSpPr>
        <p:spPr/>
        <p:txBody>
          <a:bodyPr/>
          <a:lstStyle/>
          <a:p>
            <a:r>
              <a:rPr lang="nl-NL" dirty="0"/>
              <a:t>Waar zit &lt;naam organisatie&gt; in jullie beleving?</a:t>
            </a:r>
          </a:p>
        </p:txBody>
      </p:sp>
      <mc:AlternateContent xmlns:mc="http://schemas.openxmlformats.org/markup-compatibility/2006" xmlns:cx2="http://schemas.microsoft.com/office/drawing/2015/10/21/chartex">
        <mc:Choice Requires="cx2">
          <p:graphicFrame>
            <p:nvGraphicFramePr>
              <p:cNvPr id="4" name="Tijdelijke aanduiding voor inhoud 3">
                <a:extLst>
                  <a:ext uri="{FF2B5EF4-FFF2-40B4-BE49-F238E27FC236}">
                    <a16:creationId xmlns:a16="http://schemas.microsoft.com/office/drawing/2014/main" id="{EF7C829E-9621-4B21-A975-48B391D9948C}"/>
                  </a:ext>
                </a:extLst>
              </p:cNvPr>
              <p:cNvGraphicFramePr>
                <a:graphicFrameLocks noGrp="1"/>
              </p:cNvGraphicFramePr>
              <p:nvPr>
                <p:ph idx="1"/>
              </p:nvPr>
            </p:nvGraphicFramePr>
            <p:xfrm>
              <a:off x="695325" y="1549400"/>
              <a:ext cx="9396413" cy="468788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Tijdelijke aanduiding voor inhoud 3">
                <a:extLst>
                  <a:ext uri="{FF2B5EF4-FFF2-40B4-BE49-F238E27FC236}">
                    <a16:creationId xmlns:a16="http://schemas.microsoft.com/office/drawing/2014/main" id="{EF7C829E-9621-4B21-A975-48B391D9948C}"/>
                  </a:ext>
                </a:extLst>
              </p:cNvPr>
              <p:cNvPicPr>
                <a:picLocks noGrp="1" noRot="1" noChangeAspect="1" noMove="1" noResize="1" noEditPoints="1" noAdjustHandles="1" noChangeArrowheads="1" noChangeShapeType="1"/>
              </p:cNvPicPr>
              <p:nvPr/>
            </p:nvPicPr>
            <p:blipFill>
              <a:blip r:embed="rId3"/>
              <a:stretch>
                <a:fillRect/>
              </a:stretch>
            </p:blipFill>
            <p:spPr>
              <a:xfrm>
                <a:off x="695325" y="1549400"/>
                <a:ext cx="9396413" cy="4687888"/>
              </a:xfrm>
              <a:prstGeom prst="rect">
                <a:avLst/>
              </a:prstGeom>
            </p:spPr>
          </p:pic>
        </mc:Fallback>
      </mc:AlternateContent>
    </p:spTree>
    <p:extLst>
      <p:ext uri="{BB962C8B-B14F-4D97-AF65-F5344CB8AC3E}">
        <p14:creationId xmlns:p14="http://schemas.microsoft.com/office/powerpoint/2010/main" val="2670415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C7DA945-FD94-5845-B32F-C7870FFAAF07}"/>
              </a:ext>
            </a:extLst>
          </p:cNvPr>
          <p:cNvSpPr>
            <a:spLocks noGrp="1"/>
          </p:cNvSpPr>
          <p:nvPr>
            <p:ph type="title"/>
          </p:nvPr>
        </p:nvSpPr>
        <p:spPr/>
        <p:txBody>
          <a:bodyPr/>
          <a:lstStyle/>
          <a:p>
            <a:r>
              <a:rPr lang="nl-NL" dirty="0"/>
              <a:t>Hoe inclusief is &lt;naam organisatie&gt; in jullie beleving?</a:t>
            </a:r>
          </a:p>
        </p:txBody>
      </p:sp>
      <p:graphicFrame>
        <p:nvGraphicFramePr>
          <p:cNvPr id="4" name="Tijdelijke aanduiding voor inhoud 3">
            <a:extLst>
              <a:ext uri="{FF2B5EF4-FFF2-40B4-BE49-F238E27FC236}">
                <a16:creationId xmlns:a16="http://schemas.microsoft.com/office/drawing/2014/main" id="{DB0F22C6-682C-4A0B-B766-2852291EFCFD}"/>
              </a:ext>
            </a:extLst>
          </p:cNvPr>
          <p:cNvGraphicFramePr>
            <a:graphicFrameLocks noGrp="1"/>
          </p:cNvGraphicFramePr>
          <p:nvPr>
            <p:ph idx="1"/>
          </p:nvPr>
        </p:nvGraphicFramePr>
        <p:xfrm>
          <a:off x="695325" y="1549400"/>
          <a:ext cx="9396413" cy="4687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8310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Tijdelijke aanduiding voor inhoud 3">
            <a:extLst>
              <a:ext uri="{FF2B5EF4-FFF2-40B4-BE49-F238E27FC236}">
                <a16:creationId xmlns:a16="http://schemas.microsoft.com/office/drawing/2014/main" id="{F3BB3DB9-1A4C-DF4A-B928-3CD43CC61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5659438"/>
            <a:ext cx="15748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el 2">
            <a:extLst>
              <a:ext uri="{FF2B5EF4-FFF2-40B4-BE49-F238E27FC236}">
                <a16:creationId xmlns:a16="http://schemas.microsoft.com/office/drawing/2014/main" id="{E1C69F9E-87D8-7247-9BFA-75ABA9299AC0}"/>
              </a:ext>
            </a:extLst>
          </p:cNvPr>
          <p:cNvSpPr>
            <a:spLocks noGrp="1" noChangeArrowheads="1"/>
          </p:cNvSpPr>
          <p:nvPr>
            <p:ph type="title"/>
          </p:nvPr>
        </p:nvSpPr>
        <p:spPr>
          <a:xfrm>
            <a:off x="5162550" y="368300"/>
            <a:ext cx="4691063" cy="1181100"/>
          </a:xfrm>
        </p:spPr>
        <p:txBody>
          <a:bodyPr/>
          <a:lstStyle/>
          <a:p>
            <a:pPr eaLnBrk="1" hangingPunct="1">
              <a:defRPr/>
            </a:pPr>
            <a:r>
              <a:rPr lang="nl-NL" altLang="nl-NL">
                <a:latin typeface="+mn-lt"/>
              </a:rPr>
              <a:t>Anniek </a:t>
            </a:r>
            <a:r>
              <a:rPr lang="nl-NL" altLang="nl-NL" err="1">
                <a:latin typeface="+mn-lt"/>
              </a:rPr>
              <a:t>Stoutjesdijk</a:t>
            </a:r>
            <a:endParaRPr lang="nl-NL" altLang="nl-NL">
              <a:latin typeface="+mn-lt"/>
            </a:endParaRPr>
          </a:p>
        </p:txBody>
      </p:sp>
      <p:sp>
        <p:nvSpPr>
          <p:cNvPr id="4" name="Tijdelijke aanduiding voor inhoud 2">
            <a:extLst>
              <a:ext uri="{FF2B5EF4-FFF2-40B4-BE49-F238E27FC236}">
                <a16:creationId xmlns:a16="http://schemas.microsoft.com/office/drawing/2014/main" id="{90A01D9D-9374-774D-9682-46B8919496C1}"/>
              </a:ext>
            </a:extLst>
          </p:cNvPr>
          <p:cNvSpPr txBox="1">
            <a:spLocks/>
          </p:cNvSpPr>
          <p:nvPr/>
        </p:nvSpPr>
        <p:spPr>
          <a:xfrm>
            <a:off x="5162550" y="958850"/>
            <a:ext cx="6454775" cy="5438775"/>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Aft>
                <a:spcPts val="0"/>
              </a:spcAft>
              <a:defRPr/>
            </a:pPr>
            <a:r>
              <a:rPr lang="nl-NL" sz="2400" dirty="0">
                <a:latin typeface="+mn-lt"/>
                <a:hlinkClick r:id="rId4"/>
              </a:rPr>
              <a:t>anniek.stoutjesdijk@vanuitautismebekeken.nl</a:t>
            </a:r>
            <a:endParaRPr lang="nl-NL" sz="2400" dirty="0">
              <a:latin typeface="+mn-lt"/>
            </a:endParaRPr>
          </a:p>
          <a:p>
            <a:pPr fontAlgn="auto">
              <a:lnSpc>
                <a:spcPct val="100000"/>
              </a:lnSpc>
              <a:spcAft>
                <a:spcPts val="0"/>
              </a:spcAft>
              <a:defRPr/>
            </a:pPr>
            <a:r>
              <a:rPr lang="nl-NL" sz="2400" dirty="0">
                <a:latin typeface="+mn-lt"/>
              </a:rPr>
              <a:t>(06) 14052410</a:t>
            </a:r>
          </a:p>
          <a:p>
            <a:pPr fontAlgn="auto">
              <a:lnSpc>
                <a:spcPct val="100000"/>
              </a:lnSpc>
              <a:spcAft>
                <a:spcPts val="0"/>
              </a:spcAft>
              <a:defRPr/>
            </a:pPr>
            <a:r>
              <a:rPr lang="nl-NL" sz="2400" dirty="0">
                <a:latin typeface="+mn-lt"/>
              </a:rPr>
              <a:t>Projectleider Werk en Inclusie</a:t>
            </a:r>
          </a:p>
          <a:p>
            <a:pPr fontAlgn="auto">
              <a:lnSpc>
                <a:spcPct val="100000"/>
              </a:lnSpc>
              <a:spcAft>
                <a:spcPts val="0"/>
              </a:spcAft>
              <a:defRPr/>
            </a:pPr>
            <a:r>
              <a:rPr lang="nl-NL" sz="2400" dirty="0">
                <a:latin typeface="+mn-lt"/>
              </a:rPr>
              <a:t>Trainer</a:t>
            </a:r>
          </a:p>
          <a:p>
            <a:pPr fontAlgn="auto">
              <a:lnSpc>
                <a:spcPct val="100000"/>
              </a:lnSpc>
              <a:spcAft>
                <a:spcPts val="0"/>
              </a:spcAft>
              <a:defRPr/>
            </a:pPr>
            <a:r>
              <a:rPr lang="nl-NL" sz="2400" dirty="0">
                <a:latin typeface="+mn-lt"/>
              </a:rPr>
              <a:t>Organisatieadviseur</a:t>
            </a:r>
          </a:p>
          <a:p>
            <a:pPr fontAlgn="auto">
              <a:lnSpc>
                <a:spcPct val="100000"/>
              </a:lnSpc>
              <a:spcAft>
                <a:spcPts val="0"/>
              </a:spcAft>
              <a:defRPr/>
            </a:pPr>
            <a:r>
              <a:rPr lang="nl-NL" sz="2400" dirty="0">
                <a:latin typeface="+mn-lt"/>
              </a:rPr>
              <a:t>Coach</a:t>
            </a:r>
          </a:p>
          <a:p>
            <a:pPr fontAlgn="auto">
              <a:lnSpc>
                <a:spcPct val="100000"/>
              </a:lnSpc>
              <a:spcAft>
                <a:spcPts val="0"/>
              </a:spcAft>
              <a:defRPr/>
            </a:pPr>
            <a:r>
              <a:rPr lang="nl-NL" sz="2400" dirty="0">
                <a:latin typeface="+mn-lt"/>
              </a:rPr>
              <a:t>Docent </a:t>
            </a:r>
            <a:r>
              <a:rPr lang="nl-NL" sz="2400" dirty="0" err="1">
                <a:latin typeface="+mn-lt"/>
              </a:rPr>
              <a:t>Avans</a:t>
            </a:r>
            <a:r>
              <a:rPr lang="nl-NL" sz="2400" dirty="0">
                <a:latin typeface="+mn-lt"/>
              </a:rPr>
              <a:t>+</a:t>
            </a:r>
          </a:p>
          <a:p>
            <a:pPr fontAlgn="auto">
              <a:lnSpc>
                <a:spcPct val="100000"/>
              </a:lnSpc>
              <a:spcAft>
                <a:spcPts val="0"/>
              </a:spcAft>
              <a:defRPr/>
            </a:pPr>
            <a:r>
              <a:rPr lang="nl-NL" sz="2400" dirty="0">
                <a:latin typeface="+mn-lt"/>
              </a:rPr>
              <a:t>Interim Manager</a:t>
            </a:r>
          </a:p>
          <a:p>
            <a:pPr fontAlgn="auto">
              <a:lnSpc>
                <a:spcPct val="100000"/>
              </a:lnSpc>
              <a:spcAft>
                <a:spcPts val="0"/>
              </a:spcAft>
              <a:defRPr/>
            </a:pPr>
            <a:r>
              <a:rPr lang="nl-NL" sz="2400" dirty="0">
                <a:latin typeface="+mn-lt"/>
              </a:rPr>
              <a:t>Moeder</a:t>
            </a:r>
          </a:p>
          <a:p>
            <a:pPr fontAlgn="auto">
              <a:lnSpc>
                <a:spcPct val="100000"/>
              </a:lnSpc>
              <a:spcAft>
                <a:spcPts val="0"/>
              </a:spcAft>
              <a:defRPr/>
            </a:pPr>
            <a:r>
              <a:rPr lang="nl-NL" sz="2400" dirty="0">
                <a:latin typeface="+mn-lt"/>
              </a:rPr>
              <a:t>Partner</a:t>
            </a:r>
          </a:p>
          <a:p>
            <a:pPr fontAlgn="auto">
              <a:lnSpc>
                <a:spcPct val="100000"/>
              </a:lnSpc>
              <a:spcAft>
                <a:spcPts val="0"/>
              </a:spcAft>
              <a:defRPr/>
            </a:pPr>
            <a:r>
              <a:rPr lang="nl-NL" sz="2400" dirty="0">
                <a:latin typeface="+mn-lt"/>
              </a:rPr>
              <a:t>Bergen op Zoom</a:t>
            </a:r>
          </a:p>
          <a:p>
            <a:pPr fontAlgn="auto">
              <a:lnSpc>
                <a:spcPct val="100000"/>
              </a:lnSpc>
              <a:spcAft>
                <a:spcPts val="0"/>
              </a:spcAft>
              <a:defRPr/>
            </a:pPr>
            <a:endParaRPr lang="nl-NL" dirty="0">
              <a:latin typeface="+mn-lt"/>
            </a:endParaRPr>
          </a:p>
        </p:txBody>
      </p:sp>
      <p:pic>
        <p:nvPicPr>
          <p:cNvPr id="12292" name="Afbeelding 1">
            <a:extLst>
              <a:ext uri="{FF2B5EF4-FFF2-40B4-BE49-F238E27FC236}">
                <a16:creationId xmlns:a16="http://schemas.microsoft.com/office/drawing/2014/main" id="{0A0C07A0-CCB6-0A47-B0ED-EC99185142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9875" y="1228725"/>
            <a:ext cx="2135188"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Tijdelijke aanduiding voor inhoud 3">
            <a:extLst>
              <a:ext uri="{FF2B5EF4-FFF2-40B4-BE49-F238E27FC236}">
                <a16:creationId xmlns:a16="http://schemas.microsoft.com/office/drawing/2014/main" id="{8C6108C9-D27B-364F-AB68-DD6F6D3CE7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5640388"/>
            <a:ext cx="1573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Tijdelijke aanduiding voor inhoud 1">
            <a:extLst>
              <a:ext uri="{FF2B5EF4-FFF2-40B4-BE49-F238E27FC236}">
                <a16:creationId xmlns:a16="http://schemas.microsoft.com/office/drawing/2014/main" id="{DD5BEE19-144C-7D47-845F-49950715B096}"/>
              </a:ext>
            </a:extLst>
          </p:cNvPr>
          <p:cNvSpPr>
            <a:spLocks noGrp="1" noChangeArrowheads="1"/>
          </p:cNvSpPr>
          <p:nvPr>
            <p:ph idx="1"/>
          </p:nvPr>
        </p:nvSpPr>
        <p:spPr>
          <a:xfrm>
            <a:off x="706438" y="1260475"/>
            <a:ext cx="9396412" cy="4687888"/>
          </a:xfrm>
        </p:spPr>
        <p:txBody>
          <a:bodyPr/>
          <a:lstStyle/>
          <a:p>
            <a:pPr lvl="1" eaLnBrk="1" hangingPunct="1">
              <a:lnSpc>
                <a:spcPct val="100000"/>
              </a:lnSpc>
            </a:pPr>
            <a:r>
              <a:rPr lang="en-US" altLang="nl-NL" sz="2400" b="1" u="sng">
                <a:latin typeface="Muli"/>
              </a:rPr>
              <a:t>Stakeholder:</a:t>
            </a:r>
            <a:r>
              <a:rPr lang="en-US" altLang="nl-NL" sz="2400">
                <a:latin typeface="Muli"/>
              </a:rPr>
              <a:t> een persoon of groep die een belang (positief of negatief) heeft bij de autisme ambassade en/of die de resultaten van de autism ambassade positief of negatief kan beïnvloeden.</a:t>
            </a:r>
          </a:p>
          <a:p>
            <a:pPr lvl="1" eaLnBrk="1" hangingPunct="1">
              <a:lnSpc>
                <a:spcPct val="100000"/>
              </a:lnSpc>
            </a:pPr>
            <a:endParaRPr lang="en-US" altLang="nl-NL" sz="2400">
              <a:latin typeface="Muli"/>
            </a:endParaRPr>
          </a:p>
          <a:p>
            <a:pPr lvl="1" eaLnBrk="1" hangingPunct="1">
              <a:lnSpc>
                <a:spcPct val="100000"/>
              </a:lnSpc>
            </a:pPr>
            <a:r>
              <a:rPr lang="en-US" altLang="nl-NL" sz="2400" b="1" u="sng">
                <a:latin typeface="Muli"/>
              </a:rPr>
              <a:t>Een stakeholderanalyse: </a:t>
            </a:r>
            <a:r>
              <a:rPr lang="en-US" altLang="nl-NL" sz="2400">
                <a:latin typeface="Muli"/>
              </a:rPr>
              <a:t>maakt inzichtelijk wie jouw stakeholders zijn en hoe ze tegenover jouw plan staan. Het helpt je om uitdagingen beter in te schatten en om tegenwerking om te zetten in medewerking. Bijvoorbeeld: </a:t>
            </a:r>
            <a:r>
              <a:rPr lang="en-US" altLang="nl-NL" sz="2400" i="1">
                <a:latin typeface="Muli"/>
              </a:rPr>
              <a:t>Hoe om te gaan met personen of groepen die wel stakeholder zijn, maar die het zelf niet weten? </a:t>
            </a:r>
            <a:endParaRPr lang="nl-NL" altLang="nl-NL" sz="2400" i="1">
              <a:latin typeface="Muli"/>
            </a:endParaRPr>
          </a:p>
        </p:txBody>
      </p:sp>
      <p:sp>
        <p:nvSpPr>
          <p:cNvPr id="46083" name="Titel 2">
            <a:extLst>
              <a:ext uri="{FF2B5EF4-FFF2-40B4-BE49-F238E27FC236}">
                <a16:creationId xmlns:a16="http://schemas.microsoft.com/office/drawing/2014/main" id="{CB898D69-2EE1-AB4C-A79D-36BAAA24F41C}"/>
              </a:ext>
            </a:extLst>
          </p:cNvPr>
          <p:cNvSpPr>
            <a:spLocks noGrp="1" noChangeArrowheads="1"/>
          </p:cNvSpPr>
          <p:nvPr>
            <p:ph type="title"/>
          </p:nvPr>
        </p:nvSpPr>
        <p:spPr>
          <a:xfrm>
            <a:off x="706438" y="368300"/>
            <a:ext cx="9385300" cy="696913"/>
          </a:xfrm>
        </p:spPr>
        <p:txBody>
          <a:bodyPr/>
          <a:lstStyle/>
          <a:p>
            <a:pPr eaLnBrk="1" hangingPunct="1"/>
            <a:r>
              <a:rPr lang="nl-NL" altLang="nl-NL">
                <a:latin typeface="Muli ExtraLight"/>
              </a:rPr>
              <a:t>Stakeholders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el 1">
            <a:extLst>
              <a:ext uri="{FF2B5EF4-FFF2-40B4-BE49-F238E27FC236}">
                <a16:creationId xmlns:a16="http://schemas.microsoft.com/office/drawing/2014/main" id="{FE470CC7-B45C-C24A-88E1-37B2ED4E4D1D}"/>
              </a:ext>
            </a:extLst>
          </p:cNvPr>
          <p:cNvSpPr>
            <a:spLocks noGrp="1" noChangeArrowheads="1"/>
          </p:cNvSpPr>
          <p:nvPr>
            <p:ph type="title"/>
          </p:nvPr>
        </p:nvSpPr>
        <p:spPr/>
        <p:txBody>
          <a:bodyPr/>
          <a:lstStyle/>
          <a:p>
            <a:pPr eaLnBrk="1" hangingPunct="1"/>
            <a:r>
              <a:rPr lang="nl-NL" altLang="nl-NL">
                <a:latin typeface="Muli ExtraLight"/>
              </a:rPr>
              <a:t>Stakeholder-analyse</a:t>
            </a:r>
          </a:p>
        </p:txBody>
      </p:sp>
      <p:sp>
        <p:nvSpPr>
          <p:cNvPr id="11" name="Afgeronde rechthoek 10">
            <a:extLst>
              <a:ext uri="{FF2B5EF4-FFF2-40B4-BE49-F238E27FC236}">
                <a16:creationId xmlns:a16="http://schemas.microsoft.com/office/drawing/2014/main" id="{4A04BCD9-EA5E-5B49-86A1-F8A2A76A2186}"/>
              </a:ext>
            </a:extLst>
          </p:cNvPr>
          <p:cNvSpPr/>
          <p:nvPr/>
        </p:nvSpPr>
        <p:spPr>
          <a:xfrm>
            <a:off x="8412163" y="3343275"/>
            <a:ext cx="1946275"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a:t>Veel belang</a:t>
            </a:r>
          </a:p>
        </p:txBody>
      </p:sp>
      <p:grpSp>
        <p:nvGrpSpPr>
          <p:cNvPr id="47107" name="Groep 15">
            <a:extLst>
              <a:ext uri="{FF2B5EF4-FFF2-40B4-BE49-F238E27FC236}">
                <a16:creationId xmlns:a16="http://schemas.microsoft.com/office/drawing/2014/main" id="{4FEA0EEC-968F-DA46-8EF9-C3044088259A}"/>
              </a:ext>
            </a:extLst>
          </p:cNvPr>
          <p:cNvGrpSpPr>
            <a:grpSpLocks/>
          </p:cNvGrpSpPr>
          <p:nvPr/>
        </p:nvGrpSpPr>
        <p:grpSpPr bwMode="auto">
          <a:xfrm>
            <a:off x="684213" y="1276350"/>
            <a:ext cx="7470775" cy="4327525"/>
            <a:chOff x="684029" y="1275907"/>
            <a:chExt cx="7471143" cy="4327451"/>
          </a:xfrm>
        </p:grpSpPr>
        <p:cxnSp>
          <p:nvCxnSpPr>
            <p:cNvPr id="5" name="Rechte verbindingslijn 4">
              <a:extLst>
                <a:ext uri="{FF2B5EF4-FFF2-40B4-BE49-F238E27FC236}">
                  <a16:creationId xmlns:a16="http://schemas.microsoft.com/office/drawing/2014/main" id="{2671D7C1-F645-EE4A-AFF8-EFE964283EFE}"/>
                </a:ext>
              </a:extLst>
            </p:cNvPr>
            <p:cNvCxnSpPr>
              <a:cxnSpLocks/>
            </p:cNvCxnSpPr>
            <p:nvPr/>
          </p:nvCxnSpPr>
          <p:spPr>
            <a:xfrm>
              <a:off x="5422949" y="1891846"/>
              <a:ext cx="0" cy="371151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5E75EB1B-8477-7A44-B3A5-D4CC6501B084}"/>
                </a:ext>
              </a:extLst>
            </p:cNvPr>
            <p:cNvCxnSpPr>
              <a:cxnSpLocks/>
            </p:cNvCxnSpPr>
            <p:nvPr/>
          </p:nvCxnSpPr>
          <p:spPr>
            <a:xfrm>
              <a:off x="2885999" y="3593617"/>
              <a:ext cx="526917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Afgeronde rechthoek 8">
              <a:extLst>
                <a:ext uri="{FF2B5EF4-FFF2-40B4-BE49-F238E27FC236}">
                  <a16:creationId xmlns:a16="http://schemas.microsoft.com/office/drawing/2014/main" id="{76B6DA26-5AE0-4746-A21A-9FA1408FF8EA}"/>
                </a:ext>
              </a:extLst>
            </p:cNvPr>
            <p:cNvSpPr/>
            <p:nvPr/>
          </p:nvSpPr>
          <p:spPr>
            <a:xfrm>
              <a:off x="4551369" y="1275907"/>
              <a:ext cx="1944783" cy="500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a:t>Veel invloed</a:t>
              </a:r>
            </a:p>
          </p:txBody>
        </p:sp>
        <p:sp>
          <p:nvSpPr>
            <p:cNvPr id="12" name="Afgeronde rechthoek 11">
              <a:extLst>
                <a:ext uri="{FF2B5EF4-FFF2-40B4-BE49-F238E27FC236}">
                  <a16:creationId xmlns:a16="http://schemas.microsoft.com/office/drawing/2014/main" id="{F8BF237C-B6DE-7B48-B515-C9C47835616E}"/>
                </a:ext>
              </a:extLst>
            </p:cNvPr>
            <p:cNvSpPr/>
            <p:nvPr/>
          </p:nvSpPr>
          <p:spPr>
            <a:xfrm>
              <a:off x="684029" y="3344385"/>
              <a:ext cx="1946371" cy="5000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a:t>Weinig belang</a:t>
              </a:r>
            </a:p>
          </p:txBody>
        </p:sp>
      </p:grpSp>
      <p:sp>
        <p:nvSpPr>
          <p:cNvPr id="13" name="Afgeronde rechthoek 12">
            <a:extLst>
              <a:ext uri="{FF2B5EF4-FFF2-40B4-BE49-F238E27FC236}">
                <a16:creationId xmlns:a16="http://schemas.microsoft.com/office/drawing/2014/main" id="{D38C3041-CFFF-A74A-AB67-52E8931C8FBA}"/>
              </a:ext>
            </a:extLst>
          </p:cNvPr>
          <p:cNvSpPr/>
          <p:nvPr/>
        </p:nvSpPr>
        <p:spPr>
          <a:xfrm>
            <a:off x="4449763" y="5722938"/>
            <a:ext cx="1946275" cy="500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a:t>Weinig invloed</a:t>
            </a:r>
          </a:p>
        </p:txBody>
      </p:sp>
      <p:sp>
        <p:nvSpPr>
          <p:cNvPr id="17" name="Afgeronde rechthoek 16">
            <a:extLst>
              <a:ext uri="{FF2B5EF4-FFF2-40B4-BE49-F238E27FC236}">
                <a16:creationId xmlns:a16="http://schemas.microsoft.com/office/drawing/2014/main" id="{9BD0A9F8-E21D-FF43-AF2A-98187284A18C}"/>
              </a:ext>
            </a:extLst>
          </p:cNvPr>
          <p:cNvSpPr/>
          <p:nvPr/>
        </p:nvSpPr>
        <p:spPr>
          <a:xfrm>
            <a:off x="2414588" y="1976438"/>
            <a:ext cx="2743200" cy="1308100"/>
          </a:xfrm>
          <a:prstGeom prst="roundRect">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nl-NL"/>
              <a:t>Tegemoet komen en betrekken</a:t>
            </a:r>
          </a:p>
        </p:txBody>
      </p:sp>
      <p:sp>
        <p:nvSpPr>
          <p:cNvPr id="18" name="Afgeronde rechthoek 17">
            <a:extLst>
              <a:ext uri="{FF2B5EF4-FFF2-40B4-BE49-F238E27FC236}">
                <a16:creationId xmlns:a16="http://schemas.microsoft.com/office/drawing/2014/main" id="{286D84E0-5859-D44E-99E7-38C133B0F852}"/>
              </a:ext>
            </a:extLst>
          </p:cNvPr>
          <p:cNvSpPr/>
          <p:nvPr/>
        </p:nvSpPr>
        <p:spPr>
          <a:xfrm>
            <a:off x="2500313" y="3948113"/>
            <a:ext cx="2743200" cy="1308100"/>
          </a:xfrm>
          <a:prstGeom prst="roundRect">
            <a:avLst/>
          </a:prstGeom>
          <a:solidFill>
            <a:schemeClr val="accent2">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nl-NL"/>
              <a:t>Op de hoogte blijven</a:t>
            </a:r>
          </a:p>
        </p:txBody>
      </p:sp>
      <p:sp>
        <p:nvSpPr>
          <p:cNvPr id="19" name="Afgeronde rechthoek 18">
            <a:extLst>
              <a:ext uri="{FF2B5EF4-FFF2-40B4-BE49-F238E27FC236}">
                <a16:creationId xmlns:a16="http://schemas.microsoft.com/office/drawing/2014/main" id="{864A9CA2-E801-C44F-81AD-012D2A56D0CF}"/>
              </a:ext>
            </a:extLst>
          </p:cNvPr>
          <p:cNvSpPr/>
          <p:nvPr/>
        </p:nvSpPr>
        <p:spPr>
          <a:xfrm>
            <a:off x="5676900" y="3941763"/>
            <a:ext cx="2743200" cy="1308100"/>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nl-NL"/>
              <a:t>Informeren</a:t>
            </a:r>
          </a:p>
        </p:txBody>
      </p:sp>
      <p:sp>
        <p:nvSpPr>
          <p:cNvPr id="20" name="Afgeronde rechthoek 19">
            <a:extLst>
              <a:ext uri="{FF2B5EF4-FFF2-40B4-BE49-F238E27FC236}">
                <a16:creationId xmlns:a16="http://schemas.microsoft.com/office/drawing/2014/main" id="{7D05A443-A4B1-6145-BF51-AF1EEDB8EE50}"/>
              </a:ext>
            </a:extLst>
          </p:cNvPr>
          <p:cNvSpPr/>
          <p:nvPr/>
        </p:nvSpPr>
        <p:spPr>
          <a:xfrm>
            <a:off x="5668963" y="1957388"/>
            <a:ext cx="2743200" cy="1306512"/>
          </a:xfrm>
          <a:prstGeom prst="roundRect">
            <a:avLst/>
          </a:prstGeom>
          <a:solidFill>
            <a:schemeClr val="accent1">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nl-NL"/>
              <a:t>Samen beslissen</a:t>
            </a:r>
          </a:p>
          <a:p>
            <a:pPr algn="ctr" eaLnBrk="1" fontAlgn="auto" hangingPunct="1">
              <a:spcBef>
                <a:spcPts val="0"/>
              </a:spcBef>
              <a:spcAft>
                <a:spcPts val="0"/>
              </a:spcAft>
              <a:defRPr/>
            </a:pPr>
            <a:r>
              <a:rPr lang="nl-NL"/>
              <a:t>Samenwerken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65212478-9B0A-054E-BA97-0EE2DF0731AD}"/>
              </a:ext>
            </a:extLst>
          </p:cNvPr>
          <p:cNvSpPr/>
          <p:nvPr/>
        </p:nvSpPr>
        <p:spPr>
          <a:xfrm>
            <a:off x="374650" y="5543550"/>
            <a:ext cx="1662113" cy="1225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11266" name="Afbeelding 10" descr="Afbeelding met tekening, voedsel&#10;&#10;Automatisch gegenereerde beschrijving">
            <a:extLst>
              <a:ext uri="{FF2B5EF4-FFF2-40B4-BE49-F238E27FC236}">
                <a16:creationId xmlns:a16="http://schemas.microsoft.com/office/drawing/2014/main" id="{2765963F-5267-7244-B0CD-5C8A4D521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 y="5918200"/>
            <a:ext cx="14859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jdelijke aanduiding voor inhoud 1">
            <a:extLst>
              <a:ext uri="{FF2B5EF4-FFF2-40B4-BE49-F238E27FC236}">
                <a16:creationId xmlns:a16="http://schemas.microsoft.com/office/drawing/2014/main" id="{28254136-80EE-694E-9284-005998980080}"/>
              </a:ext>
            </a:extLst>
          </p:cNvPr>
          <p:cNvSpPr>
            <a:spLocks noGrp="1"/>
          </p:cNvSpPr>
          <p:nvPr>
            <p:ph idx="1"/>
          </p:nvPr>
        </p:nvSpPr>
        <p:spPr>
          <a:xfrm>
            <a:off x="3756454" y="1244600"/>
            <a:ext cx="7908324" cy="4860925"/>
          </a:xfrm>
        </p:spPr>
        <p:txBody>
          <a:bodyPr rtlCol="0">
            <a:normAutofit fontScale="85000" lnSpcReduction="20000"/>
          </a:bodyPr>
          <a:lstStyle/>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9.30 - 10:20	Voorstellen trainers</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Over dit project: Inclusief werken met Ambassadeurs</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Over dit project: Ambassade &lt;Naam organisatie&gt;</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De opzet van de training</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Kennismaking met je collega ambassadeurs</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10:20 -10:30	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10:30 - 11:20	Vervolg: kennismaking met je collega ambassadeurs</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Je verwachtingen </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11:20 - 11:30 	</a:t>
            </a:r>
            <a:r>
              <a:rPr lang="nl-NL" dirty="0">
                <a:solidFill>
                  <a:schemeClr val="bg2">
                    <a:lumMod val="65000"/>
                  </a:schemeClr>
                </a:solidFill>
                <a:latin typeface="+mn-lt"/>
              </a:rPr>
              <a:t>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11:30 - 12:20	Vervolg: je verwachtingen</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Visie ambassadeurschap en landelijk netwerk</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Plan van aanpak &lt;Naam organisatie&gt;</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12:20 - 13:20	Lunch</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13:20 - 14:10	Nulmeting inclusie psychische diversiteit &lt;Naam organisatie&gt;</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Stakeholderanalyse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65000"/>
                  </a:schemeClr>
                </a:solidFill>
                <a:latin typeface="+mn-lt"/>
              </a:rPr>
              <a:t>14:10 - 14:20	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65000"/>
                  </a:schemeClr>
                </a:solidFill>
                <a:latin typeface="+mn-lt"/>
              </a:rPr>
              <a:t>14:20 - 15:10	Vervolg Stakeholderanalyse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15:10 - 15:20	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15:20 - 16:00	Autisme &amp; Inclusie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16:00 - 16:05	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16:05 - 16:30 	Uitleg eindopdrachten</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16:30		Einde</a:t>
            </a:r>
          </a:p>
          <a:p>
            <a:pPr eaLnBrk="1" fontAlgn="auto" hangingPunct="1">
              <a:spcAft>
                <a:spcPts val="0"/>
              </a:spcAft>
              <a:defRPr/>
            </a:pPr>
            <a:endParaRPr lang="nl-NL" dirty="0">
              <a:solidFill>
                <a:schemeClr val="bg2">
                  <a:lumMod val="50000"/>
                </a:schemeClr>
              </a:solidFill>
              <a:latin typeface="+mn-lt"/>
            </a:endParaRPr>
          </a:p>
        </p:txBody>
      </p:sp>
      <p:sp>
        <p:nvSpPr>
          <p:cNvPr id="11269" name="Titel 2">
            <a:extLst>
              <a:ext uri="{FF2B5EF4-FFF2-40B4-BE49-F238E27FC236}">
                <a16:creationId xmlns:a16="http://schemas.microsoft.com/office/drawing/2014/main" id="{5A76CA3B-F8F1-E546-AF1D-59757DC7FD60}"/>
              </a:ext>
            </a:extLst>
          </p:cNvPr>
          <p:cNvSpPr>
            <a:spLocks noGrp="1" noChangeArrowheads="1"/>
          </p:cNvSpPr>
          <p:nvPr>
            <p:ph type="title"/>
          </p:nvPr>
        </p:nvSpPr>
        <p:spPr>
          <a:xfrm>
            <a:off x="706438" y="368300"/>
            <a:ext cx="9385300" cy="647700"/>
          </a:xfrm>
        </p:spPr>
        <p:txBody>
          <a:bodyPr/>
          <a:lstStyle/>
          <a:p>
            <a:pPr eaLnBrk="1" hangingPunct="1">
              <a:defRPr/>
            </a:pPr>
            <a:r>
              <a:rPr lang="nl-NL" altLang="nl-NL" dirty="0">
                <a:latin typeface="+mn-lt"/>
              </a:rPr>
              <a:t>Programma dag 1, &lt;Datum&gt;</a:t>
            </a:r>
          </a:p>
        </p:txBody>
      </p:sp>
      <p:pic>
        <p:nvPicPr>
          <p:cNvPr id="1028" name="Picture 4" descr="kop, ristretto, espresso, caff macchiato, koffie, cafeïne, Cubaanse espresso, koffiekop, cappuccino, cortado, platte witte, drinken, koffiemelk, witte koffie, koffie verkeerd, eten, Wiener melange, Ipoh witte koffie, latte, caff americano, serveware, ingrediënt, keuken, Espressino, drinkware, mocaccino, lungo, cafe, Java coffee, marocchino, tafelgerei, schotel, americano, schotel, niet-alcoholische drank, salep, oploskoffie, thee, Coffee substitute">
            <a:extLst>
              <a:ext uri="{FF2B5EF4-FFF2-40B4-BE49-F238E27FC236}">
                <a16:creationId xmlns:a16="http://schemas.microsoft.com/office/drawing/2014/main" id="{A7B417DD-5FFB-B343-AF83-EACE5ECDEC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222" y="2686522"/>
            <a:ext cx="2969281" cy="1977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42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el 1">
            <a:extLst>
              <a:ext uri="{FF2B5EF4-FFF2-40B4-BE49-F238E27FC236}">
                <a16:creationId xmlns:a16="http://schemas.microsoft.com/office/drawing/2014/main" id="{2FEEE0C3-AC26-3744-A43E-2DD5EBBA97C0}"/>
              </a:ext>
            </a:extLst>
          </p:cNvPr>
          <p:cNvSpPr>
            <a:spLocks noGrp="1" noChangeArrowheads="1"/>
          </p:cNvSpPr>
          <p:nvPr>
            <p:ph type="title"/>
          </p:nvPr>
        </p:nvSpPr>
        <p:spPr/>
        <p:txBody>
          <a:bodyPr/>
          <a:lstStyle/>
          <a:p>
            <a:pPr eaLnBrk="1" hangingPunct="1"/>
            <a:r>
              <a:rPr lang="nl-NL" altLang="nl-NL" b="1" u="sng" dirty="0">
                <a:latin typeface="Muli ExtraLight"/>
              </a:rPr>
              <a:t>Opdracht:</a:t>
            </a:r>
            <a:r>
              <a:rPr lang="nl-NL" altLang="nl-NL" dirty="0">
                <a:latin typeface="Muli ExtraLight"/>
              </a:rPr>
              <a:t> een stakeholder-analyse voor de ambassade van &lt;naam organisatie&gt;</a:t>
            </a:r>
          </a:p>
        </p:txBody>
      </p:sp>
      <p:sp>
        <p:nvSpPr>
          <p:cNvPr id="3" name="Tijdelijke aanduiding voor inhoud 2">
            <a:extLst>
              <a:ext uri="{FF2B5EF4-FFF2-40B4-BE49-F238E27FC236}">
                <a16:creationId xmlns:a16="http://schemas.microsoft.com/office/drawing/2014/main" id="{EE93C375-8671-4A46-BB51-93D80D1FBC1C}"/>
              </a:ext>
            </a:extLst>
          </p:cNvPr>
          <p:cNvSpPr>
            <a:spLocks noGrp="1"/>
          </p:cNvSpPr>
          <p:nvPr>
            <p:ph idx="1"/>
          </p:nvPr>
        </p:nvSpPr>
        <p:spPr>
          <a:xfrm>
            <a:off x="706438" y="1625600"/>
            <a:ext cx="9396412" cy="4519613"/>
          </a:xfrm>
        </p:spPr>
        <p:txBody>
          <a:bodyPr rtlCol="0">
            <a:normAutofit/>
          </a:bodyPr>
          <a:lstStyle/>
          <a:p>
            <a:pPr marL="0" indent="0" eaLnBrk="1" fontAlgn="auto" hangingPunct="1">
              <a:spcAft>
                <a:spcPts val="0"/>
              </a:spcAft>
              <a:buFont typeface="Arial" panose="020B0604020202020204" pitchFamily="34" charset="0"/>
              <a:buNone/>
              <a:defRPr/>
            </a:pPr>
            <a:r>
              <a:rPr lang="nl-NL" b="1" u="sng" dirty="0">
                <a:solidFill>
                  <a:schemeClr val="bg2">
                    <a:lumMod val="50000"/>
                  </a:schemeClr>
                </a:solidFill>
              </a:rPr>
              <a:t>Neem 5 minuten om voor jezelf na te denken wie de stakeholders kunnen zijn voor de ambassade bij &lt;naam organisaties&gt;. Noteer deze stakeholders</a:t>
            </a:r>
            <a:r>
              <a:rPr lang="nl-NL" dirty="0">
                <a:solidFill>
                  <a:schemeClr val="bg2">
                    <a:lumMod val="50000"/>
                  </a:schemeClr>
                </a:solidFill>
              </a:rPr>
              <a:t>. </a:t>
            </a:r>
          </a:p>
          <a:p>
            <a:pPr marL="0" indent="0" eaLnBrk="1" fontAlgn="auto" hangingPunct="1">
              <a:spcAft>
                <a:spcPts val="0"/>
              </a:spcAft>
              <a:buFont typeface="Arial" panose="020B0604020202020204" pitchFamily="34" charset="0"/>
              <a:buNone/>
              <a:defRPr/>
            </a:pPr>
            <a:r>
              <a:rPr lang="nl-NL" dirty="0">
                <a:solidFill>
                  <a:schemeClr val="bg2">
                    <a:lumMod val="50000"/>
                  </a:schemeClr>
                </a:solidFill>
              </a:rPr>
              <a:t>Denk bijvoorbeeld aan:</a:t>
            </a:r>
          </a:p>
          <a:p>
            <a:pPr marL="0" indent="0" eaLnBrk="1" fontAlgn="auto" hangingPunct="1">
              <a:spcAft>
                <a:spcPts val="0"/>
              </a:spcAft>
              <a:buFont typeface="Arial" panose="020B0604020202020204" pitchFamily="34" charset="0"/>
              <a:buNone/>
              <a:defRPr/>
            </a:pPr>
            <a:endParaRPr lang="nl-NL" dirty="0">
              <a:solidFill>
                <a:schemeClr val="bg2">
                  <a:lumMod val="50000"/>
                </a:schemeClr>
              </a:solidFill>
            </a:endParaRPr>
          </a:p>
          <a:p>
            <a:pPr marL="457200" indent="-457200" eaLnBrk="1" fontAlgn="auto" hangingPunct="1">
              <a:spcAft>
                <a:spcPts val="0"/>
              </a:spcAft>
              <a:buFont typeface="+mj-lt"/>
              <a:buAutoNum type="arabicPeriod"/>
              <a:defRPr/>
            </a:pPr>
            <a:endParaRPr lang="nl-NL" dirty="0">
              <a:solidFill>
                <a:schemeClr val="bg2">
                  <a:lumMod val="50000"/>
                </a:schemeClr>
              </a:solidFill>
            </a:endParaRPr>
          </a:p>
          <a:p>
            <a:pPr marL="457200" indent="-457200" eaLnBrk="1" fontAlgn="auto" hangingPunct="1">
              <a:spcAft>
                <a:spcPts val="0"/>
              </a:spcAft>
              <a:buFont typeface="+mj-lt"/>
              <a:buAutoNum type="arabicPeriod"/>
              <a:defRPr/>
            </a:pPr>
            <a:endParaRPr lang="nl-NL" dirty="0">
              <a:solidFill>
                <a:schemeClr val="bg2">
                  <a:lumMod val="50000"/>
                </a:schemeClr>
              </a:solidFill>
            </a:endParaRPr>
          </a:p>
          <a:p>
            <a:pPr marL="457200" indent="-457200" eaLnBrk="1" fontAlgn="auto" hangingPunct="1">
              <a:spcAft>
                <a:spcPts val="0"/>
              </a:spcAft>
              <a:buFont typeface="+mj-lt"/>
              <a:buAutoNum type="arabicPeriod"/>
              <a:defRPr/>
            </a:pPr>
            <a:endParaRPr lang="nl-NL" dirty="0">
              <a:solidFill>
                <a:schemeClr val="bg2">
                  <a:lumMod val="50000"/>
                </a:schemeClr>
              </a:solidFill>
            </a:endParaRPr>
          </a:p>
          <a:p>
            <a:pPr marL="457200" indent="-457200" eaLnBrk="1" fontAlgn="auto" hangingPunct="1">
              <a:spcAft>
                <a:spcPts val="0"/>
              </a:spcAft>
              <a:buFont typeface="+mj-lt"/>
              <a:buAutoNum type="arabicPeriod"/>
              <a:defRPr/>
            </a:pPr>
            <a:endParaRPr lang="nl-NL" dirty="0">
              <a:solidFill>
                <a:schemeClr val="bg2">
                  <a:lumMod val="50000"/>
                </a:schemeClr>
              </a:solidFill>
            </a:endParaRPr>
          </a:p>
          <a:p>
            <a:pPr marL="457200" indent="-457200" eaLnBrk="1" fontAlgn="auto" hangingPunct="1">
              <a:spcAft>
                <a:spcPts val="0"/>
              </a:spcAft>
              <a:buFont typeface="+mj-lt"/>
              <a:buAutoNum type="arabicPeriod"/>
              <a:defRPr/>
            </a:pPr>
            <a:endParaRPr lang="nl-NL" dirty="0">
              <a:solidFill>
                <a:schemeClr val="bg2">
                  <a:lumMod val="50000"/>
                </a:schemeClr>
              </a:solidFill>
            </a:endParaRPr>
          </a:p>
          <a:p>
            <a:pPr marL="457200" indent="-457200" eaLnBrk="1" fontAlgn="auto" hangingPunct="1">
              <a:spcAft>
                <a:spcPts val="0"/>
              </a:spcAft>
              <a:buFont typeface="+mj-lt"/>
              <a:buAutoNum type="arabicPeriod"/>
              <a:defRPr/>
            </a:pPr>
            <a:endParaRPr lang="nl-NL" dirty="0">
              <a:solidFill>
                <a:schemeClr val="bg2">
                  <a:lumMod val="50000"/>
                </a:schemeClr>
              </a:solidFill>
            </a:endParaRPr>
          </a:p>
          <a:p>
            <a:pPr marL="457200" indent="-457200" eaLnBrk="1" fontAlgn="auto" hangingPunct="1">
              <a:spcAft>
                <a:spcPts val="0"/>
              </a:spcAft>
              <a:buFont typeface="+mj-lt"/>
              <a:buAutoNum type="arabicPeriod"/>
              <a:defRPr/>
            </a:pPr>
            <a:endParaRPr lang="nl-NL" dirty="0">
              <a:solidFill>
                <a:schemeClr val="bg2">
                  <a:lumMod val="50000"/>
                </a:schemeClr>
              </a:solidFill>
            </a:endParaRPr>
          </a:p>
          <a:p>
            <a:pPr eaLnBrk="1" fontAlgn="auto" hangingPunct="1">
              <a:spcAft>
                <a:spcPts val="0"/>
              </a:spcAft>
              <a:defRPr/>
            </a:pPr>
            <a:endParaRPr lang="nl-NL" dirty="0">
              <a:solidFill>
                <a:schemeClr val="bg2">
                  <a:lumMod val="50000"/>
                </a:schemeClr>
              </a:solidFill>
            </a:endParaRPr>
          </a:p>
          <a:p>
            <a:pPr eaLnBrk="1" fontAlgn="auto" hangingPunct="1">
              <a:spcAft>
                <a:spcPts val="0"/>
              </a:spcAft>
              <a:defRPr/>
            </a:pPr>
            <a:endParaRPr lang="nl-NL" dirty="0">
              <a:solidFill>
                <a:schemeClr val="bg2">
                  <a:lumMod val="50000"/>
                </a:schemeClr>
              </a:solidFill>
            </a:endParaRPr>
          </a:p>
          <a:p>
            <a:pPr eaLnBrk="1" fontAlgn="auto" hangingPunct="1">
              <a:spcAft>
                <a:spcPts val="0"/>
              </a:spcAft>
              <a:defRPr/>
            </a:pPr>
            <a:endParaRPr lang="nl-NL" dirty="0">
              <a:solidFill>
                <a:schemeClr val="bg2">
                  <a:lumMod val="50000"/>
                </a:schemeClr>
              </a:solidFill>
            </a:endParaRPr>
          </a:p>
        </p:txBody>
      </p:sp>
      <p:sp>
        <p:nvSpPr>
          <p:cNvPr id="5" name="Tijdelijke aanduiding voor inhoud 1">
            <a:extLst>
              <a:ext uri="{FF2B5EF4-FFF2-40B4-BE49-F238E27FC236}">
                <a16:creationId xmlns:a16="http://schemas.microsoft.com/office/drawing/2014/main" id="{760D30D2-5E43-2143-964C-513DDB78A999}"/>
              </a:ext>
            </a:extLst>
          </p:cNvPr>
          <p:cNvSpPr txBox="1">
            <a:spLocks/>
          </p:cNvSpPr>
          <p:nvPr/>
        </p:nvSpPr>
        <p:spPr>
          <a:xfrm>
            <a:off x="1114425" y="2995613"/>
            <a:ext cx="9396413" cy="2573337"/>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Font typeface="Wingdings" panose="05000000000000000000" pitchFamily="2" charset="2"/>
              <a:buChar char="Ø"/>
              <a:defRPr/>
            </a:pPr>
            <a:r>
              <a:rPr lang="nl-NL" sz="1600" dirty="0"/>
              <a:t> Met welke personen binnen &lt;naam organisatie&gt; werk je intensief samen (staan dichtbij jou)?</a:t>
            </a:r>
          </a:p>
          <a:p>
            <a:pPr fontAlgn="auto">
              <a:spcAft>
                <a:spcPts val="0"/>
              </a:spcAft>
              <a:buFont typeface="Wingdings" panose="05000000000000000000" pitchFamily="2" charset="2"/>
              <a:buChar char="Ø"/>
              <a:defRPr/>
            </a:pPr>
            <a:r>
              <a:rPr lang="nl-NL" sz="1600" dirty="0"/>
              <a:t> En welke personen staan wat verder van je af, maar hebben wel invloed?</a:t>
            </a:r>
          </a:p>
          <a:p>
            <a:pPr fontAlgn="auto">
              <a:spcAft>
                <a:spcPts val="0"/>
              </a:spcAft>
              <a:buFont typeface="Wingdings" panose="05000000000000000000" pitchFamily="2" charset="2"/>
              <a:buChar char="Ø"/>
              <a:defRPr/>
            </a:pPr>
            <a:r>
              <a:rPr lang="nl-NL" sz="1600" dirty="0"/>
              <a:t> Wie hebben contacten dichtbij de werkvloer?</a:t>
            </a:r>
          </a:p>
          <a:p>
            <a:pPr fontAlgn="auto">
              <a:spcAft>
                <a:spcPts val="0"/>
              </a:spcAft>
              <a:buFont typeface="Wingdings" panose="05000000000000000000" pitchFamily="2" charset="2"/>
              <a:buChar char="Ø"/>
              <a:defRPr/>
            </a:pPr>
            <a:r>
              <a:rPr lang="nl-NL" sz="1600" dirty="0"/>
              <a:t> Welke personen staan wat verder van de werkvloer af en hebben bijv. meer impact op het beleid?</a:t>
            </a:r>
          </a:p>
          <a:p>
            <a:pPr fontAlgn="auto">
              <a:spcAft>
                <a:spcPts val="0"/>
              </a:spcAft>
              <a:buFont typeface="Wingdings" panose="05000000000000000000" pitchFamily="2" charset="2"/>
              <a:buChar char="Ø"/>
              <a:defRPr/>
            </a:pPr>
            <a:r>
              <a:rPr lang="nl-NL" sz="1600" dirty="0"/>
              <a:t> Welke leidinggevende(n) hebben veel positieve impact op “een andere blik op normaal”?</a:t>
            </a:r>
          </a:p>
          <a:p>
            <a:pPr fontAlgn="auto">
              <a:spcAft>
                <a:spcPts val="0"/>
              </a:spcAft>
              <a:buFont typeface="Wingdings" panose="05000000000000000000" pitchFamily="2" charset="2"/>
              <a:buChar char="Ø"/>
              <a:defRPr/>
            </a:pPr>
            <a:r>
              <a:rPr lang="nl-NL" sz="1600" dirty="0"/>
              <a:t> Bij welke collega’s is sprake van ”informeel leiderschap” waarmee ze een positieve impact hebben?</a:t>
            </a:r>
          </a:p>
          <a:p>
            <a:pPr marL="0" indent="0" fontAlgn="auto">
              <a:spcAft>
                <a:spcPts val="0"/>
              </a:spcAft>
              <a:buFont typeface="Arial" panose="020B0604020202020204" pitchFamily="34" charset="0"/>
              <a:buNone/>
              <a:defRPr/>
            </a:pPr>
            <a:endParaRPr lang="nl-NL" sz="16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A6D5E-88BA-6044-9FFD-EB9922972F81}"/>
              </a:ext>
            </a:extLst>
          </p:cNvPr>
          <p:cNvSpPr>
            <a:spLocks noGrp="1"/>
          </p:cNvSpPr>
          <p:nvPr>
            <p:ph type="title"/>
          </p:nvPr>
        </p:nvSpPr>
        <p:spPr/>
        <p:txBody>
          <a:bodyPr/>
          <a:lstStyle/>
          <a:p>
            <a:r>
              <a:rPr lang="nl-NL" dirty="0"/>
              <a:t>Organisatiestructuur</a:t>
            </a:r>
          </a:p>
        </p:txBody>
      </p:sp>
      <p:sp>
        <p:nvSpPr>
          <p:cNvPr id="3" name="Tijdelijke aanduiding voor inhoud 2">
            <a:extLst>
              <a:ext uri="{FF2B5EF4-FFF2-40B4-BE49-F238E27FC236}">
                <a16:creationId xmlns:a16="http://schemas.microsoft.com/office/drawing/2014/main" id="{4C644DC9-D7EA-4C43-B618-7B8F71C2E63E}"/>
              </a:ext>
            </a:extLst>
          </p:cNvPr>
          <p:cNvSpPr>
            <a:spLocks noGrp="1"/>
          </p:cNvSpPr>
          <p:nvPr>
            <p:ph idx="1"/>
          </p:nvPr>
        </p:nvSpPr>
        <p:spPr/>
        <p:txBody>
          <a:bodyPr/>
          <a:lstStyle/>
          <a:p>
            <a:pPr marL="0" indent="0" algn="ctr">
              <a:buNone/>
            </a:pPr>
            <a:r>
              <a:rPr lang="nl-NL" dirty="0"/>
              <a:t>&lt;voeg hier een afbeelding van de organisatiestructuur in &gt;</a:t>
            </a:r>
          </a:p>
        </p:txBody>
      </p:sp>
      <p:pic>
        <p:nvPicPr>
          <p:cNvPr id="4" name="Afbeelding 5" descr="Afbeelding met tekst&#10;&#10;Automatisch gegenereerde beschrijving">
            <a:extLst>
              <a:ext uri="{FF2B5EF4-FFF2-40B4-BE49-F238E27FC236}">
                <a16:creationId xmlns:a16="http://schemas.microsoft.com/office/drawing/2014/main" id="{EE896E80-0B8C-2D42-88AE-D3E166F139CD}"/>
              </a:ext>
            </a:extLst>
          </p:cNvPr>
          <p:cNvPicPr>
            <a:picLocks noChangeAspect="1"/>
          </p:cNvPicPr>
          <p:nvPr/>
        </p:nvPicPr>
        <p:blipFill>
          <a:blip r:embed="rId3"/>
          <a:stretch>
            <a:fillRect/>
          </a:stretch>
        </p:blipFill>
        <p:spPr>
          <a:xfrm>
            <a:off x="1125166" y="5238411"/>
            <a:ext cx="8393348" cy="689737"/>
          </a:xfrm>
          <a:prstGeom prst="rect">
            <a:avLst/>
          </a:prstGeom>
        </p:spPr>
      </p:pic>
    </p:spTree>
    <p:extLst>
      <p:ext uri="{BB962C8B-B14F-4D97-AF65-F5344CB8AC3E}">
        <p14:creationId xmlns:p14="http://schemas.microsoft.com/office/powerpoint/2010/main" val="31976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el 1">
            <a:extLst>
              <a:ext uri="{FF2B5EF4-FFF2-40B4-BE49-F238E27FC236}">
                <a16:creationId xmlns:a16="http://schemas.microsoft.com/office/drawing/2014/main" id="{17863838-FF30-A649-A53B-B472FE818DC7}"/>
              </a:ext>
            </a:extLst>
          </p:cNvPr>
          <p:cNvSpPr>
            <a:spLocks noGrp="1" noChangeArrowheads="1"/>
          </p:cNvSpPr>
          <p:nvPr>
            <p:ph type="title"/>
          </p:nvPr>
        </p:nvSpPr>
        <p:spPr/>
        <p:txBody>
          <a:bodyPr/>
          <a:lstStyle/>
          <a:p>
            <a:pPr eaLnBrk="1" hangingPunct="1"/>
            <a:r>
              <a:rPr lang="nl-NL" altLang="nl-NL">
                <a:latin typeface="Muli ExtraLight"/>
              </a:rPr>
              <a:t>Plenair stakeholder-analyse</a:t>
            </a:r>
          </a:p>
        </p:txBody>
      </p:sp>
      <p:sp>
        <p:nvSpPr>
          <p:cNvPr id="4" name="Tijdelijke aanduiding voor inhoud 2">
            <a:extLst>
              <a:ext uri="{FF2B5EF4-FFF2-40B4-BE49-F238E27FC236}">
                <a16:creationId xmlns:a16="http://schemas.microsoft.com/office/drawing/2014/main" id="{4691908A-8A59-3643-80A9-A2816579A24C}"/>
              </a:ext>
            </a:extLst>
          </p:cNvPr>
          <p:cNvSpPr txBox="1">
            <a:spLocks noChangeArrowheads="1"/>
          </p:cNvSpPr>
          <p:nvPr/>
        </p:nvSpPr>
        <p:spPr bwMode="auto">
          <a:xfrm>
            <a:off x="827088" y="1250950"/>
            <a:ext cx="9396412" cy="2897188"/>
          </a:xfrm>
          <a:prstGeom prst="rect">
            <a:avLst/>
          </a:prstGeom>
          <a:noFill/>
          <a:ln>
            <a:noFill/>
          </a:ln>
        </p:spPr>
        <p:txBody>
          <a:bodyPr/>
          <a:lstStyle>
            <a:lvl1pPr marL="228600" indent="-228600">
              <a:lnSpc>
                <a:spcPct val="110000"/>
              </a:lnSpc>
              <a:spcBef>
                <a:spcPts val="1000"/>
              </a:spcBef>
              <a:buFont typeface="Arial" panose="020B0604020202020204" pitchFamily="34" charset="0"/>
              <a:buChar char="•"/>
              <a:defRPr sz="2000">
                <a:solidFill>
                  <a:srgbClr val="7F7F7F"/>
                </a:solidFill>
                <a:latin typeface="Muli"/>
              </a:defRPr>
            </a:lvl1pPr>
            <a:lvl2pPr marL="685800" indent="-228600">
              <a:lnSpc>
                <a:spcPct val="110000"/>
              </a:lnSpc>
              <a:spcBef>
                <a:spcPts val="500"/>
              </a:spcBef>
              <a:buFont typeface="Arial" panose="020B0604020202020204" pitchFamily="34" charset="0"/>
              <a:buChar char="•"/>
              <a:defRPr>
                <a:solidFill>
                  <a:srgbClr val="7F7F7F"/>
                </a:solidFill>
                <a:latin typeface="Muli"/>
              </a:defRPr>
            </a:lvl2pPr>
            <a:lvl3pPr marL="1143000" indent="-228600">
              <a:lnSpc>
                <a:spcPct val="110000"/>
              </a:lnSpc>
              <a:spcBef>
                <a:spcPts val="500"/>
              </a:spcBef>
              <a:buFont typeface="Arial" panose="020B0604020202020204" pitchFamily="34" charset="0"/>
              <a:buChar char="•"/>
              <a:defRPr>
                <a:solidFill>
                  <a:srgbClr val="7F7F7F"/>
                </a:solidFill>
                <a:latin typeface="Muli"/>
              </a:defRPr>
            </a:lvl3pPr>
            <a:lvl4pPr marL="1600200" indent="-228600">
              <a:lnSpc>
                <a:spcPct val="110000"/>
              </a:lnSpc>
              <a:spcBef>
                <a:spcPts val="500"/>
              </a:spcBef>
              <a:buFont typeface="Arial" panose="020B0604020202020204" pitchFamily="34" charset="0"/>
              <a:buChar char="•"/>
              <a:defRPr>
                <a:solidFill>
                  <a:srgbClr val="7F7F7F"/>
                </a:solidFill>
                <a:latin typeface="Muli"/>
              </a:defRPr>
            </a:lvl4pPr>
            <a:lvl5pPr marL="2057400" indent="-228600">
              <a:lnSpc>
                <a:spcPct val="110000"/>
              </a:lnSpc>
              <a:spcBef>
                <a:spcPts val="500"/>
              </a:spcBef>
              <a:buFont typeface="Arial" panose="020B0604020202020204" pitchFamily="34" charset="0"/>
              <a:buChar char="•"/>
              <a:defRPr>
                <a:solidFill>
                  <a:srgbClr val="7F7F7F"/>
                </a:solidFill>
                <a:latin typeface="Muli"/>
              </a:defRPr>
            </a:lvl5pPr>
            <a:lvl6pPr marL="25146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6pPr>
            <a:lvl7pPr marL="29718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7pPr>
            <a:lvl8pPr marL="34290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8pPr>
            <a:lvl9pPr marL="38862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9pPr>
          </a:lstStyle>
          <a:p>
            <a:pPr eaLnBrk="1" hangingPunct="1">
              <a:defRPr/>
            </a:pPr>
            <a:endParaRPr lang="nl-NL" altLang="nl-NL"/>
          </a:p>
          <a:p>
            <a:pPr marL="0" indent="0" eaLnBrk="1" hangingPunct="1">
              <a:buFont typeface="Arial" panose="020B0604020202020204" pitchFamily="34" charset="0"/>
              <a:buNone/>
              <a:defRPr/>
            </a:pPr>
            <a:endParaRPr lang="nl-NL" altLang="nl-NL"/>
          </a:p>
        </p:txBody>
      </p:sp>
      <p:pic>
        <p:nvPicPr>
          <p:cNvPr id="51203" name="Afbeelding 2">
            <a:extLst>
              <a:ext uri="{FF2B5EF4-FFF2-40B4-BE49-F238E27FC236}">
                <a16:creationId xmlns:a16="http://schemas.microsoft.com/office/drawing/2014/main" id="{A27B9841-1864-554A-99CA-E2926187B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1671638"/>
            <a:ext cx="1080135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3249" name="Afbeelding 1">
            <a:extLst>
              <a:ext uri="{FF2B5EF4-FFF2-40B4-BE49-F238E27FC236}">
                <a16:creationId xmlns:a16="http://schemas.microsoft.com/office/drawing/2014/main" id="{14B6F68A-B8DD-5D48-9298-97C08139A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8" y="1549400"/>
            <a:ext cx="6869112"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Titel 2">
            <a:extLst>
              <a:ext uri="{FF2B5EF4-FFF2-40B4-BE49-F238E27FC236}">
                <a16:creationId xmlns:a16="http://schemas.microsoft.com/office/drawing/2014/main" id="{8AF2E80D-1D08-0E4B-BC4A-43D6BE4AFA39}"/>
              </a:ext>
            </a:extLst>
          </p:cNvPr>
          <p:cNvSpPr>
            <a:spLocks noGrp="1" noChangeArrowheads="1"/>
          </p:cNvSpPr>
          <p:nvPr>
            <p:ph type="title"/>
          </p:nvPr>
        </p:nvSpPr>
        <p:spPr>
          <a:xfrm>
            <a:off x="706438" y="368300"/>
            <a:ext cx="9385300" cy="1181100"/>
          </a:xfrm>
        </p:spPr>
        <p:txBody>
          <a:bodyPr/>
          <a:lstStyle/>
          <a:p>
            <a:pPr eaLnBrk="1" hangingPunct="1"/>
            <a:r>
              <a:rPr lang="nl-NL" altLang="nl-NL">
                <a:latin typeface="Muli ExtraLight"/>
              </a:rPr>
              <a:t>Stakeholdercanvas voor jouw organisatie</a:t>
            </a:r>
          </a:p>
        </p:txBody>
      </p:sp>
      <p:sp>
        <p:nvSpPr>
          <p:cNvPr id="32" name="Rechthoek 31">
            <a:extLst>
              <a:ext uri="{FF2B5EF4-FFF2-40B4-BE49-F238E27FC236}">
                <a16:creationId xmlns:a16="http://schemas.microsoft.com/office/drawing/2014/main" id="{4D41FBE0-3237-8141-BE99-C4458EF06525}"/>
              </a:ext>
            </a:extLst>
          </p:cNvPr>
          <p:cNvSpPr/>
          <p:nvPr/>
        </p:nvSpPr>
        <p:spPr>
          <a:xfrm>
            <a:off x="6394450" y="1228725"/>
            <a:ext cx="5286375" cy="4340225"/>
          </a:xfrm>
          <a:prstGeom prst="rect">
            <a:avLst/>
          </a:prstGeom>
        </p:spPr>
        <p:txBody>
          <a:bodyPr>
            <a:spAutoFit/>
          </a:bodyPr>
          <a:lstStyle/>
          <a:p>
            <a:pPr eaLnBrk="1" fontAlgn="auto" hangingPunct="1">
              <a:spcBef>
                <a:spcPts val="0"/>
              </a:spcBef>
              <a:spcAft>
                <a:spcPts val="0"/>
              </a:spcAft>
              <a:defRPr/>
            </a:pPr>
            <a:r>
              <a:rPr lang="nl-NL" sz="1200" dirty="0">
                <a:solidFill>
                  <a:srgbClr val="4D4D4D"/>
                </a:solidFill>
                <a:latin typeface="Muli"/>
              </a:rPr>
              <a:t>.</a:t>
            </a:r>
          </a:p>
          <a:p>
            <a:pPr eaLnBrk="1" fontAlgn="auto" hangingPunct="1">
              <a:spcBef>
                <a:spcPts val="0"/>
              </a:spcBef>
              <a:spcAft>
                <a:spcPts val="0"/>
              </a:spcAft>
              <a:defRPr/>
            </a:pPr>
            <a:r>
              <a:rPr lang="nl-NL" sz="1400" b="1" dirty="0">
                <a:solidFill>
                  <a:schemeClr val="accent4"/>
                </a:solidFill>
                <a:latin typeface="Muli"/>
              </a:rPr>
              <a:t>HOE</a:t>
            </a:r>
          </a:p>
          <a:p>
            <a:pPr marL="228600" indent="-228600" eaLnBrk="1" fontAlgn="auto" hangingPunct="1">
              <a:spcBef>
                <a:spcPts val="0"/>
              </a:spcBef>
              <a:spcAft>
                <a:spcPts val="0"/>
              </a:spcAft>
              <a:buFont typeface="+mj-lt"/>
              <a:buAutoNum type="arabicPeriod"/>
              <a:defRPr/>
            </a:pPr>
            <a:r>
              <a:rPr lang="nl-NL" sz="1400" dirty="0">
                <a:solidFill>
                  <a:srgbClr val="4D4D4D"/>
                </a:solidFill>
                <a:latin typeface="Muli"/>
              </a:rPr>
              <a:t>Identificeer de stakeholders. Schrijf individueel de stakeholders op post-</a:t>
            </a:r>
            <a:r>
              <a:rPr lang="nl-NL" sz="1400" dirty="0" err="1">
                <a:solidFill>
                  <a:srgbClr val="4D4D4D"/>
                </a:solidFill>
                <a:latin typeface="Muli"/>
              </a:rPr>
              <a:t>its</a:t>
            </a:r>
            <a:endParaRPr lang="nl-NL" sz="1400" dirty="0">
              <a:solidFill>
                <a:srgbClr val="4D4D4D"/>
              </a:solidFill>
              <a:latin typeface="Muli"/>
            </a:endParaRPr>
          </a:p>
          <a:p>
            <a:pPr marL="228600" indent="-228600" eaLnBrk="1" fontAlgn="auto" hangingPunct="1">
              <a:spcBef>
                <a:spcPts val="0"/>
              </a:spcBef>
              <a:spcAft>
                <a:spcPts val="0"/>
              </a:spcAft>
              <a:buFont typeface="+mj-lt"/>
              <a:buAutoNum type="arabicPeriod"/>
              <a:defRPr/>
            </a:pPr>
            <a:r>
              <a:rPr lang="nl-NL" sz="1400" dirty="0">
                <a:solidFill>
                  <a:srgbClr val="4D4D4D"/>
                </a:solidFill>
                <a:latin typeface="Muli"/>
              </a:rPr>
              <a:t>Vervolgens schat je per stakeholder in hoe groot zijn/haar belang voor jouw ambassadeurschap en jouw doelen en hoeveel invloed hij/zij hierop uitoefent.</a:t>
            </a:r>
          </a:p>
          <a:p>
            <a:pPr marL="228600" indent="-228600" eaLnBrk="1" fontAlgn="auto" hangingPunct="1">
              <a:spcBef>
                <a:spcPts val="0"/>
              </a:spcBef>
              <a:spcAft>
                <a:spcPts val="0"/>
              </a:spcAft>
              <a:buFont typeface="+mj-lt"/>
              <a:buAutoNum type="arabicPeriod"/>
              <a:defRPr/>
            </a:pPr>
            <a:r>
              <a:rPr lang="nl-NL" sz="1400" dirty="0">
                <a:solidFill>
                  <a:srgbClr val="4D4D4D"/>
                </a:solidFill>
                <a:latin typeface="Muli"/>
              </a:rPr>
              <a:t>Plaats de stakeholders op de juiste plek in het kwadrant.</a:t>
            </a:r>
          </a:p>
          <a:p>
            <a:pPr eaLnBrk="1" fontAlgn="auto" hangingPunct="1">
              <a:spcBef>
                <a:spcPts val="0"/>
              </a:spcBef>
              <a:spcAft>
                <a:spcPts val="0"/>
              </a:spcAft>
              <a:defRPr/>
            </a:pPr>
            <a:endParaRPr lang="nl-NL" sz="1400" dirty="0">
              <a:solidFill>
                <a:srgbClr val="4D4D4D"/>
              </a:solidFill>
              <a:latin typeface="Muli"/>
            </a:endParaRPr>
          </a:p>
          <a:p>
            <a:pPr eaLnBrk="1" fontAlgn="auto" hangingPunct="1">
              <a:spcBef>
                <a:spcPts val="0"/>
              </a:spcBef>
              <a:spcAft>
                <a:spcPts val="0"/>
              </a:spcAft>
              <a:defRPr/>
            </a:pPr>
            <a:r>
              <a:rPr lang="nl-NL" sz="1400" b="1" i="1" dirty="0">
                <a:solidFill>
                  <a:srgbClr val="4D4D4D"/>
                </a:solidFill>
                <a:latin typeface="Muli"/>
              </a:rPr>
              <a:t>Invloed</a:t>
            </a:r>
            <a:r>
              <a:rPr lang="nl-NL" sz="1400" dirty="0">
                <a:solidFill>
                  <a:srgbClr val="4D4D4D"/>
                </a:solidFill>
                <a:latin typeface="Muli"/>
              </a:rPr>
              <a:t>: machtspositie van de stakeholder, in welke mate kan de stakeholder invloed uitoefenen op de besluitvorming.</a:t>
            </a:r>
          </a:p>
          <a:p>
            <a:pPr eaLnBrk="1" fontAlgn="auto" hangingPunct="1">
              <a:spcBef>
                <a:spcPts val="0"/>
              </a:spcBef>
              <a:spcAft>
                <a:spcPts val="0"/>
              </a:spcAft>
              <a:defRPr/>
            </a:pPr>
            <a:r>
              <a:rPr lang="nl-NL" sz="1400" b="1" i="1" dirty="0">
                <a:solidFill>
                  <a:srgbClr val="4D4D4D"/>
                </a:solidFill>
                <a:latin typeface="Muli"/>
              </a:rPr>
              <a:t>Belang</a:t>
            </a:r>
            <a:r>
              <a:rPr lang="nl-NL" sz="1400" dirty="0">
                <a:solidFill>
                  <a:srgbClr val="4D4D4D"/>
                </a:solidFill>
                <a:latin typeface="Muli"/>
              </a:rPr>
              <a:t>: niveau van betrokkenheid, hoe groot is het belang van de stakeholder bij de uitkomsten.</a:t>
            </a:r>
          </a:p>
          <a:p>
            <a:pPr eaLnBrk="1" fontAlgn="auto" hangingPunct="1">
              <a:spcBef>
                <a:spcPts val="0"/>
              </a:spcBef>
              <a:spcAft>
                <a:spcPts val="0"/>
              </a:spcAft>
              <a:defRPr/>
            </a:pPr>
            <a:endParaRPr lang="nl-NL" sz="1400" dirty="0">
              <a:solidFill>
                <a:srgbClr val="4D4D4D"/>
              </a:solidFill>
              <a:latin typeface="Muli"/>
            </a:endParaRPr>
          </a:p>
          <a:p>
            <a:pPr eaLnBrk="1" fontAlgn="auto" hangingPunct="1">
              <a:spcBef>
                <a:spcPts val="0"/>
              </a:spcBef>
              <a:spcAft>
                <a:spcPts val="0"/>
              </a:spcAft>
              <a:defRPr/>
            </a:pPr>
            <a:r>
              <a:rPr lang="nl-NL" sz="1400" b="1" dirty="0">
                <a:solidFill>
                  <a:schemeClr val="accent6"/>
                </a:solidFill>
                <a:latin typeface="Muli"/>
              </a:rPr>
              <a:t>VERVOLG</a:t>
            </a:r>
          </a:p>
          <a:p>
            <a:pPr marL="228600" indent="-228600" eaLnBrk="1" fontAlgn="auto" hangingPunct="1">
              <a:spcBef>
                <a:spcPts val="0"/>
              </a:spcBef>
              <a:spcAft>
                <a:spcPts val="0"/>
              </a:spcAft>
              <a:buFont typeface="+mj-lt"/>
              <a:buAutoNum type="arabicPeriod" startAt="4"/>
              <a:defRPr/>
            </a:pPr>
            <a:r>
              <a:rPr lang="nl-NL" sz="1400" dirty="0">
                <a:solidFill>
                  <a:srgbClr val="4D4D4D"/>
                </a:solidFill>
                <a:latin typeface="Muli"/>
              </a:rPr>
              <a:t>Bepaal de relatie die je aangaat met elke stakeholder: op de hoogte blijven, informeren, draagvlak creëren of activeren.</a:t>
            </a:r>
          </a:p>
          <a:p>
            <a:pPr marL="228600" indent="-228600" eaLnBrk="1" fontAlgn="auto" hangingPunct="1">
              <a:spcBef>
                <a:spcPts val="0"/>
              </a:spcBef>
              <a:spcAft>
                <a:spcPts val="0"/>
              </a:spcAft>
              <a:buFont typeface="+mj-lt"/>
              <a:buAutoNum type="arabicPeriod" startAt="4"/>
              <a:defRPr/>
            </a:pPr>
            <a:r>
              <a:rPr lang="nl-NL" sz="1400" dirty="0">
                <a:solidFill>
                  <a:srgbClr val="4D4D4D"/>
                </a:solidFill>
                <a:latin typeface="Muli"/>
              </a:rPr>
              <a:t>Maak later een benaderingsplan zodat de stakeholders op de juiste manier en met de juiste kanalen worden benaderd indien nodig.</a:t>
            </a:r>
          </a:p>
          <a:p>
            <a:pPr eaLnBrk="1" fontAlgn="auto" hangingPunct="1">
              <a:spcBef>
                <a:spcPts val="0"/>
              </a:spcBef>
              <a:spcAft>
                <a:spcPts val="0"/>
              </a:spcAft>
              <a:defRPr/>
            </a:pPr>
            <a:endParaRPr lang="nl-NL" sz="1200" dirty="0">
              <a:latin typeface="Muli"/>
            </a:endParaRP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65212478-9B0A-054E-BA97-0EE2DF0731AD}"/>
              </a:ext>
            </a:extLst>
          </p:cNvPr>
          <p:cNvSpPr/>
          <p:nvPr/>
        </p:nvSpPr>
        <p:spPr>
          <a:xfrm>
            <a:off x="374650" y="5543550"/>
            <a:ext cx="1662113" cy="1225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11266" name="Afbeelding 10" descr="Afbeelding met tekening, voedsel&#10;&#10;Automatisch gegenereerde beschrijving">
            <a:extLst>
              <a:ext uri="{FF2B5EF4-FFF2-40B4-BE49-F238E27FC236}">
                <a16:creationId xmlns:a16="http://schemas.microsoft.com/office/drawing/2014/main" id="{2765963F-5267-7244-B0CD-5C8A4D521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 y="5918200"/>
            <a:ext cx="14859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jdelijke aanduiding voor inhoud 1">
            <a:extLst>
              <a:ext uri="{FF2B5EF4-FFF2-40B4-BE49-F238E27FC236}">
                <a16:creationId xmlns:a16="http://schemas.microsoft.com/office/drawing/2014/main" id="{28254136-80EE-694E-9284-005998980080}"/>
              </a:ext>
            </a:extLst>
          </p:cNvPr>
          <p:cNvSpPr>
            <a:spLocks noGrp="1"/>
          </p:cNvSpPr>
          <p:nvPr>
            <p:ph idx="1"/>
          </p:nvPr>
        </p:nvSpPr>
        <p:spPr>
          <a:xfrm>
            <a:off x="3756454" y="1244600"/>
            <a:ext cx="7908324" cy="4860925"/>
          </a:xfrm>
        </p:spPr>
        <p:txBody>
          <a:bodyPr rtlCol="0">
            <a:normAutofit fontScale="85000" lnSpcReduction="20000"/>
          </a:bodyPr>
          <a:lstStyle/>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9.30 - 10:20	Voorstellen trainers</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Over dit project: Inclusief werken met Ambassadeurs</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Over dit project: Ambassade &lt;Naam organisatie&gt;</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De opzet van de training</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Kennismaking met je collega ambassadeurs</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10:20 -10:30	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10:30 - 11:20	Vervolg: kennismaking met je collega ambassadeurs</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Je verwachtingen </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11:20 - 11:30 	</a:t>
            </a:r>
            <a:r>
              <a:rPr lang="nl-NL" dirty="0">
                <a:solidFill>
                  <a:schemeClr val="bg2">
                    <a:lumMod val="65000"/>
                  </a:schemeClr>
                </a:solidFill>
                <a:latin typeface="+mn-lt"/>
              </a:rPr>
              <a:t>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11:30 - 12:20	Vervolg: je verwachtingen</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Visie ambassadeurschap en landelijk netwerk</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Plan van aanpak &lt;Naam organisatie&gt;</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12:20 - 13:20	Lunch</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13:20 - 14:10	Nulmeting inclusie psychische diversiteit &lt;Naam organisatie&gt;</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Stakeholderanalyse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14:10 - 14:20	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14:20 - 15:10	Vervolg Stakeholderanalyse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65000"/>
                  </a:schemeClr>
                </a:solidFill>
                <a:latin typeface="+mn-lt"/>
              </a:rPr>
              <a:t>15:10 - 15:20	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65000"/>
                  </a:schemeClr>
                </a:solidFill>
                <a:latin typeface="+mn-lt"/>
              </a:rPr>
              <a:t>15:20 - 16:00	Autisme &amp; Inclusie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16:00 - 16:05	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16:05 - 16:30 	Uitleg eindopdrachten</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16:30		Einde</a:t>
            </a:r>
          </a:p>
          <a:p>
            <a:pPr eaLnBrk="1" fontAlgn="auto" hangingPunct="1">
              <a:spcAft>
                <a:spcPts val="0"/>
              </a:spcAft>
              <a:defRPr/>
            </a:pPr>
            <a:endParaRPr lang="nl-NL" dirty="0">
              <a:solidFill>
                <a:schemeClr val="bg2">
                  <a:lumMod val="50000"/>
                </a:schemeClr>
              </a:solidFill>
              <a:latin typeface="+mn-lt"/>
            </a:endParaRPr>
          </a:p>
        </p:txBody>
      </p:sp>
      <p:sp>
        <p:nvSpPr>
          <p:cNvPr id="11269" name="Titel 2">
            <a:extLst>
              <a:ext uri="{FF2B5EF4-FFF2-40B4-BE49-F238E27FC236}">
                <a16:creationId xmlns:a16="http://schemas.microsoft.com/office/drawing/2014/main" id="{5A76CA3B-F8F1-E546-AF1D-59757DC7FD60}"/>
              </a:ext>
            </a:extLst>
          </p:cNvPr>
          <p:cNvSpPr>
            <a:spLocks noGrp="1" noChangeArrowheads="1"/>
          </p:cNvSpPr>
          <p:nvPr>
            <p:ph type="title"/>
          </p:nvPr>
        </p:nvSpPr>
        <p:spPr>
          <a:xfrm>
            <a:off x="706438" y="368300"/>
            <a:ext cx="9385300" cy="647700"/>
          </a:xfrm>
        </p:spPr>
        <p:txBody>
          <a:bodyPr/>
          <a:lstStyle/>
          <a:p>
            <a:pPr eaLnBrk="1" hangingPunct="1">
              <a:defRPr/>
            </a:pPr>
            <a:r>
              <a:rPr lang="nl-NL" altLang="nl-NL" dirty="0">
                <a:latin typeface="+mn-lt"/>
              </a:rPr>
              <a:t>Programma dag 1, &lt;Datum&gt;</a:t>
            </a:r>
          </a:p>
        </p:txBody>
      </p:sp>
      <p:pic>
        <p:nvPicPr>
          <p:cNvPr id="1028" name="Picture 4" descr="kop, ristretto, espresso, caff macchiato, koffie, cafeïne, Cubaanse espresso, koffiekop, cappuccino, cortado, platte witte, drinken, koffiemelk, witte koffie, koffie verkeerd, eten, Wiener melange, Ipoh witte koffie, latte, caff americano, serveware, ingrediënt, keuken, Espressino, drinkware, mocaccino, lungo, cafe, Java coffee, marocchino, tafelgerei, schotel, americano, schotel, niet-alcoholische drank, salep, oploskoffie, thee, Coffee substitute">
            <a:extLst>
              <a:ext uri="{FF2B5EF4-FFF2-40B4-BE49-F238E27FC236}">
                <a16:creationId xmlns:a16="http://schemas.microsoft.com/office/drawing/2014/main" id="{A7B417DD-5FFB-B343-AF83-EACE5ECDEC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222" y="2686522"/>
            <a:ext cx="2969281" cy="1977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142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Tijdelijke aanduiding voor inhoud 3">
            <a:extLst>
              <a:ext uri="{FF2B5EF4-FFF2-40B4-BE49-F238E27FC236}">
                <a16:creationId xmlns:a16="http://schemas.microsoft.com/office/drawing/2014/main" id="{5D06063B-4AA0-7941-8EFA-85E6D49DC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5659438"/>
            <a:ext cx="15748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401CE9A6-03DC-034E-8750-C00CB1EEA077}"/>
              </a:ext>
            </a:extLst>
          </p:cNvPr>
          <p:cNvSpPr>
            <a:spLocks noGrp="1"/>
          </p:cNvSpPr>
          <p:nvPr>
            <p:ph type="title"/>
          </p:nvPr>
        </p:nvSpPr>
        <p:spPr>
          <a:xfrm>
            <a:off x="395288" y="439738"/>
            <a:ext cx="10896600" cy="501650"/>
          </a:xfrm>
          <a:gradFill flip="none" rotWithShape="1">
            <a:gsLst>
              <a:gs pos="78000">
                <a:schemeClr val="bg1"/>
              </a:gs>
              <a:gs pos="12000">
                <a:srgbClr val="DBF2F0"/>
              </a:gs>
              <a:gs pos="0">
                <a:schemeClr val="accent1">
                  <a:lumMod val="20000"/>
                  <a:lumOff val="80000"/>
                </a:schemeClr>
              </a:gs>
            </a:gsLst>
            <a:lin ang="0" scaled="1"/>
            <a:tileRect/>
          </a:gradFill>
        </p:spPr>
        <p:txBody>
          <a:bodyPr>
            <a:noAutofit/>
          </a:bodyPr>
          <a:lstStyle/>
          <a:p>
            <a:pPr eaLnBrk="1" fontAlgn="auto" hangingPunct="1">
              <a:spcAft>
                <a:spcPts val="0"/>
              </a:spcAft>
              <a:defRPr/>
            </a:pPr>
            <a:r>
              <a:rPr lang="nl-NL" sz="2800">
                <a:solidFill>
                  <a:schemeClr val="bg1">
                    <a:lumMod val="50000"/>
                  </a:schemeClr>
                </a:solidFill>
                <a:latin typeface="+mn-lt"/>
              </a:rPr>
              <a:t>Autisme Spectrum</a:t>
            </a:r>
          </a:p>
        </p:txBody>
      </p:sp>
      <p:sp>
        <p:nvSpPr>
          <p:cNvPr id="4" name="Titel 1">
            <a:extLst>
              <a:ext uri="{FF2B5EF4-FFF2-40B4-BE49-F238E27FC236}">
                <a16:creationId xmlns:a16="http://schemas.microsoft.com/office/drawing/2014/main" id="{EDDDAB4C-490C-2948-A3E3-5BAF3760F23F}"/>
              </a:ext>
            </a:extLst>
          </p:cNvPr>
          <p:cNvSpPr txBox="1">
            <a:spLocks/>
          </p:cNvSpPr>
          <p:nvPr/>
        </p:nvSpPr>
        <p:spPr>
          <a:xfrm>
            <a:off x="681038" y="2290763"/>
            <a:ext cx="5414962" cy="1589087"/>
          </a:xfrm>
          <a:prstGeom prst="rect">
            <a:avLst/>
          </a:prstGeom>
        </p:spPr>
        <p:txBody>
          <a:bodyPr/>
          <a:lstStyle>
            <a:lvl1pPr algn="l" defTabSz="914400" rtl="0" eaLnBrk="1" latinLnBrk="0" hangingPunct="1">
              <a:lnSpc>
                <a:spcPct val="90000"/>
              </a:lnSpc>
              <a:spcBef>
                <a:spcPct val="0"/>
              </a:spcBef>
              <a:buNone/>
              <a:defRPr sz="3600" kern="1200">
                <a:solidFill>
                  <a:schemeClr val="accent4"/>
                </a:solidFill>
                <a:latin typeface="Muli ExtraLight" panose="00000300000000000000" pitchFamily="2" charset="0"/>
                <a:ea typeface="+mj-ea"/>
                <a:cs typeface="+mj-cs"/>
              </a:defRPr>
            </a:lvl1pPr>
          </a:lstStyle>
          <a:p>
            <a:pPr fontAlgn="auto">
              <a:spcAft>
                <a:spcPts val="0"/>
              </a:spcAft>
              <a:defRPr/>
            </a:pPr>
            <a:r>
              <a:rPr lang="nl-NL" sz="4800">
                <a:solidFill>
                  <a:schemeClr val="accent5">
                    <a:lumMod val="75000"/>
                  </a:schemeClr>
                </a:solidFill>
                <a:latin typeface="+mn-lt"/>
              </a:rPr>
              <a:t>Een andere blik op normaal…</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Afbeelding 3">
            <a:extLst>
              <a:ext uri="{FF2B5EF4-FFF2-40B4-BE49-F238E27FC236}">
                <a16:creationId xmlns:a16="http://schemas.microsoft.com/office/drawing/2014/main" id="{E49B1E12-32F7-D047-A76B-515DE125D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538" y="1630363"/>
            <a:ext cx="2844800"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1">
            <a:extLst>
              <a:ext uri="{FF2B5EF4-FFF2-40B4-BE49-F238E27FC236}">
                <a16:creationId xmlns:a16="http://schemas.microsoft.com/office/drawing/2014/main" id="{B5FFD1B9-DF4B-8945-ACBF-4360E9386167}"/>
              </a:ext>
            </a:extLst>
          </p:cNvPr>
          <p:cNvSpPr>
            <a:spLocks noGrp="1"/>
          </p:cNvSpPr>
          <p:nvPr>
            <p:ph type="title"/>
          </p:nvPr>
        </p:nvSpPr>
        <p:spPr>
          <a:xfrm>
            <a:off x="376238" y="411163"/>
            <a:ext cx="10896600" cy="501650"/>
          </a:xfrm>
          <a:gradFill flip="none" rotWithShape="1">
            <a:gsLst>
              <a:gs pos="78000">
                <a:schemeClr val="bg1"/>
              </a:gs>
              <a:gs pos="12000">
                <a:srgbClr val="DBF2F0"/>
              </a:gs>
              <a:gs pos="0">
                <a:schemeClr val="accent1">
                  <a:lumMod val="20000"/>
                  <a:lumOff val="80000"/>
                </a:schemeClr>
              </a:gs>
            </a:gsLst>
            <a:lin ang="0" scaled="1"/>
            <a:tileRect/>
          </a:gradFill>
        </p:spPr>
        <p:txBody>
          <a:bodyPr>
            <a:noAutofit/>
          </a:bodyPr>
          <a:lstStyle/>
          <a:p>
            <a:pPr eaLnBrk="1" fontAlgn="auto" hangingPunct="1">
              <a:spcAft>
                <a:spcPts val="0"/>
              </a:spcAft>
              <a:defRPr/>
            </a:pPr>
            <a:r>
              <a:rPr lang="nl-NL" sz="2800">
                <a:solidFill>
                  <a:schemeClr val="bg1">
                    <a:lumMod val="50000"/>
                  </a:schemeClr>
                </a:solidFill>
                <a:latin typeface="+mn-lt"/>
              </a:rPr>
              <a:t>(Voor)oordelen</a:t>
            </a:r>
          </a:p>
        </p:txBody>
      </p:sp>
      <p:sp>
        <p:nvSpPr>
          <p:cNvPr id="5" name="Rectangle 9">
            <a:extLst>
              <a:ext uri="{FF2B5EF4-FFF2-40B4-BE49-F238E27FC236}">
                <a16:creationId xmlns:a16="http://schemas.microsoft.com/office/drawing/2014/main" id="{387500BF-5885-564F-8F3A-099E59F71782}"/>
              </a:ext>
            </a:extLst>
          </p:cNvPr>
          <p:cNvSpPr>
            <a:spLocks noChangeArrowheads="1"/>
          </p:cNvSpPr>
          <p:nvPr/>
        </p:nvSpPr>
        <p:spPr bwMode="auto">
          <a:xfrm>
            <a:off x="1112838" y="3105150"/>
            <a:ext cx="3022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1000"/>
              </a:spcBef>
              <a:buFont typeface="Arial" panose="020B0604020202020204" pitchFamily="34" charset="0"/>
              <a:buChar char="•"/>
              <a:defRPr sz="2000">
                <a:solidFill>
                  <a:srgbClr val="7F7F7F"/>
                </a:solidFill>
                <a:latin typeface="Muli"/>
              </a:defRPr>
            </a:lvl1pPr>
            <a:lvl2pPr marL="742950" indent="-285750">
              <a:lnSpc>
                <a:spcPct val="110000"/>
              </a:lnSpc>
              <a:spcBef>
                <a:spcPts val="500"/>
              </a:spcBef>
              <a:buFont typeface="Arial" panose="020B0604020202020204" pitchFamily="34" charset="0"/>
              <a:buChar char="•"/>
              <a:defRPr>
                <a:solidFill>
                  <a:srgbClr val="7F7F7F"/>
                </a:solidFill>
                <a:latin typeface="Muli"/>
              </a:defRPr>
            </a:lvl2pPr>
            <a:lvl3pPr marL="1143000" indent="-228600">
              <a:lnSpc>
                <a:spcPct val="110000"/>
              </a:lnSpc>
              <a:spcBef>
                <a:spcPts val="500"/>
              </a:spcBef>
              <a:buFont typeface="Arial" panose="020B0604020202020204" pitchFamily="34" charset="0"/>
              <a:buChar char="•"/>
              <a:defRPr>
                <a:solidFill>
                  <a:srgbClr val="7F7F7F"/>
                </a:solidFill>
                <a:latin typeface="Muli"/>
              </a:defRPr>
            </a:lvl3pPr>
            <a:lvl4pPr marL="1600200" indent="-228600">
              <a:lnSpc>
                <a:spcPct val="110000"/>
              </a:lnSpc>
              <a:spcBef>
                <a:spcPts val="500"/>
              </a:spcBef>
              <a:buFont typeface="Arial" panose="020B0604020202020204" pitchFamily="34" charset="0"/>
              <a:buChar char="•"/>
              <a:defRPr>
                <a:solidFill>
                  <a:srgbClr val="7F7F7F"/>
                </a:solidFill>
                <a:latin typeface="Muli"/>
              </a:defRPr>
            </a:lvl4pPr>
            <a:lvl5pPr marL="2057400" indent="-228600">
              <a:lnSpc>
                <a:spcPct val="110000"/>
              </a:lnSpc>
              <a:spcBef>
                <a:spcPts val="500"/>
              </a:spcBef>
              <a:buFont typeface="Arial" panose="020B0604020202020204" pitchFamily="34" charset="0"/>
              <a:buChar char="•"/>
              <a:defRPr>
                <a:solidFill>
                  <a:srgbClr val="7F7F7F"/>
                </a:solidFill>
                <a:latin typeface="Muli"/>
              </a:defRPr>
            </a:lvl5pPr>
            <a:lvl6pPr marL="25146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6pPr>
            <a:lvl7pPr marL="29718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7pPr>
            <a:lvl8pPr marL="34290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8pPr>
            <a:lvl9pPr marL="38862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9pPr>
          </a:lstStyle>
          <a:p>
            <a:pPr eaLnBrk="1" hangingPunct="1">
              <a:lnSpc>
                <a:spcPct val="100000"/>
              </a:lnSpc>
              <a:spcBef>
                <a:spcPct val="0"/>
              </a:spcBef>
              <a:buFontTx/>
              <a:buNone/>
            </a:pPr>
            <a:r>
              <a:rPr lang="nl-NL" altLang="nl-NL" sz="1800" i="1">
                <a:solidFill>
                  <a:schemeClr val="tx1"/>
                </a:solidFill>
                <a:latin typeface="Calibri" panose="020F0502020204030204" pitchFamily="34" charset="0"/>
              </a:rPr>
              <a:t>Welke (voor)oordelen, positief en negatief, kom je tegen?</a:t>
            </a:r>
            <a:endParaRPr lang="en-US" altLang="nl-NL" sz="1800">
              <a:solidFill>
                <a:schemeClr val="tx1"/>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Tijdelijke aanduiding voor inhoud 3">
            <a:extLst>
              <a:ext uri="{FF2B5EF4-FFF2-40B4-BE49-F238E27FC236}">
                <a16:creationId xmlns:a16="http://schemas.microsoft.com/office/drawing/2014/main" id="{AB701614-DF89-B747-B41B-47C8BA85F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5659438"/>
            <a:ext cx="15748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el 2">
            <a:extLst>
              <a:ext uri="{FF2B5EF4-FFF2-40B4-BE49-F238E27FC236}">
                <a16:creationId xmlns:a16="http://schemas.microsoft.com/office/drawing/2014/main" id="{A9CFFE0B-E380-6B46-99CA-BF955C03F8EE}"/>
              </a:ext>
            </a:extLst>
          </p:cNvPr>
          <p:cNvSpPr>
            <a:spLocks noGrp="1" noChangeArrowheads="1"/>
          </p:cNvSpPr>
          <p:nvPr>
            <p:ph type="title"/>
          </p:nvPr>
        </p:nvSpPr>
        <p:spPr>
          <a:xfrm>
            <a:off x="5519738" y="360363"/>
            <a:ext cx="3798887" cy="1181100"/>
          </a:xfrm>
        </p:spPr>
        <p:txBody>
          <a:bodyPr/>
          <a:lstStyle/>
          <a:p>
            <a:pPr eaLnBrk="1" hangingPunct="1">
              <a:defRPr/>
            </a:pPr>
            <a:r>
              <a:rPr lang="nl-NL" altLang="nl-NL">
                <a:latin typeface="+mn-lt"/>
              </a:rPr>
              <a:t>Thijs van der Rol</a:t>
            </a:r>
          </a:p>
        </p:txBody>
      </p:sp>
      <p:sp>
        <p:nvSpPr>
          <p:cNvPr id="4" name="Tijdelijke aanduiding voor inhoud 2">
            <a:extLst>
              <a:ext uri="{FF2B5EF4-FFF2-40B4-BE49-F238E27FC236}">
                <a16:creationId xmlns:a16="http://schemas.microsoft.com/office/drawing/2014/main" id="{741B18EE-F5EE-B744-8B45-0FA3691EA712}"/>
              </a:ext>
            </a:extLst>
          </p:cNvPr>
          <p:cNvSpPr txBox="1">
            <a:spLocks/>
          </p:cNvSpPr>
          <p:nvPr/>
        </p:nvSpPr>
        <p:spPr>
          <a:xfrm>
            <a:off x="5519738" y="950913"/>
            <a:ext cx="5954712" cy="5438775"/>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nl-NL" sz="2400" b="1">
                <a:latin typeface="+mn-lt"/>
              </a:rPr>
              <a:t>www.authentieq.nl</a:t>
            </a:r>
          </a:p>
          <a:p>
            <a:pPr fontAlgn="auto">
              <a:lnSpc>
                <a:spcPct val="100000"/>
              </a:lnSpc>
              <a:spcAft>
                <a:spcPts val="0"/>
              </a:spcAft>
              <a:defRPr/>
            </a:pPr>
            <a:r>
              <a:rPr lang="nl-NL" sz="2400">
                <a:latin typeface="+mn-lt"/>
                <a:hlinkClick r:id="rId4"/>
              </a:rPr>
              <a:t>thijs.vanderrol@vanuitautismebekeken.nl</a:t>
            </a:r>
            <a:endParaRPr lang="nl-NL" sz="2400">
              <a:latin typeface="+mn-lt"/>
            </a:endParaRPr>
          </a:p>
          <a:p>
            <a:pPr fontAlgn="auto">
              <a:lnSpc>
                <a:spcPct val="100000"/>
              </a:lnSpc>
              <a:spcAft>
                <a:spcPts val="0"/>
              </a:spcAft>
              <a:defRPr/>
            </a:pPr>
            <a:r>
              <a:rPr lang="nl-NL" sz="2400">
                <a:latin typeface="+mn-lt"/>
              </a:rPr>
              <a:t>(06) 55 10 06 18</a:t>
            </a:r>
          </a:p>
          <a:p>
            <a:pPr fontAlgn="auto">
              <a:lnSpc>
                <a:spcPct val="100000"/>
              </a:lnSpc>
              <a:spcAft>
                <a:spcPts val="0"/>
              </a:spcAft>
              <a:defRPr/>
            </a:pPr>
            <a:r>
              <a:rPr lang="nl-NL" sz="2400">
                <a:latin typeface="+mn-lt"/>
              </a:rPr>
              <a:t>Ervaringswerker Centrum Autisme Haaglanden / specialismegroep autisme PG</a:t>
            </a:r>
          </a:p>
          <a:p>
            <a:pPr fontAlgn="auto">
              <a:lnSpc>
                <a:spcPct val="100000"/>
              </a:lnSpc>
              <a:spcAft>
                <a:spcPts val="0"/>
              </a:spcAft>
              <a:defRPr/>
            </a:pPr>
            <a:r>
              <a:rPr lang="nl-NL" sz="2400">
                <a:latin typeface="+mn-lt"/>
              </a:rPr>
              <a:t>Autisme ambassadeur</a:t>
            </a:r>
          </a:p>
          <a:p>
            <a:pPr fontAlgn="auto">
              <a:lnSpc>
                <a:spcPct val="100000"/>
              </a:lnSpc>
              <a:spcAft>
                <a:spcPts val="0"/>
              </a:spcAft>
              <a:defRPr/>
            </a:pPr>
            <a:r>
              <a:rPr lang="nl-NL" sz="2400">
                <a:latin typeface="+mn-lt"/>
              </a:rPr>
              <a:t>Ervaringsdeskundig adviseur VAB</a:t>
            </a:r>
          </a:p>
          <a:p>
            <a:pPr fontAlgn="auto">
              <a:lnSpc>
                <a:spcPct val="100000"/>
              </a:lnSpc>
              <a:spcAft>
                <a:spcPts val="0"/>
              </a:spcAft>
              <a:defRPr/>
            </a:pPr>
            <a:r>
              <a:rPr lang="nl-NL" sz="2400">
                <a:latin typeface="+mn-lt"/>
              </a:rPr>
              <a:t>Partner &amp; vader</a:t>
            </a:r>
          </a:p>
          <a:p>
            <a:pPr fontAlgn="auto">
              <a:lnSpc>
                <a:spcPct val="100000"/>
              </a:lnSpc>
              <a:spcAft>
                <a:spcPts val="0"/>
              </a:spcAft>
              <a:defRPr/>
            </a:pPr>
            <a:r>
              <a:rPr lang="nl-NL" sz="2400">
                <a:latin typeface="+mn-lt"/>
              </a:rPr>
              <a:t>Woerden</a:t>
            </a:r>
          </a:p>
        </p:txBody>
      </p:sp>
      <p:pic>
        <p:nvPicPr>
          <p:cNvPr id="14340" name="Afbeelding 5">
            <a:extLst>
              <a:ext uri="{FF2B5EF4-FFF2-40B4-BE49-F238E27FC236}">
                <a16:creationId xmlns:a16="http://schemas.microsoft.com/office/drawing/2014/main" id="{50D677DF-DB00-264C-909B-14BE6C20D4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9875" y="1228725"/>
            <a:ext cx="2135188"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Tijdelijke aanduiding voor inhoud 3">
            <a:extLst>
              <a:ext uri="{FF2B5EF4-FFF2-40B4-BE49-F238E27FC236}">
                <a16:creationId xmlns:a16="http://schemas.microsoft.com/office/drawing/2014/main" id="{B34D90E0-EA64-C14A-9222-AFDE89128C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5659438"/>
            <a:ext cx="15748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DD0D0081-6909-F84D-BA5E-6A9F2FC23539}"/>
              </a:ext>
            </a:extLst>
          </p:cNvPr>
          <p:cNvSpPr>
            <a:spLocks noGrp="1"/>
          </p:cNvSpPr>
          <p:nvPr>
            <p:ph type="title"/>
          </p:nvPr>
        </p:nvSpPr>
        <p:spPr>
          <a:xfrm>
            <a:off x="376238" y="363538"/>
            <a:ext cx="10896600" cy="501650"/>
          </a:xfrm>
          <a:gradFill flip="none" rotWithShape="1">
            <a:gsLst>
              <a:gs pos="78000">
                <a:schemeClr val="bg1"/>
              </a:gs>
              <a:gs pos="12000">
                <a:srgbClr val="DBF2F0"/>
              </a:gs>
              <a:gs pos="0">
                <a:schemeClr val="accent1">
                  <a:lumMod val="20000"/>
                  <a:lumOff val="80000"/>
                </a:schemeClr>
              </a:gs>
            </a:gsLst>
            <a:lin ang="0" scaled="1"/>
            <a:tileRect/>
          </a:gradFill>
        </p:spPr>
        <p:txBody>
          <a:bodyPr>
            <a:noAutofit/>
          </a:bodyPr>
          <a:lstStyle/>
          <a:p>
            <a:pPr eaLnBrk="1" fontAlgn="auto" hangingPunct="1">
              <a:spcAft>
                <a:spcPts val="0"/>
              </a:spcAft>
              <a:defRPr/>
            </a:pPr>
            <a:r>
              <a:rPr lang="nl-NL" sz="2800">
                <a:solidFill>
                  <a:schemeClr val="bg1">
                    <a:lumMod val="50000"/>
                  </a:schemeClr>
                </a:solidFill>
                <a:latin typeface="+mn-lt"/>
              </a:rPr>
              <a:t>Frequentie diagnose binnen het spectrum</a:t>
            </a:r>
          </a:p>
        </p:txBody>
      </p:sp>
      <p:graphicFrame>
        <p:nvGraphicFramePr>
          <p:cNvPr id="3" name="Tabel 5">
            <a:extLst>
              <a:ext uri="{FF2B5EF4-FFF2-40B4-BE49-F238E27FC236}">
                <a16:creationId xmlns:a16="http://schemas.microsoft.com/office/drawing/2014/main" id="{37D7E752-31E8-414B-8C3E-F7C246EB9560}"/>
              </a:ext>
            </a:extLst>
          </p:cNvPr>
          <p:cNvGraphicFramePr>
            <a:graphicFrameLocks noGrp="1"/>
          </p:cNvGraphicFramePr>
          <p:nvPr/>
        </p:nvGraphicFramePr>
        <p:xfrm>
          <a:off x="1273175" y="1314450"/>
          <a:ext cx="8128000" cy="579438"/>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579438">
                <a:tc>
                  <a:txBody>
                    <a:bodyPr/>
                    <a:lstStyle/>
                    <a:p>
                      <a:pPr algn="ctr"/>
                      <a:r>
                        <a:rPr lang="nl-NL" sz="1600">
                          <a:solidFill>
                            <a:schemeClr val="bg1">
                              <a:lumMod val="50000"/>
                            </a:schemeClr>
                          </a:solidFill>
                          <a:latin typeface="+mn-lt"/>
                        </a:rPr>
                        <a:t>1 / 10.000</a:t>
                      </a:r>
                    </a:p>
                  </a:txBody>
                  <a:tcPr marT="45745" marB="4574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bg1">
                              <a:lumMod val="50000"/>
                            </a:schemeClr>
                          </a:solidFill>
                          <a:latin typeface="+mn-lt"/>
                        </a:rPr>
                        <a:t>o.b.v. schatting 1940</a:t>
                      </a:r>
                    </a:p>
                    <a:p>
                      <a:endParaRPr lang="nl-NL" sz="1600">
                        <a:solidFill>
                          <a:schemeClr val="bg1">
                            <a:lumMod val="50000"/>
                          </a:schemeClr>
                        </a:solidFill>
                        <a:latin typeface="+mn-lt"/>
                      </a:endParaRPr>
                    </a:p>
                  </a:txBody>
                  <a:tcPr marT="45745" marB="45745"/>
                </a:tc>
                <a:extLst>
                  <a:ext uri="{0D108BD9-81ED-4DB2-BD59-A6C34878D82A}">
                    <a16:rowId xmlns:a16="http://schemas.microsoft.com/office/drawing/2014/main" val="10000"/>
                  </a:ext>
                </a:extLst>
              </a:tr>
            </a:tbl>
          </a:graphicData>
        </a:graphic>
      </p:graphicFrame>
      <p:graphicFrame>
        <p:nvGraphicFramePr>
          <p:cNvPr id="5" name="Tabel 5">
            <a:extLst>
              <a:ext uri="{FF2B5EF4-FFF2-40B4-BE49-F238E27FC236}">
                <a16:creationId xmlns:a16="http://schemas.microsoft.com/office/drawing/2014/main" id="{7D5EB138-4070-9940-B8C9-491602545B08}"/>
              </a:ext>
            </a:extLst>
          </p:cNvPr>
          <p:cNvGraphicFramePr>
            <a:graphicFrameLocks noGrp="1"/>
          </p:cNvGraphicFramePr>
          <p:nvPr/>
        </p:nvGraphicFramePr>
        <p:xfrm>
          <a:off x="1273175" y="2168525"/>
          <a:ext cx="8128000" cy="579438"/>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579438">
                <a:tc>
                  <a:txBody>
                    <a:bodyPr/>
                    <a:lstStyle/>
                    <a:p>
                      <a:pPr algn="ctr"/>
                      <a:r>
                        <a:rPr lang="nl-NL" sz="1600">
                          <a:solidFill>
                            <a:schemeClr val="bg1">
                              <a:lumMod val="50000"/>
                            </a:schemeClr>
                          </a:solidFill>
                          <a:latin typeface="+mn-lt"/>
                        </a:rPr>
                        <a:t>1 / 1600 </a:t>
                      </a:r>
                    </a:p>
                  </a:txBody>
                  <a:tcPr marT="45745" marB="4574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bg1">
                              <a:lumMod val="50000"/>
                            </a:schemeClr>
                          </a:solidFill>
                          <a:latin typeface="+mn-lt"/>
                        </a:rPr>
                        <a:t>o.b.v. eerste onderzoek jaren ‘60</a:t>
                      </a:r>
                    </a:p>
                    <a:p>
                      <a:endParaRPr lang="nl-NL" sz="1600">
                        <a:solidFill>
                          <a:schemeClr val="bg1">
                            <a:lumMod val="50000"/>
                          </a:schemeClr>
                        </a:solidFill>
                        <a:latin typeface="+mn-lt"/>
                      </a:endParaRPr>
                    </a:p>
                  </a:txBody>
                  <a:tcPr marT="45745" marB="45745"/>
                </a:tc>
                <a:extLst>
                  <a:ext uri="{0D108BD9-81ED-4DB2-BD59-A6C34878D82A}">
                    <a16:rowId xmlns:a16="http://schemas.microsoft.com/office/drawing/2014/main" val="10000"/>
                  </a:ext>
                </a:extLst>
              </a:tr>
            </a:tbl>
          </a:graphicData>
        </a:graphic>
      </p:graphicFrame>
      <p:graphicFrame>
        <p:nvGraphicFramePr>
          <p:cNvPr id="6" name="Tabel 5">
            <a:extLst>
              <a:ext uri="{FF2B5EF4-FFF2-40B4-BE49-F238E27FC236}">
                <a16:creationId xmlns:a16="http://schemas.microsoft.com/office/drawing/2014/main" id="{554E9677-0C3E-C349-AC1D-FFBB6A75F66B}"/>
              </a:ext>
            </a:extLst>
          </p:cNvPr>
          <p:cNvGraphicFramePr>
            <a:graphicFrameLocks noGrp="1"/>
          </p:cNvGraphicFramePr>
          <p:nvPr/>
        </p:nvGraphicFramePr>
        <p:xfrm>
          <a:off x="1273175" y="2987675"/>
          <a:ext cx="8128000" cy="579438"/>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579438">
                <a:tc>
                  <a:txBody>
                    <a:bodyPr/>
                    <a:lstStyle/>
                    <a:p>
                      <a:pPr algn="ctr"/>
                      <a:r>
                        <a:rPr lang="nl-NL" sz="1600">
                          <a:solidFill>
                            <a:schemeClr val="bg1">
                              <a:lumMod val="50000"/>
                            </a:schemeClr>
                          </a:solidFill>
                          <a:latin typeface="Muli" panose="00000500000000000000"/>
                        </a:rPr>
                        <a:t>1 / 100 </a:t>
                      </a:r>
                      <a:endParaRPr lang="nl-NL" sz="1600">
                        <a:solidFill>
                          <a:schemeClr val="bg1">
                            <a:lumMod val="50000"/>
                          </a:schemeClr>
                        </a:solidFill>
                      </a:endParaRPr>
                    </a:p>
                  </a:txBody>
                  <a:tcPr marT="45745" marB="4574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bg1">
                              <a:lumMod val="50000"/>
                            </a:schemeClr>
                          </a:solidFill>
                          <a:latin typeface="Muli" panose="00000500000000000000"/>
                        </a:rPr>
                        <a:t>internationaal gemiddelde o.b.v. schattingen</a:t>
                      </a:r>
                    </a:p>
                    <a:p>
                      <a:endParaRPr lang="nl-NL" sz="1600">
                        <a:solidFill>
                          <a:schemeClr val="bg1">
                            <a:lumMod val="50000"/>
                          </a:schemeClr>
                        </a:solidFill>
                      </a:endParaRPr>
                    </a:p>
                  </a:txBody>
                  <a:tcPr marT="45745" marB="45745"/>
                </a:tc>
                <a:extLst>
                  <a:ext uri="{0D108BD9-81ED-4DB2-BD59-A6C34878D82A}">
                    <a16:rowId xmlns:a16="http://schemas.microsoft.com/office/drawing/2014/main" val="10000"/>
                  </a:ext>
                </a:extLst>
              </a:tr>
            </a:tbl>
          </a:graphicData>
        </a:graphic>
      </p:graphicFrame>
      <p:graphicFrame>
        <p:nvGraphicFramePr>
          <p:cNvPr id="7" name="Tabel 6">
            <a:extLst>
              <a:ext uri="{FF2B5EF4-FFF2-40B4-BE49-F238E27FC236}">
                <a16:creationId xmlns:a16="http://schemas.microsoft.com/office/drawing/2014/main" id="{EB4972A3-5204-5C47-ACC9-3F647F018354}"/>
              </a:ext>
            </a:extLst>
          </p:cNvPr>
          <p:cNvGraphicFramePr>
            <a:graphicFrameLocks noGrp="1"/>
          </p:cNvGraphicFramePr>
          <p:nvPr/>
        </p:nvGraphicFramePr>
        <p:xfrm>
          <a:off x="1273175" y="3792538"/>
          <a:ext cx="8128000" cy="822722"/>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822325">
                <a:tc>
                  <a:txBody>
                    <a:bodyPr/>
                    <a:lstStyle/>
                    <a:p>
                      <a:pPr algn="ctr"/>
                      <a:r>
                        <a:rPr lang="nl-NL" sz="1600">
                          <a:solidFill>
                            <a:schemeClr val="bg1">
                              <a:lumMod val="50000"/>
                            </a:schemeClr>
                          </a:solidFill>
                          <a:latin typeface="Muli" panose="00000500000000000000"/>
                        </a:rPr>
                        <a:t>1 / 40</a:t>
                      </a:r>
                      <a:endParaRPr lang="nl-NL" sz="1600">
                        <a:solidFill>
                          <a:schemeClr val="bg1">
                            <a:lumMod val="50000"/>
                          </a:schemeClr>
                        </a:solidFill>
                      </a:endParaRPr>
                    </a:p>
                  </a:txBody>
                  <a:tcPr marT="45601" marB="4560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bg1">
                              <a:lumMod val="50000"/>
                            </a:schemeClr>
                          </a:solidFill>
                          <a:latin typeface="Muli" panose="00000500000000000000"/>
                        </a:rPr>
                        <a:t>o.b.v. rapportage ouders over hun 4-12 jarige kinderen, CBS 2018</a:t>
                      </a:r>
                    </a:p>
                    <a:p>
                      <a:endParaRPr lang="nl-NL" sz="1600">
                        <a:solidFill>
                          <a:schemeClr val="bg1">
                            <a:lumMod val="50000"/>
                          </a:schemeClr>
                        </a:solidFill>
                      </a:endParaRPr>
                    </a:p>
                  </a:txBody>
                  <a:tcPr marT="45601" marB="45601"/>
                </a:tc>
                <a:extLst>
                  <a:ext uri="{0D108BD9-81ED-4DB2-BD59-A6C34878D82A}">
                    <a16:rowId xmlns:a16="http://schemas.microsoft.com/office/drawing/2014/main" val="10000"/>
                  </a:ext>
                </a:extLst>
              </a:tr>
            </a:tbl>
          </a:graphicData>
        </a:graphic>
      </p:graphicFrame>
      <p:graphicFrame>
        <p:nvGraphicFramePr>
          <p:cNvPr id="8" name="Tabel 7">
            <a:extLst>
              <a:ext uri="{FF2B5EF4-FFF2-40B4-BE49-F238E27FC236}">
                <a16:creationId xmlns:a16="http://schemas.microsoft.com/office/drawing/2014/main" id="{E028D72A-1799-8647-AD6A-52EEDC6B9BF5}"/>
              </a:ext>
            </a:extLst>
          </p:cNvPr>
          <p:cNvGraphicFramePr>
            <a:graphicFrameLocks noGrp="1"/>
          </p:cNvGraphicFramePr>
          <p:nvPr/>
        </p:nvGraphicFramePr>
        <p:xfrm>
          <a:off x="1273175" y="4764088"/>
          <a:ext cx="8128000" cy="741362"/>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741362">
                <a:tc>
                  <a:txBody>
                    <a:bodyPr/>
                    <a:lstStyle/>
                    <a:p>
                      <a:pPr algn="ctr"/>
                      <a:r>
                        <a:rPr lang="nl-NL" sz="1600">
                          <a:solidFill>
                            <a:schemeClr val="bg1">
                              <a:lumMod val="50000"/>
                            </a:schemeClr>
                          </a:solidFill>
                        </a:rPr>
                        <a:t>..?</a:t>
                      </a:r>
                    </a:p>
                  </a:txBody>
                  <a:tcPr marT="45700" marB="45700"/>
                </a:tc>
                <a:tc>
                  <a:txBody>
                    <a:bodyPr/>
                    <a:lstStyle/>
                    <a:p>
                      <a:r>
                        <a:rPr lang="nl-NL" sz="1600">
                          <a:solidFill>
                            <a:schemeClr val="bg1">
                              <a:lumMod val="50000"/>
                            </a:schemeClr>
                          </a:solidFill>
                        </a:rPr>
                        <a:t>in 2025</a:t>
                      </a:r>
                    </a:p>
                  </a:txBody>
                  <a:tcPr marT="45700" marB="45700"/>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Tijdelijke aanduiding voor inhoud 3">
            <a:extLst>
              <a:ext uri="{FF2B5EF4-FFF2-40B4-BE49-F238E27FC236}">
                <a16:creationId xmlns:a16="http://schemas.microsoft.com/office/drawing/2014/main" id="{264E5196-914B-6D48-A9E3-96CD69489C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5659438"/>
            <a:ext cx="15748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Titel 2">
            <a:extLst>
              <a:ext uri="{FF2B5EF4-FFF2-40B4-BE49-F238E27FC236}">
                <a16:creationId xmlns:a16="http://schemas.microsoft.com/office/drawing/2014/main" id="{2DE65B51-62DD-4349-97F2-F90940EA35C7}"/>
              </a:ext>
            </a:extLst>
          </p:cNvPr>
          <p:cNvSpPr>
            <a:spLocks noGrp="1" noChangeArrowheads="1"/>
          </p:cNvSpPr>
          <p:nvPr>
            <p:ph type="title"/>
          </p:nvPr>
        </p:nvSpPr>
        <p:spPr>
          <a:xfrm>
            <a:off x="706438" y="488950"/>
            <a:ext cx="9385300" cy="736600"/>
          </a:xfrm>
        </p:spPr>
        <p:txBody>
          <a:bodyPr/>
          <a:lstStyle/>
          <a:p>
            <a:pPr eaLnBrk="1" hangingPunct="1"/>
            <a:r>
              <a:rPr lang="nl-NL" altLang="nl-NL">
                <a:latin typeface="Muli ExtraLight"/>
              </a:rPr>
              <a:t>Veranderende diagnostiek</a:t>
            </a:r>
          </a:p>
        </p:txBody>
      </p:sp>
      <p:sp>
        <p:nvSpPr>
          <p:cNvPr id="45060" name="Tijdelijke aanduiding voor inhoud 6">
            <a:extLst>
              <a:ext uri="{FF2B5EF4-FFF2-40B4-BE49-F238E27FC236}">
                <a16:creationId xmlns:a16="http://schemas.microsoft.com/office/drawing/2014/main" id="{0D21BDE0-0DA8-F74A-B10C-DFC604A847F2}"/>
              </a:ext>
            </a:extLst>
          </p:cNvPr>
          <p:cNvSpPr>
            <a:spLocks noGrp="1" noChangeArrowheads="1"/>
          </p:cNvSpPr>
          <p:nvPr>
            <p:ph idx="1"/>
          </p:nvPr>
        </p:nvSpPr>
        <p:spPr>
          <a:xfrm>
            <a:off x="706438" y="1771650"/>
            <a:ext cx="9918700" cy="3592513"/>
          </a:xfrm>
        </p:spPr>
        <p:txBody>
          <a:bodyPr/>
          <a:lstStyle/>
          <a:p>
            <a:pPr eaLnBrk="1" hangingPunct="1">
              <a:defRPr/>
            </a:pPr>
            <a:r>
              <a:rPr lang="nl-NL" altLang="nl-NL">
                <a:latin typeface="Muli"/>
              </a:rPr>
              <a:t>Van verschillende autisme diagnoses, naar één autisme diagnose (Autisme Spectrum Stoornis (</a:t>
            </a:r>
            <a:r>
              <a:rPr lang="nl-NL" altLang="nl-NL">
                <a:latin typeface="+mn-lt"/>
              </a:rPr>
              <a:t>ASS</a:t>
            </a:r>
            <a:r>
              <a:rPr lang="nl-NL" altLang="nl-NL">
                <a:latin typeface="Muli"/>
              </a:rPr>
              <a:t>))</a:t>
            </a:r>
          </a:p>
          <a:p>
            <a:pPr eaLnBrk="1" hangingPunct="1">
              <a:defRPr/>
            </a:pPr>
            <a:r>
              <a:rPr lang="nl-NL" altLang="nl-NL">
                <a:latin typeface="Muli"/>
              </a:rPr>
              <a:t>Binnen één diagnose enorm veel diversiteit zichtbaar. Ook veel verschil in zwaarte van eventuele problematiek</a:t>
            </a:r>
          </a:p>
          <a:p>
            <a:pPr eaLnBrk="1" hangingPunct="1">
              <a:defRPr/>
            </a:pPr>
            <a:r>
              <a:rPr lang="nl-NL" altLang="nl-NL">
                <a:latin typeface="Muli"/>
              </a:rPr>
              <a:t>In de afgelopen 10 jaar steeds vaker diagnose bij o.a.:</a:t>
            </a:r>
          </a:p>
          <a:p>
            <a:pPr lvl="1" eaLnBrk="1" hangingPunct="1">
              <a:defRPr/>
            </a:pPr>
            <a:r>
              <a:rPr lang="nl-NL" altLang="nl-NL">
                <a:latin typeface="Muli"/>
              </a:rPr>
              <a:t>Hoger of normaal IQ</a:t>
            </a:r>
          </a:p>
          <a:p>
            <a:pPr lvl="1" eaLnBrk="1" hangingPunct="1">
              <a:defRPr/>
            </a:pPr>
            <a:r>
              <a:rPr lang="nl-NL" altLang="nl-NL">
                <a:latin typeface="Muli"/>
              </a:rPr>
              <a:t>Bij vrouwen</a:t>
            </a:r>
          </a:p>
          <a:p>
            <a:pPr lvl="1" eaLnBrk="1" hangingPunct="1">
              <a:defRPr/>
            </a:pPr>
            <a:r>
              <a:rPr lang="nl-NL" altLang="nl-NL">
                <a:latin typeface="Muli"/>
              </a:rPr>
              <a:t>Bij volwassenen en ouderen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Tijdelijke aanduiding voor inhoud 3">
            <a:extLst>
              <a:ext uri="{FF2B5EF4-FFF2-40B4-BE49-F238E27FC236}">
                <a16:creationId xmlns:a16="http://schemas.microsoft.com/office/drawing/2014/main" id="{926B45F4-33D5-F04B-B498-617205CC3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5659438"/>
            <a:ext cx="15748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72EDB41B-6F4B-A04C-9314-A9CC0B5BFD13}"/>
              </a:ext>
            </a:extLst>
          </p:cNvPr>
          <p:cNvSpPr>
            <a:spLocks noGrp="1"/>
          </p:cNvSpPr>
          <p:nvPr>
            <p:ph type="title"/>
          </p:nvPr>
        </p:nvSpPr>
        <p:spPr>
          <a:xfrm>
            <a:off x="376238" y="411163"/>
            <a:ext cx="10896600" cy="501650"/>
          </a:xfrm>
          <a:gradFill flip="none" rotWithShape="1">
            <a:gsLst>
              <a:gs pos="78000">
                <a:schemeClr val="bg1"/>
              </a:gs>
              <a:gs pos="12000">
                <a:srgbClr val="DBF2F0"/>
              </a:gs>
              <a:gs pos="0">
                <a:schemeClr val="accent1">
                  <a:lumMod val="20000"/>
                  <a:lumOff val="80000"/>
                </a:schemeClr>
              </a:gs>
            </a:gsLst>
            <a:lin ang="0" scaled="1"/>
            <a:tileRect/>
          </a:gradFill>
        </p:spPr>
        <p:txBody>
          <a:bodyPr>
            <a:noAutofit/>
          </a:bodyPr>
          <a:lstStyle/>
          <a:p>
            <a:pPr eaLnBrk="1" fontAlgn="auto" hangingPunct="1">
              <a:spcAft>
                <a:spcPts val="0"/>
              </a:spcAft>
              <a:defRPr/>
            </a:pPr>
            <a:r>
              <a:rPr lang="nl-NL" sz="2800">
                <a:solidFill>
                  <a:schemeClr val="bg1">
                    <a:lumMod val="50000"/>
                  </a:schemeClr>
                </a:solidFill>
              </a:rPr>
              <a:t>Veranderende visie</a:t>
            </a:r>
          </a:p>
        </p:txBody>
      </p:sp>
      <p:graphicFrame>
        <p:nvGraphicFramePr>
          <p:cNvPr id="3" name="Tabel 2">
            <a:extLst>
              <a:ext uri="{FF2B5EF4-FFF2-40B4-BE49-F238E27FC236}">
                <a16:creationId xmlns:a16="http://schemas.microsoft.com/office/drawing/2014/main" id="{0CCD62C9-13F7-7C48-8CB9-EBBB0EE925DC}"/>
              </a:ext>
            </a:extLst>
          </p:cNvPr>
          <p:cNvGraphicFramePr>
            <a:graphicFrameLocks noGrp="1"/>
          </p:cNvGraphicFramePr>
          <p:nvPr/>
        </p:nvGraphicFramePr>
        <p:xfrm>
          <a:off x="485775" y="1281113"/>
          <a:ext cx="8712200" cy="4295774"/>
        </p:xfrm>
        <a:graphic>
          <a:graphicData uri="http://schemas.openxmlformats.org/drawingml/2006/table">
            <a:tbl>
              <a:tblPr firstCol="1" bandRow="1">
                <a:tableStyleId>{5C22544A-7EE6-4342-B048-85BDC9FD1C3A}</a:tableStyleId>
              </a:tblPr>
              <a:tblGrid>
                <a:gridCol w="2295301">
                  <a:extLst>
                    <a:ext uri="{9D8B030D-6E8A-4147-A177-3AD203B41FA5}">
                      <a16:colId xmlns:a16="http://schemas.microsoft.com/office/drawing/2014/main" val="20000"/>
                    </a:ext>
                  </a:extLst>
                </a:gridCol>
                <a:gridCol w="864841">
                  <a:extLst>
                    <a:ext uri="{9D8B030D-6E8A-4147-A177-3AD203B41FA5}">
                      <a16:colId xmlns:a16="http://schemas.microsoft.com/office/drawing/2014/main" val="20001"/>
                    </a:ext>
                  </a:extLst>
                </a:gridCol>
                <a:gridCol w="1861004">
                  <a:extLst>
                    <a:ext uri="{9D8B030D-6E8A-4147-A177-3AD203B41FA5}">
                      <a16:colId xmlns:a16="http://schemas.microsoft.com/office/drawing/2014/main" val="20002"/>
                    </a:ext>
                  </a:extLst>
                </a:gridCol>
                <a:gridCol w="3691054">
                  <a:extLst>
                    <a:ext uri="{9D8B030D-6E8A-4147-A177-3AD203B41FA5}">
                      <a16:colId xmlns:a16="http://schemas.microsoft.com/office/drawing/2014/main" val="20003"/>
                    </a:ext>
                  </a:extLst>
                </a:gridCol>
              </a:tblGrid>
              <a:tr h="468391">
                <a:tc>
                  <a:txBody>
                    <a:bodyPr/>
                    <a:lstStyle/>
                    <a:p>
                      <a:pPr algn="l"/>
                      <a:r>
                        <a:rPr lang="nl-NL" sz="1200" err="1">
                          <a:effectLst/>
                        </a:rPr>
                        <a:t>Theory</a:t>
                      </a:r>
                      <a:r>
                        <a:rPr lang="nl-NL" sz="1200">
                          <a:effectLst/>
                        </a:rPr>
                        <a:t> of Mind</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1985 </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Baron-Cohen</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Autisme als moeite met inleven</a:t>
                      </a:r>
                    </a:p>
                    <a:p>
                      <a:pPr algn="l"/>
                      <a:r>
                        <a:rPr lang="nl-NL" sz="1200">
                          <a:effectLst/>
                        </a:rPr>
                        <a:t> </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extLst>
                  <a:ext uri="{0D108BD9-81ED-4DB2-BD59-A6C34878D82A}">
                    <a16:rowId xmlns:a16="http://schemas.microsoft.com/office/drawing/2014/main" val="10000"/>
                  </a:ext>
                </a:extLst>
              </a:tr>
              <a:tr h="548640">
                <a:tc>
                  <a:txBody>
                    <a:bodyPr/>
                    <a:lstStyle/>
                    <a:p>
                      <a:pPr algn="l"/>
                      <a:r>
                        <a:rPr lang="nl-NL" sz="1200">
                          <a:effectLst/>
                        </a:rPr>
                        <a:t>Theorie van Centrale Coherentie</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1989</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Frith</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Autisme als het richten op details en de samenhang niet zien</a:t>
                      </a:r>
                    </a:p>
                    <a:p>
                      <a:pPr algn="l"/>
                      <a:r>
                        <a:rPr lang="nl-NL" sz="1200">
                          <a:effectLst/>
                        </a:rPr>
                        <a:t> </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extLst>
                  <a:ext uri="{0D108BD9-81ED-4DB2-BD59-A6C34878D82A}">
                    <a16:rowId xmlns:a16="http://schemas.microsoft.com/office/drawing/2014/main" val="10001"/>
                  </a:ext>
                </a:extLst>
              </a:tr>
              <a:tr h="468391">
                <a:tc>
                  <a:txBody>
                    <a:bodyPr/>
                    <a:lstStyle/>
                    <a:p>
                      <a:pPr algn="l"/>
                      <a:r>
                        <a:rPr lang="nl-NL" sz="1200">
                          <a:effectLst/>
                        </a:rPr>
                        <a:t>Theorie van Planning en Executieve Functies</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1991</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Ozonoff  </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Autisme als moeite met plannen en flexibel handelen</a:t>
                      </a:r>
                    </a:p>
                    <a:p>
                      <a:pPr algn="l"/>
                      <a:r>
                        <a:rPr lang="nl-NL" sz="1200">
                          <a:effectLst/>
                        </a:rPr>
                        <a:t> </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extLst>
                  <a:ext uri="{0D108BD9-81ED-4DB2-BD59-A6C34878D82A}">
                    <a16:rowId xmlns:a16="http://schemas.microsoft.com/office/drawing/2014/main" val="10002"/>
                  </a:ext>
                </a:extLst>
              </a:tr>
              <a:tr h="702588">
                <a:tc>
                  <a:txBody>
                    <a:bodyPr/>
                    <a:lstStyle/>
                    <a:p>
                      <a:pPr algn="l"/>
                      <a:r>
                        <a:rPr lang="nl-NL" sz="1200">
                          <a:effectLst/>
                        </a:rPr>
                        <a:t>Theorie van het socioschema en MAS1P (Mental Age Spectrum Within 1 Person)</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2002</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Delfos</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Autisme als grotere gerichtheid op uitdenken dan op sociale omgang  </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extLst>
                  <a:ext uri="{0D108BD9-81ED-4DB2-BD59-A6C34878D82A}">
                    <a16:rowId xmlns:a16="http://schemas.microsoft.com/office/drawing/2014/main" val="10003"/>
                  </a:ext>
                </a:extLst>
              </a:tr>
              <a:tr h="468391">
                <a:tc>
                  <a:txBody>
                    <a:bodyPr/>
                    <a:lstStyle/>
                    <a:p>
                      <a:pPr algn="l"/>
                      <a:r>
                        <a:rPr lang="en-US" sz="1200">
                          <a:effectLst/>
                        </a:rPr>
                        <a:t>Theory of Enhanced Perceptual Functioning (EPF)</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en-US" sz="1200">
                          <a:effectLst/>
                        </a:rPr>
                        <a:t>2006</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en-US" sz="1200">
                          <a:effectLst/>
                        </a:rPr>
                        <a:t>Mottron</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Autisme als versterkte auditieve en visuele waarneming</a:t>
                      </a:r>
                    </a:p>
                    <a:p>
                      <a:pPr algn="l"/>
                      <a:r>
                        <a:rPr lang="nl-NL" sz="1200">
                          <a:effectLst/>
                        </a:rPr>
                        <a:t> </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extLst>
                  <a:ext uri="{0D108BD9-81ED-4DB2-BD59-A6C34878D82A}">
                    <a16:rowId xmlns:a16="http://schemas.microsoft.com/office/drawing/2014/main" val="10004"/>
                  </a:ext>
                </a:extLst>
              </a:tr>
              <a:tr h="468391">
                <a:tc>
                  <a:txBody>
                    <a:bodyPr/>
                    <a:lstStyle/>
                    <a:p>
                      <a:pPr algn="l"/>
                      <a:r>
                        <a:rPr lang="en-US" sz="1200">
                          <a:effectLst/>
                        </a:rPr>
                        <a:t>Model Context-blindheid</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en-US" sz="1200">
                          <a:effectLst/>
                        </a:rPr>
                        <a:t>2007</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en-US" sz="1200">
                          <a:effectLst/>
                        </a:rPr>
                        <a:t>Vermeulen</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Autisme als contextblindheid en absoluut denken</a:t>
                      </a:r>
                    </a:p>
                    <a:p>
                      <a:pPr algn="l"/>
                      <a:r>
                        <a:rPr lang="nl-NL" sz="1200">
                          <a:effectLst/>
                        </a:rPr>
                        <a:t> </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extLst>
                  <a:ext uri="{0D108BD9-81ED-4DB2-BD59-A6C34878D82A}">
                    <a16:rowId xmlns:a16="http://schemas.microsoft.com/office/drawing/2014/main" val="10005"/>
                  </a:ext>
                </a:extLst>
              </a:tr>
              <a:tr h="234197">
                <a:tc>
                  <a:txBody>
                    <a:bodyPr/>
                    <a:lstStyle/>
                    <a:p>
                      <a:pPr algn="l"/>
                      <a:r>
                        <a:rPr lang="nl-NL" sz="1200">
                          <a:effectLst/>
                        </a:rPr>
                        <a:t>Theorie van Intense Wereld</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2007 </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Makram</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Autisme als overactief brein</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extLst>
                  <a:ext uri="{0D108BD9-81ED-4DB2-BD59-A6C34878D82A}">
                    <a16:rowId xmlns:a16="http://schemas.microsoft.com/office/drawing/2014/main" val="10006"/>
                  </a:ext>
                </a:extLst>
              </a:tr>
              <a:tr h="234197">
                <a:tc>
                  <a:txBody>
                    <a:bodyPr/>
                    <a:lstStyle/>
                    <a:p>
                      <a:pPr algn="l"/>
                      <a:r>
                        <a:rPr lang="nl-NL" sz="1200">
                          <a:effectLst/>
                        </a:rPr>
                        <a:t>Theory of Double Empathy</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2017</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Milton</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Autisme als effect van wederzijds onbegrip</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extLst>
                  <a:ext uri="{0D108BD9-81ED-4DB2-BD59-A6C34878D82A}">
                    <a16:rowId xmlns:a16="http://schemas.microsoft.com/office/drawing/2014/main" val="10007"/>
                  </a:ext>
                </a:extLst>
              </a:tr>
              <a:tr h="468391">
                <a:tc>
                  <a:txBody>
                    <a:bodyPr/>
                    <a:lstStyle/>
                    <a:p>
                      <a:pPr algn="l"/>
                      <a:r>
                        <a:rPr lang="nl-NL" sz="1200">
                          <a:effectLst/>
                        </a:rPr>
                        <a:t>Interactiemodel van deelnemend zin-geven</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2016</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De Jaeger</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Autisme als manier van betekenis verlenen</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extLst>
                  <a:ext uri="{0D108BD9-81ED-4DB2-BD59-A6C34878D82A}">
                    <a16:rowId xmlns:a16="http://schemas.microsoft.com/office/drawing/2014/main" val="10008"/>
                  </a:ext>
                </a:extLst>
              </a:tr>
              <a:tr h="234197">
                <a:tc>
                  <a:txBody>
                    <a:bodyPr/>
                    <a:lstStyle/>
                    <a:p>
                      <a:pPr algn="l"/>
                      <a:r>
                        <a:rPr lang="nl-NL" sz="1200">
                          <a:effectLst/>
                        </a:rPr>
                        <a:t>Model van Voorspellende brein</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2018</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Vermeulen</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Autisme als verstoring van het voorspellend vermogen</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extLst>
                  <a:ext uri="{0D108BD9-81ED-4DB2-BD59-A6C34878D82A}">
                    <a16:rowId xmlns:a16="http://schemas.microsoft.com/office/drawing/2014/main" val="10009"/>
                  </a:ext>
                </a:extLst>
              </a:tr>
            </a:tbl>
          </a:graphicData>
        </a:graphic>
      </p:graphicFrame>
      <p:sp>
        <p:nvSpPr>
          <p:cNvPr id="6" name="Rectangle 8">
            <a:extLst>
              <a:ext uri="{FF2B5EF4-FFF2-40B4-BE49-F238E27FC236}">
                <a16:creationId xmlns:a16="http://schemas.microsoft.com/office/drawing/2014/main" id="{FD66DAAC-5BC6-8C46-8DB8-7FC3EB33BA8C}"/>
              </a:ext>
            </a:extLst>
          </p:cNvPr>
          <p:cNvSpPr>
            <a:spLocks noChangeArrowheads="1"/>
          </p:cNvSpPr>
          <p:nvPr/>
        </p:nvSpPr>
        <p:spPr bwMode="auto">
          <a:xfrm>
            <a:off x="3811588" y="5719763"/>
            <a:ext cx="53863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ts val="1000"/>
              </a:spcBef>
              <a:buFont typeface="Arial" panose="020B0604020202020204" pitchFamily="34" charset="0"/>
              <a:buChar char="•"/>
              <a:defRPr sz="2000">
                <a:solidFill>
                  <a:srgbClr val="7F7F7F"/>
                </a:solidFill>
                <a:latin typeface="Muli"/>
              </a:defRPr>
            </a:lvl1pPr>
            <a:lvl2pPr marL="742950" indent="-285750">
              <a:lnSpc>
                <a:spcPct val="110000"/>
              </a:lnSpc>
              <a:spcBef>
                <a:spcPts val="500"/>
              </a:spcBef>
              <a:buFont typeface="Arial" panose="020B0604020202020204" pitchFamily="34" charset="0"/>
              <a:buChar char="•"/>
              <a:defRPr>
                <a:solidFill>
                  <a:srgbClr val="7F7F7F"/>
                </a:solidFill>
                <a:latin typeface="Muli"/>
              </a:defRPr>
            </a:lvl2pPr>
            <a:lvl3pPr marL="1143000" indent="-228600">
              <a:lnSpc>
                <a:spcPct val="110000"/>
              </a:lnSpc>
              <a:spcBef>
                <a:spcPts val="500"/>
              </a:spcBef>
              <a:buFont typeface="Arial" panose="020B0604020202020204" pitchFamily="34" charset="0"/>
              <a:buChar char="•"/>
              <a:defRPr>
                <a:solidFill>
                  <a:srgbClr val="7F7F7F"/>
                </a:solidFill>
                <a:latin typeface="Muli"/>
              </a:defRPr>
            </a:lvl3pPr>
            <a:lvl4pPr marL="1600200" indent="-228600">
              <a:lnSpc>
                <a:spcPct val="110000"/>
              </a:lnSpc>
              <a:spcBef>
                <a:spcPts val="500"/>
              </a:spcBef>
              <a:buFont typeface="Arial" panose="020B0604020202020204" pitchFamily="34" charset="0"/>
              <a:buChar char="•"/>
              <a:defRPr>
                <a:solidFill>
                  <a:srgbClr val="7F7F7F"/>
                </a:solidFill>
                <a:latin typeface="Muli"/>
              </a:defRPr>
            </a:lvl4pPr>
            <a:lvl5pPr marL="2057400" indent="-228600">
              <a:lnSpc>
                <a:spcPct val="110000"/>
              </a:lnSpc>
              <a:spcBef>
                <a:spcPts val="500"/>
              </a:spcBef>
              <a:buFont typeface="Arial" panose="020B0604020202020204" pitchFamily="34" charset="0"/>
              <a:buChar char="•"/>
              <a:defRPr>
                <a:solidFill>
                  <a:srgbClr val="7F7F7F"/>
                </a:solidFill>
                <a:latin typeface="Muli"/>
              </a:defRPr>
            </a:lvl5pPr>
            <a:lvl6pPr marL="25146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6pPr>
            <a:lvl7pPr marL="29718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7pPr>
            <a:lvl8pPr marL="34290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8pPr>
            <a:lvl9pPr marL="38862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9pPr>
          </a:lstStyle>
          <a:p>
            <a:pPr eaLnBrk="1" hangingPunct="1">
              <a:lnSpc>
                <a:spcPct val="100000"/>
              </a:lnSpc>
              <a:spcBef>
                <a:spcPct val="0"/>
              </a:spcBef>
              <a:buFontTx/>
              <a:buNone/>
            </a:pPr>
            <a:r>
              <a:rPr lang="nl-NL" altLang="nl-NL" sz="1800" i="1">
                <a:solidFill>
                  <a:schemeClr val="tx1"/>
                </a:solidFill>
                <a:latin typeface="Calibri" panose="020F0502020204030204" pitchFamily="34" charset="0"/>
              </a:rPr>
              <a:t> </a:t>
            </a:r>
            <a:r>
              <a:rPr lang="nl-NL" altLang="nl-NL" sz="1200" i="1">
                <a:solidFill>
                  <a:schemeClr val="tx1"/>
                </a:solidFill>
                <a:latin typeface="Calibri" panose="020F0502020204030204" pitchFamily="34" charset="0"/>
              </a:rPr>
              <a:t>*Overgenomen uit  ‘’Zoektocht naar jezelf: Ervaringsdeskundige professionals over </a:t>
            </a:r>
          </a:p>
          <a:p>
            <a:pPr eaLnBrk="1" hangingPunct="1">
              <a:lnSpc>
                <a:spcPct val="100000"/>
              </a:lnSpc>
              <a:spcBef>
                <a:spcPct val="0"/>
              </a:spcBef>
              <a:buFontTx/>
              <a:buNone/>
            </a:pPr>
            <a:r>
              <a:rPr lang="nl-NL" altLang="nl-NL" sz="1200" i="1">
                <a:solidFill>
                  <a:schemeClr val="tx1"/>
                </a:solidFill>
                <a:latin typeface="Calibri" panose="020F0502020204030204" pitchFamily="34" charset="0"/>
              </a:rPr>
              <a:t>zelfmanagement en autisme. – M. Beenackers en T. van der Rol’’</a:t>
            </a:r>
            <a:endParaRPr lang="en-US" altLang="nl-NL" sz="1200">
              <a:solidFill>
                <a:schemeClr val="tx1"/>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Tijdelijke aanduiding voor inhoud 3">
            <a:extLst>
              <a:ext uri="{FF2B5EF4-FFF2-40B4-BE49-F238E27FC236}">
                <a16:creationId xmlns:a16="http://schemas.microsoft.com/office/drawing/2014/main" id="{8EE90058-2C4A-4648-8BEC-EF8006DA5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5659438"/>
            <a:ext cx="15748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VersnellingVertraging.jpg">
            <a:extLst>
              <a:ext uri="{FF2B5EF4-FFF2-40B4-BE49-F238E27FC236}">
                <a16:creationId xmlns:a16="http://schemas.microsoft.com/office/drawing/2014/main" id="{59AC83F3-E01B-0441-8CC0-F8DEFBCF13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1038" y="3384550"/>
            <a:ext cx="2135187"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ADFA53A1-062C-3A40-93BA-3987BAE8F263}"/>
              </a:ext>
            </a:extLst>
          </p:cNvPr>
          <p:cNvSpPr/>
          <p:nvPr/>
        </p:nvSpPr>
        <p:spPr>
          <a:xfrm>
            <a:off x="8301038" y="4810125"/>
            <a:ext cx="2341562" cy="369888"/>
          </a:xfrm>
          <a:prstGeom prst="rect">
            <a:avLst/>
          </a:prstGeom>
        </p:spPr>
        <p:txBody>
          <a:bodyPr wrap="none">
            <a:spAutoFit/>
          </a:bodyPr>
          <a:lstStyle/>
          <a:p>
            <a:pPr eaLnBrk="1" fontAlgn="auto" hangingPunct="1">
              <a:spcBef>
                <a:spcPts val="0"/>
              </a:spcBef>
              <a:spcAft>
                <a:spcPts val="0"/>
              </a:spcAft>
              <a:buClr>
                <a:schemeClr val="accent4"/>
              </a:buClr>
              <a:defRPr/>
            </a:pPr>
            <a:r>
              <a:rPr lang="nl-NL" i="1">
                <a:latin typeface="+mn-lt"/>
              </a:rPr>
              <a:t>Versnelling/vertraging</a:t>
            </a:r>
          </a:p>
        </p:txBody>
      </p:sp>
      <p:pic>
        <p:nvPicPr>
          <p:cNvPr id="15" name="Picture 3" descr="Opvoeding.jpg">
            <a:extLst>
              <a:ext uri="{FF2B5EF4-FFF2-40B4-BE49-F238E27FC236}">
                <a16:creationId xmlns:a16="http://schemas.microsoft.com/office/drawing/2014/main" id="{A668BA5B-DA47-CC41-97CE-0C4DBAB401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150" y="1571625"/>
            <a:ext cx="17875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Stoornis.jpg">
            <a:extLst>
              <a:ext uri="{FF2B5EF4-FFF2-40B4-BE49-F238E27FC236}">
                <a16:creationId xmlns:a16="http://schemas.microsoft.com/office/drawing/2014/main" id="{213BB30F-6C4C-1C41-813D-D0BFEB59F3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9000" y="3613150"/>
            <a:ext cx="21272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Ontwikkelingsachterstand.gif">
            <a:extLst>
              <a:ext uri="{FF2B5EF4-FFF2-40B4-BE49-F238E27FC236}">
                <a16:creationId xmlns:a16="http://schemas.microsoft.com/office/drawing/2014/main" id="{CA874105-50DA-384F-8CE1-F4DECF5F9E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2850" y="2238375"/>
            <a:ext cx="2438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7">
            <a:extLst>
              <a:ext uri="{FF2B5EF4-FFF2-40B4-BE49-F238E27FC236}">
                <a16:creationId xmlns:a16="http://schemas.microsoft.com/office/drawing/2014/main" id="{59DB5C51-B578-6B40-834E-33C15BF5CABA}"/>
              </a:ext>
            </a:extLst>
          </p:cNvPr>
          <p:cNvSpPr txBox="1">
            <a:spLocks noChangeArrowheads="1"/>
          </p:cNvSpPr>
          <p:nvPr/>
        </p:nvSpPr>
        <p:spPr bwMode="auto">
          <a:xfrm>
            <a:off x="1047750" y="2841625"/>
            <a:ext cx="1430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1000"/>
              </a:spcBef>
              <a:buFont typeface="Arial" panose="020B0604020202020204" pitchFamily="34" charset="0"/>
              <a:buChar char="•"/>
              <a:defRPr sz="2000">
                <a:solidFill>
                  <a:srgbClr val="7F7F7F"/>
                </a:solidFill>
                <a:latin typeface="Muli"/>
              </a:defRPr>
            </a:lvl1pPr>
            <a:lvl2pPr marL="742950" indent="-285750">
              <a:lnSpc>
                <a:spcPct val="110000"/>
              </a:lnSpc>
              <a:spcBef>
                <a:spcPts val="500"/>
              </a:spcBef>
              <a:buFont typeface="Arial" panose="020B0604020202020204" pitchFamily="34" charset="0"/>
              <a:buChar char="•"/>
              <a:defRPr>
                <a:solidFill>
                  <a:srgbClr val="7F7F7F"/>
                </a:solidFill>
                <a:latin typeface="Muli"/>
              </a:defRPr>
            </a:lvl2pPr>
            <a:lvl3pPr marL="1143000" indent="-228600">
              <a:lnSpc>
                <a:spcPct val="110000"/>
              </a:lnSpc>
              <a:spcBef>
                <a:spcPts val="500"/>
              </a:spcBef>
              <a:buFont typeface="Arial" panose="020B0604020202020204" pitchFamily="34" charset="0"/>
              <a:buChar char="•"/>
              <a:defRPr>
                <a:solidFill>
                  <a:srgbClr val="7F7F7F"/>
                </a:solidFill>
                <a:latin typeface="Muli"/>
              </a:defRPr>
            </a:lvl3pPr>
            <a:lvl4pPr marL="1600200" indent="-228600">
              <a:lnSpc>
                <a:spcPct val="110000"/>
              </a:lnSpc>
              <a:spcBef>
                <a:spcPts val="500"/>
              </a:spcBef>
              <a:buFont typeface="Arial" panose="020B0604020202020204" pitchFamily="34" charset="0"/>
              <a:buChar char="•"/>
              <a:defRPr>
                <a:solidFill>
                  <a:srgbClr val="7F7F7F"/>
                </a:solidFill>
                <a:latin typeface="Muli"/>
              </a:defRPr>
            </a:lvl4pPr>
            <a:lvl5pPr marL="2057400" indent="-228600">
              <a:lnSpc>
                <a:spcPct val="110000"/>
              </a:lnSpc>
              <a:spcBef>
                <a:spcPts val="500"/>
              </a:spcBef>
              <a:buFont typeface="Arial" panose="020B0604020202020204" pitchFamily="34" charset="0"/>
              <a:buChar char="•"/>
              <a:defRPr>
                <a:solidFill>
                  <a:srgbClr val="7F7F7F"/>
                </a:solidFill>
                <a:latin typeface="Muli"/>
              </a:defRPr>
            </a:lvl5pPr>
            <a:lvl6pPr marL="25146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6pPr>
            <a:lvl7pPr marL="29718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7pPr>
            <a:lvl8pPr marL="34290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8pPr>
            <a:lvl9pPr marL="38862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9pPr>
          </a:lstStyle>
          <a:p>
            <a:pPr algn="ctr" eaLnBrk="1" hangingPunct="1">
              <a:lnSpc>
                <a:spcPct val="100000"/>
              </a:lnSpc>
              <a:spcBef>
                <a:spcPct val="0"/>
              </a:spcBef>
              <a:buFontTx/>
              <a:buNone/>
            </a:pPr>
            <a:r>
              <a:rPr lang="nl-NL" altLang="nl-NL" sz="1800" i="1">
                <a:solidFill>
                  <a:schemeClr val="tx1"/>
                </a:solidFill>
                <a:latin typeface="Calibri" panose="020F0502020204030204" pitchFamily="34" charset="0"/>
              </a:rPr>
              <a:t>Opvoeding</a:t>
            </a:r>
            <a:endParaRPr lang="en-US" altLang="nl-NL" sz="1800">
              <a:solidFill>
                <a:schemeClr val="tx1"/>
              </a:solidFill>
              <a:latin typeface="Calibri" panose="020F0502020204030204" pitchFamily="34" charset="0"/>
            </a:endParaRPr>
          </a:p>
        </p:txBody>
      </p:sp>
      <p:sp>
        <p:nvSpPr>
          <p:cNvPr id="19" name="Rectangle 8">
            <a:extLst>
              <a:ext uri="{FF2B5EF4-FFF2-40B4-BE49-F238E27FC236}">
                <a16:creationId xmlns:a16="http://schemas.microsoft.com/office/drawing/2014/main" id="{550D58D4-CAF1-5740-90E6-89F4BC2DD362}"/>
              </a:ext>
            </a:extLst>
          </p:cNvPr>
          <p:cNvSpPr>
            <a:spLocks noChangeArrowheads="1"/>
          </p:cNvSpPr>
          <p:nvPr/>
        </p:nvSpPr>
        <p:spPr bwMode="auto">
          <a:xfrm>
            <a:off x="2682875" y="4886325"/>
            <a:ext cx="1009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ts val="1000"/>
              </a:spcBef>
              <a:buFont typeface="Arial" panose="020B0604020202020204" pitchFamily="34" charset="0"/>
              <a:buChar char="•"/>
              <a:defRPr sz="2000">
                <a:solidFill>
                  <a:srgbClr val="7F7F7F"/>
                </a:solidFill>
                <a:latin typeface="Muli"/>
              </a:defRPr>
            </a:lvl1pPr>
            <a:lvl2pPr marL="742950" indent="-285750">
              <a:lnSpc>
                <a:spcPct val="110000"/>
              </a:lnSpc>
              <a:spcBef>
                <a:spcPts val="500"/>
              </a:spcBef>
              <a:buFont typeface="Arial" panose="020B0604020202020204" pitchFamily="34" charset="0"/>
              <a:buChar char="•"/>
              <a:defRPr>
                <a:solidFill>
                  <a:srgbClr val="7F7F7F"/>
                </a:solidFill>
                <a:latin typeface="Muli"/>
              </a:defRPr>
            </a:lvl2pPr>
            <a:lvl3pPr marL="1143000" indent="-228600">
              <a:lnSpc>
                <a:spcPct val="110000"/>
              </a:lnSpc>
              <a:spcBef>
                <a:spcPts val="500"/>
              </a:spcBef>
              <a:buFont typeface="Arial" panose="020B0604020202020204" pitchFamily="34" charset="0"/>
              <a:buChar char="•"/>
              <a:defRPr>
                <a:solidFill>
                  <a:srgbClr val="7F7F7F"/>
                </a:solidFill>
                <a:latin typeface="Muli"/>
              </a:defRPr>
            </a:lvl3pPr>
            <a:lvl4pPr marL="1600200" indent="-228600">
              <a:lnSpc>
                <a:spcPct val="110000"/>
              </a:lnSpc>
              <a:spcBef>
                <a:spcPts val="500"/>
              </a:spcBef>
              <a:buFont typeface="Arial" panose="020B0604020202020204" pitchFamily="34" charset="0"/>
              <a:buChar char="•"/>
              <a:defRPr>
                <a:solidFill>
                  <a:srgbClr val="7F7F7F"/>
                </a:solidFill>
                <a:latin typeface="Muli"/>
              </a:defRPr>
            </a:lvl4pPr>
            <a:lvl5pPr marL="2057400" indent="-228600">
              <a:lnSpc>
                <a:spcPct val="110000"/>
              </a:lnSpc>
              <a:spcBef>
                <a:spcPts val="500"/>
              </a:spcBef>
              <a:buFont typeface="Arial" panose="020B0604020202020204" pitchFamily="34" charset="0"/>
              <a:buChar char="•"/>
              <a:defRPr>
                <a:solidFill>
                  <a:srgbClr val="7F7F7F"/>
                </a:solidFill>
                <a:latin typeface="Muli"/>
              </a:defRPr>
            </a:lvl5pPr>
            <a:lvl6pPr marL="25146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6pPr>
            <a:lvl7pPr marL="29718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7pPr>
            <a:lvl8pPr marL="34290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8pPr>
            <a:lvl9pPr marL="38862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9pPr>
          </a:lstStyle>
          <a:p>
            <a:pPr eaLnBrk="1" hangingPunct="1">
              <a:lnSpc>
                <a:spcPct val="100000"/>
              </a:lnSpc>
              <a:spcBef>
                <a:spcPct val="0"/>
              </a:spcBef>
              <a:buFontTx/>
              <a:buNone/>
            </a:pPr>
            <a:r>
              <a:rPr lang="nl-NL" altLang="nl-NL" sz="1800" i="1">
                <a:solidFill>
                  <a:schemeClr val="tx1"/>
                </a:solidFill>
                <a:latin typeface="Calibri" panose="020F0502020204030204" pitchFamily="34" charset="0"/>
              </a:rPr>
              <a:t> Stoornis</a:t>
            </a:r>
            <a:endParaRPr lang="en-US" altLang="nl-NL" sz="1800">
              <a:solidFill>
                <a:schemeClr val="tx1"/>
              </a:solidFill>
              <a:latin typeface="Calibri" panose="020F0502020204030204" pitchFamily="34" charset="0"/>
            </a:endParaRPr>
          </a:p>
        </p:txBody>
      </p:sp>
      <p:sp>
        <p:nvSpPr>
          <p:cNvPr id="20" name="Rectangle 9">
            <a:extLst>
              <a:ext uri="{FF2B5EF4-FFF2-40B4-BE49-F238E27FC236}">
                <a16:creationId xmlns:a16="http://schemas.microsoft.com/office/drawing/2014/main" id="{0802EF90-35E8-A94F-B1FF-581F2177CC84}"/>
              </a:ext>
            </a:extLst>
          </p:cNvPr>
          <p:cNvSpPr>
            <a:spLocks noChangeArrowheads="1"/>
          </p:cNvSpPr>
          <p:nvPr/>
        </p:nvSpPr>
        <p:spPr bwMode="auto">
          <a:xfrm>
            <a:off x="5491163" y="3517900"/>
            <a:ext cx="1603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1000"/>
              </a:spcBef>
              <a:buFont typeface="Arial" panose="020B0604020202020204" pitchFamily="34" charset="0"/>
              <a:buChar char="•"/>
              <a:defRPr sz="2000">
                <a:solidFill>
                  <a:srgbClr val="7F7F7F"/>
                </a:solidFill>
                <a:latin typeface="Muli"/>
              </a:defRPr>
            </a:lvl1pPr>
            <a:lvl2pPr marL="742950" indent="-285750">
              <a:lnSpc>
                <a:spcPct val="110000"/>
              </a:lnSpc>
              <a:spcBef>
                <a:spcPts val="500"/>
              </a:spcBef>
              <a:buFont typeface="Arial" panose="020B0604020202020204" pitchFamily="34" charset="0"/>
              <a:buChar char="•"/>
              <a:defRPr>
                <a:solidFill>
                  <a:srgbClr val="7F7F7F"/>
                </a:solidFill>
                <a:latin typeface="Muli"/>
              </a:defRPr>
            </a:lvl2pPr>
            <a:lvl3pPr marL="1143000" indent="-228600">
              <a:lnSpc>
                <a:spcPct val="110000"/>
              </a:lnSpc>
              <a:spcBef>
                <a:spcPts val="500"/>
              </a:spcBef>
              <a:buFont typeface="Arial" panose="020B0604020202020204" pitchFamily="34" charset="0"/>
              <a:buChar char="•"/>
              <a:defRPr>
                <a:solidFill>
                  <a:srgbClr val="7F7F7F"/>
                </a:solidFill>
                <a:latin typeface="Muli"/>
              </a:defRPr>
            </a:lvl3pPr>
            <a:lvl4pPr marL="1600200" indent="-228600">
              <a:lnSpc>
                <a:spcPct val="110000"/>
              </a:lnSpc>
              <a:spcBef>
                <a:spcPts val="500"/>
              </a:spcBef>
              <a:buFont typeface="Arial" panose="020B0604020202020204" pitchFamily="34" charset="0"/>
              <a:buChar char="•"/>
              <a:defRPr>
                <a:solidFill>
                  <a:srgbClr val="7F7F7F"/>
                </a:solidFill>
                <a:latin typeface="Muli"/>
              </a:defRPr>
            </a:lvl4pPr>
            <a:lvl5pPr marL="2057400" indent="-228600">
              <a:lnSpc>
                <a:spcPct val="110000"/>
              </a:lnSpc>
              <a:spcBef>
                <a:spcPts val="500"/>
              </a:spcBef>
              <a:buFont typeface="Arial" panose="020B0604020202020204" pitchFamily="34" charset="0"/>
              <a:buChar char="•"/>
              <a:defRPr>
                <a:solidFill>
                  <a:srgbClr val="7F7F7F"/>
                </a:solidFill>
                <a:latin typeface="Muli"/>
              </a:defRPr>
            </a:lvl5pPr>
            <a:lvl6pPr marL="25146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6pPr>
            <a:lvl7pPr marL="29718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7pPr>
            <a:lvl8pPr marL="34290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8pPr>
            <a:lvl9pPr marL="38862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9pPr>
          </a:lstStyle>
          <a:p>
            <a:pPr eaLnBrk="1" hangingPunct="1">
              <a:lnSpc>
                <a:spcPct val="100000"/>
              </a:lnSpc>
              <a:spcBef>
                <a:spcPct val="0"/>
              </a:spcBef>
              <a:buFontTx/>
              <a:buNone/>
            </a:pPr>
            <a:r>
              <a:rPr lang="nl-NL" altLang="nl-NL" sz="1800" i="1">
                <a:solidFill>
                  <a:schemeClr val="tx1"/>
                </a:solidFill>
                <a:latin typeface="Calibri" panose="020F0502020204030204" pitchFamily="34" charset="0"/>
              </a:rPr>
              <a:t>Ontwikkelings- achterstand</a:t>
            </a:r>
            <a:endParaRPr lang="en-US" altLang="nl-NL" sz="1800">
              <a:solidFill>
                <a:schemeClr val="tx1"/>
              </a:solidFill>
              <a:latin typeface="Calibri" panose="020F0502020204030204" pitchFamily="34" charset="0"/>
            </a:endParaRPr>
          </a:p>
        </p:txBody>
      </p:sp>
      <p:sp>
        <p:nvSpPr>
          <p:cNvPr id="14" name="Titel 1">
            <a:extLst>
              <a:ext uri="{FF2B5EF4-FFF2-40B4-BE49-F238E27FC236}">
                <a16:creationId xmlns:a16="http://schemas.microsoft.com/office/drawing/2014/main" id="{EA5D30A5-2963-3D43-B92F-1E36A81CEBC1}"/>
              </a:ext>
            </a:extLst>
          </p:cNvPr>
          <p:cNvSpPr txBox="1">
            <a:spLocks/>
          </p:cNvSpPr>
          <p:nvPr/>
        </p:nvSpPr>
        <p:spPr>
          <a:xfrm>
            <a:off x="376238" y="411163"/>
            <a:ext cx="10896600" cy="501650"/>
          </a:xfrm>
          <a:prstGeom prst="rect">
            <a:avLst/>
          </a:prstGeom>
          <a:gradFill flip="none" rotWithShape="1">
            <a:gsLst>
              <a:gs pos="78000">
                <a:schemeClr val="bg1"/>
              </a:gs>
              <a:gs pos="12000">
                <a:srgbClr val="DBF2F0"/>
              </a:gs>
              <a:gs pos="0">
                <a:schemeClr val="accent1">
                  <a:lumMod val="20000"/>
                  <a:lumOff val="80000"/>
                </a:schemeClr>
              </a:gs>
            </a:gsLst>
            <a:lin ang="0" scaled="1"/>
            <a:tileRect/>
          </a:gradFill>
        </p:spPr>
        <p:txBody>
          <a:bodyPr/>
          <a:lstStyle>
            <a:lvl1pPr algn="l" defTabSz="914400" rtl="0" eaLnBrk="1" latinLnBrk="0" hangingPunct="1">
              <a:lnSpc>
                <a:spcPct val="90000"/>
              </a:lnSpc>
              <a:spcBef>
                <a:spcPct val="0"/>
              </a:spcBef>
              <a:buNone/>
              <a:defRPr sz="3600" kern="1200">
                <a:solidFill>
                  <a:schemeClr val="accent4"/>
                </a:solidFill>
                <a:latin typeface="Muli ExtraLight" panose="00000300000000000000" pitchFamily="2" charset="0"/>
                <a:ea typeface="+mj-ea"/>
                <a:cs typeface="+mj-cs"/>
              </a:defRPr>
            </a:lvl1pPr>
          </a:lstStyle>
          <a:p>
            <a:pPr fontAlgn="auto">
              <a:spcAft>
                <a:spcPts val="0"/>
              </a:spcAft>
              <a:defRPr/>
            </a:pPr>
            <a:r>
              <a:rPr lang="nl-NL" sz="2800">
                <a:solidFill>
                  <a:schemeClr val="bg1">
                    <a:lumMod val="50000"/>
                  </a:schemeClr>
                </a:solidFill>
              </a:rPr>
              <a:t>Veranderende visie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Tijdelijke aanduiding voor inhoud 3">
            <a:extLst>
              <a:ext uri="{FF2B5EF4-FFF2-40B4-BE49-F238E27FC236}">
                <a16:creationId xmlns:a16="http://schemas.microsoft.com/office/drawing/2014/main" id="{08613BDF-F9A5-D04E-BA77-DC895FDFF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5659438"/>
            <a:ext cx="15748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A6AB1252-F670-6D4C-AC99-AA9F7479BE28}"/>
              </a:ext>
            </a:extLst>
          </p:cNvPr>
          <p:cNvSpPr>
            <a:spLocks noGrp="1"/>
          </p:cNvSpPr>
          <p:nvPr>
            <p:ph type="title"/>
          </p:nvPr>
        </p:nvSpPr>
        <p:spPr>
          <a:xfrm>
            <a:off x="376238" y="411163"/>
            <a:ext cx="10896600" cy="501650"/>
          </a:xfrm>
          <a:gradFill flip="none" rotWithShape="1">
            <a:gsLst>
              <a:gs pos="78000">
                <a:schemeClr val="bg1"/>
              </a:gs>
              <a:gs pos="12000">
                <a:srgbClr val="DBF2F0"/>
              </a:gs>
              <a:gs pos="0">
                <a:schemeClr val="accent1">
                  <a:lumMod val="20000"/>
                  <a:lumOff val="80000"/>
                </a:schemeClr>
              </a:gs>
            </a:gsLst>
            <a:lin ang="0" scaled="1"/>
            <a:tileRect/>
          </a:gradFill>
        </p:spPr>
        <p:txBody>
          <a:bodyPr>
            <a:noAutofit/>
          </a:bodyPr>
          <a:lstStyle/>
          <a:p>
            <a:pPr eaLnBrk="1" fontAlgn="auto" hangingPunct="1">
              <a:spcAft>
                <a:spcPts val="0"/>
              </a:spcAft>
              <a:defRPr/>
            </a:pPr>
            <a:r>
              <a:rPr lang="nl-NL" sz="2800">
                <a:solidFill>
                  <a:schemeClr val="bg1">
                    <a:lumMod val="50000"/>
                  </a:schemeClr>
                </a:solidFill>
                <a:latin typeface="+mn-lt"/>
              </a:rPr>
              <a:t>Anders aankijken tegen aanpassingen</a:t>
            </a:r>
          </a:p>
        </p:txBody>
      </p:sp>
      <p:sp>
        <p:nvSpPr>
          <p:cNvPr id="6" name="Rectangle 9">
            <a:extLst>
              <a:ext uri="{FF2B5EF4-FFF2-40B4-BE49-F238E27FC236}">
                <a16:creationId xmlns:a16="http://schemas.microsoft.com/office/drawing/2014/main" id="{FFA57FA2-101E-A143-A552-153E1F68466E}"/>
              </a:ext>
            </a:extLst>
          </p:cNvPr>
          <p:cNvSpPr>
            <a:spLocks noChangeArrowheads="1"/>
          </p:cNvSpPr>
          <p:nvPr/>
        </p:nvSpPr>
        <p:spPr bwMode="auto">
          <a:xfrm>
            <a:off x="5653088" y="1808163"/>
            <a:ext cx="3038475" cy="64770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nl-NL" altLang="nl-NL" i="1">
                <a:latin typeface="+mn-lt"/>
              </a:rPr>
              <a:t>Autisme als aanleg / ontwikkeling / eigenschappen</a:t>
            </a:r>
            <a:endParaRPr lang="en-US" altLang="nl-NL">
              <a:latin typeface="+mn-lt"/>
            </a:endParaRPr>
          </a:p>
        </p:txBody>
      </p:sp>
      <p:sp>
        <p:nvSpPr>
          <p:cNvPr id="7" name="Rectangle 9">
            <a:extLst>
              <a:ext uri="{FF2B5EF4-FFF2-40B4-BE49-F238E27FC236}">
                <a16:creationId xmlns:a16="http://schemas.microsoft.com/office/drawing/2014/main" id="{7F82C6FD-FBCF-1D4C-B006-044FE6823533}"/>
              </a:ext>
            </a:extLst>
          </p:cNvPr>
          <p:cNvSpPr>
            <a:spLocks noChangeArrowheads="1"/>
          </p:cNvSpPr>
          <p:nvPr/>
        </p:nvSpPr>
        <p:spPr bwMode="auto">
          <a:xfrm>
            <a:off x="962025" y="3505200"/>
            <a:ext cx="3195638" cy="36830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nl-NL" altLang="nl-NL" i="1">
                <a:latin typeface="+mn-lt"/>
              </a:rPr>
              <a:t>Autisme als klinische diagnose</a:t>
            </a:r>
            <a:endParaRPr lang="en-US" altLang="nl-NL">
              <a:latin typeface="+mn-lt"/>
            </a:endParaRPr>
          </a:p>
        </p:txBody>
      </p:sp>
      <p:sp>
        <p:nvSpPr>
          <p:cNvPr id="9" name="Rectangle 9">
            <a:extLst>
              <a:ext uri="{FF2B5EF4-FFF2-40B4-BE49-F238E27FC236}">
                <a16:creationId xmlns:a16="http://schemas.microsoft.com/office/drawing/2014/main" id="{34CE3463-AC69-2840-911D-1B66AEB98299}"/>
              </a:ext>
            </a:extLst>
          </p:cNvPr>
          <p:cNvSpPr>
            <a:spLocks noChangeArrowheads="1"/>
          </p:cNvSpPr>
          <p:nvPr/>
        </p:nvSpPr>
        <p:spPr bwMode="auto">
          <a:xfrm>
            <a:off x="1757363" y="3830638"/>
            <a:ext cx="2497137" cy="3079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nl-NL" altLang="nl-NL" sz="1400" i="1">
                <a:latin typeface="+mn-lt"/>
              </a:rPr>
              <a:t>Minderheid, uitzondering</a:t>
            </a:r>
            <a:endParaRPr lang="en-US" altLang="nl-NL" sz="1400">
              <a:latin typeface="+mn-lt"/>
            </a:endParaRPr>
          </a:p>
        </p:txBody>
      </p:sp>
      <p:sp>
        <p:nvSpPr>
          <p:cNvPr id="10" name="Rectangle 9">
            <a:extLst>
              <a:ext uri="{FF2B5EF4-FFF2-40B4-BE49-F238E27FC236}">
                <a16:creationId xmlns:a16="http://schemas.microsoft.com/office/drawing/2014/main" id="{3C90D252-16C5-434C-A10A-4E59D0A6AE3C}"/>
              </a:ext>
            </a:extLst>
          </p:cNvPr>
          <p:cNvSpPr>
            <a:spLocks noChangeArrowheads="1"/>
          </p:cNvSpPr>
          <p:nvPr/>
        </p:nvSpPr>
        <p:spPr bwMode="auto">
          <a:xfrm>
            <a:off x="6423025" y="2455863"/>
            <a:ext cx="2495550" cy="3063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nl-NL" altLang="nl-NL" sz="1400" i="1">
                <a:latin typeface="+mn-lt"/>
              </a:rPr>
              <a:t>iedereen verschilt van elkaar</a:t>
            </a:r>
            <a:endParaRPr lang="en-US" altLang="nl-NL" sz="1400">
              <a:latin typeface="+mn-lt"/>
            </a:endParaRPr>
          </a:p>
        </p:txBody>
      </p:sp>
      <p:sp>
        <p:nvSpPr>
          <p:cNvPr id="5" name="Pijl: omhoog 4">
            <a:extLst>
              <a:ext uri="{FF2B5EF4-FFF2-40B4-BE49-F238E27FC236}">
                <a16:creationId xmlns:a16="http://schemas.microsoft.com/office/drawing/2014/main" id="{07D6EBB6-E4AD-5847-A186-AD6B8B15C65A}"/>
              </a:ext>
            </a:extLst>
          </p:cNvPr>
          <p:cNvSpPr/>
          <p:nvPr/>
        </p:nvSpPr>
        <p:spPr>
          <a:xfrm rot="3563811">
            <a:off x="5061744" y="2732882"/>
            <a:ext cx="546100" cy="1446212"/>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11" name="Gedachtewolkje: wolk 10">
            <a:extLst>
              <a:ext uri="{FF2B5EF4-FFF2-40B4-BE49-F238E27FC236}">
                <a16:creationId xmlns:a16="http://schemas.microsoft.com/office/drawing/2014/main" id="{74F11428-D25A-344C-88BC-69914C1AE847}"/>
              </a:ext>
            </a:extLst>
          </p:cNvPr>
          <p:cNvSpPr/>
          <p:nvPr/>
        </p:nvSpPr>
        <p:spPr>
          <a:xfrm flipH="1">
            <a:off x="1979613" y="4841875"/>
            <a:ext cx="4548187" cy="1155700"/>
          </a:xfrm>
          <a:prstGeom prst="cloudCallout">
            <a:avLst>
              <a:gd name="adj1" fmla="val 11769"/>
              <a:gd name="adj2" fmla="val -8755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1600">
                <a:solidFill>
                  <a:schemeClr val="bg1">
                    <a:lumMod val="50000"/>
                  </a:schemeClr>
                </a:solidFill>
              </a:rPr>
              <a:t>Een individuele aanpassing is (in het werk) is nodig</a:t>
            </a:r>
          </a:p>
        </p:txBody>
      </p:sp>
      <p:sp>
        <p:nvSpPr>
          <p:cNvPr id="14" name="Gedachtewolkje: wolk 13">
            <a:extLst>
              <a:ext uri="{FF2B5EF4-FFF2-40B4-BE49-F238E27FC236}">
                <a16:creationId xmlns:a16="http://schemas.microsoft.com/office/drawing/2014/main" id="{A4D12944-A897-6344-BA6F-E47E6A429193}"/>
              </a:ext>
            </a:extLst>
          </p:cNvPr>
          <p:cNvSpPr/>
          <p:nvPr/>
        </p:nvSpPr>
        <p:spPr>
          <a:xfrm>
            <a:off x="7065963" y="3546475"/>
            <a:ext cx="3944937" cy="1516063"/>
          </a:xfrm>
          <a:prstGeom prst="cloudCallout">
            <a:avLst>
              <a:gd name="adj1" fmla="val -48655"/>
              <a:gd name="adj2" fmla="val -9020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1600">
                <a:solidFill>
                  <a:schemeClr val="bg1">
                    <a:lumMod val="50000"/>
                  </a:schemeClr>
                </a:solidFill>
              </a:rPr>
              <a:t>Er bestaat geen ‘normaal’: </a:t>
            </a:r>
          </a:p>
          <a:p>
            <a:pPr algn="ctr" eaLnBrk="1" fontAlgn="auto" hangingPunct="1">
              <a:spcBef>
                <a:spcPts val="0"/>
              </a:spcBef>
              <a:spcAft>
                <a:spcPts val="0"/>
              </a:spcAft>
              <a:defRPr/>
            </a:pPr>
            <a:r>
              <a:rPr lang="nl-NL" sz="1600">
                <a:solidFill>
                  <a:schemeClr val="bg1">
                    <a:lumMod val="50000"/>
                  </a:schemeClr>
                </a:solidFill>
              </a:rPr>
              <a:t>Collectieve aanpassing in manier van werken nodig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5" grpId="0" animBg="1"/>
      <p:bldP spid="11" grpId="0" animBg="1"/>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F3E4FF4-71A6-49C0-8E5F-D6E0F2E8CB44}"/>
              </a:ext>
            </a:extLst>
          </p:cNvPr>
          <p:cNvSpPr>
            <a:spLocks noGrp="1"/>
          </p:cNvSpPr>
          <p:nvPr>
            <p:ph type="title"/>
          </p:nvPr>
        </p:nvSpPr>
        <p:spPr>
          <a:xfrm>
            <a:off x="609600" y="144463"/>
            <a:ext cx="10147300" cy="441325"/>
          </a:xfrm>
        </p:spPr>
        <p:txBody>
          <a:bodyPr>
            <a:normAutofit fontScale="90000"/>
          </a:bodyPr>
          <a:lstStyle/>
          <a:p>
            <a:pPr>
              <a:defRPr/>
            </a:pPr>
            <a:r>
              <a:rPr lang="en-US" err="1"/>
              <a:t>Gelijkheid</a:t>
            </a:r>
            <a:r>
              <a:rPr lang="en-US"/>
              <a:t> vs. </a:t>
            </a:r>
            <a:r>
              <a:rPr lang="en-US" err="1"/>
              <a:t>gelijkwaardigheid</a:t>
            </a:r>
            <a:endParaRPr lang="en-US"/>
          </a:p>
        </p:txBody>
      </p:sp>
      <p:pic>
        <p:nvPicPr>
          <p:cNvPr id="14" name="Afbeelding 13">
            <a:extLst>
              <a:ext uri="{FF2B5EF4-FFF2-40B4-BE49-F238E27FC236}">
                <a16:creationId xmlns:a16="http://schemas.microsoft.com/office/drawing/2014/main" id="{02B7D93A-E0FD-439A-B471-A4B29AA7F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879" r="50031"/>
          <a:stretch>
            <a:fillRect/>
          </a:stretch>
        </p:blipFill>
        <p:spPr bwMode="auto">
          <a:xfrm>
            <a:off x="3581400" y="1292225"/>
            <a:ext cx="2308225"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Afbeelding 14">
            <a:extLst>
              <a:ext uri="{FF2B5EF4-FFF2-40B4-BE49-F238E27FC236}">
                <a16:creationId xmlns:a16="http://schemas.microsoft.com/office/drawing/2014/main" id="{7902267E-DD88-4D9A-B2A2-48DEA99E0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970" r="24940"/>
          <a:stretch>
            <a:fillRect/>
          </a:stretch>
        </p:blipFill>
        <p:spPr bwMode="auto">
          <a:xfrm>
            <a:off x="6208713" y="1292225"/>
            <a:ext cx="2308225"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Afbeelding 15">
            <a:extLst>
              <a:ext uri="{FF2B5EF4-FFF2-40B4-BE49-F238E27FC236}">
                <a16:creationId xmlns:a16="http://schemas.microsoft.com/office/drawing/2014/main" id="{CB3026FD-4A2A-4804-A29D-A069EEF15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5092"/>
          <a:stretch>
            <a:fillRect/>
          </a:stretch>
        </p:blipFill>
        <p:spPr bwMode="auto">
          <a:xfrm>
            <a:off x="876300" y="1292225"/>
            <a:ext cx="2386013"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Afbeelding 16">
            <a:extLst>
              <a:ext uri="{FF2B5EF4-FFF2-40B4-BE49-F238E27FC236}">
                <a16:creationId xmlns:a16="http://schemas.microsoft.com/office/drawing/2014/main" id="{D5FA2AED-3972-4D58-8144-77A979ACD9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772"/>
          <a:stretch>
            <a:fillRect/>
          </a:stretch>
        </p:blipFill>
        <p:spPr bwMode="auto">
          <a:xfrm>
            <a:off x="8836025" y="1292225"/>
            <a:ext cx="2320925"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kstvak 17">
            <a:extLst>
              <a:ext uri="{FF2B5EF4-FFF2-40B4-BE49-F238E27FC236}">
                <a16:creationId xmlns:a16="http://schemas.microsoft.com/office/drawing/2014/main" id="{B934DFB0-B942-4B3C-BE9B-7A730AD18118}"/>
              </a:ext>
            </a:extLst>
          </p:cNvPr>
          <p:cNvSpPr txBox="1"/>
          <p:nvPr/>
        </p:nvSpPr>
        <p:spPr>
          <a:xfrm>
            <a:off x="876300" y="5292725"/>
            <a:ext cx="2386013" cy="531813"/>
          </a:xfrm>
          <a:prstGeom prst="rect">
            <a:avLst/>
          </a:prstGeom>
          <a:solidFill>
            <a:srgbClr val="83C042"/>
          </a:solidFill>
          <a:ln>
            <a:noFill/>
          </a:ln>
        </p:spPr>
        <p:txBody>
          <a:bodyPr>
            <a:spAutoFit/>
          </a:bodyPr>
          <a:lstStyle/>
          <a:p>
            <a:pPr algn="ctr">
              <a:defRPr/>
            </a:pPr>
            <a:r>
              <a:rPr lang="nl-NL" b="1">
                <a:solidFill>
                  <a:schemeClr val="bg1"/>
                </a:solidFill>
                <a:cs typeface="Calibri" panose="020F0502020204030204" pitchFamily="34" charset="0"/>
              </a:rPr>
              <a:t>Gelijkheid</a:t>
            </a:r>
          </a:p>
          <a:p>
            <a:pPr algn="ctr">
              <a:defRPr/>
            </a:pPr>
            <a:endParaRPr lang="nl-NL" sz="1050" b="1">
              <a:cs typeface="Calibri" panose="020F0502020204030204" pitchFamily="34" charset="0"/>
            </a:endParaRPr>
          </a:p>
        </p:txBody>
      </p:sp>
      <p:sp>
        <p:nvSpPr>
          <p:cNvPr id="54280" name="Tekstvak 18">
            <a:extLst>
              <a:ext uri="{FF2B5EF4-FFF2-40B4-BE49-F238E27FC236}">
                <a16:creationId xmlns:a16="http://schemas.microsoft.com/office/drawing/2014/main" id="{A8C7896A-9481-46C3-9FA5-AA460E66D6BB}"/>
              </a:ext>
            </a:extLst>
          </p:cNvPr>
          <p:cNvSpPr txBox="1">
            <a:spLocks noChangeArrowheads="1"/>
          </p:cNvSpPr>
          <p:nvPr/>
        </p:nvSpPr>
        <p:spPr bwMode="auto">
          <a:xfrm>
            <a:off x="3568700" y="5292725"/>
            <a:ext cx="2320925" cy="508000"/>
          </a:xfrm>
          <a:prstGeom prst="rect">
            <a:avLst/>
          </a:prstGeom>
          <a:solidFill>
            <a:srgbClr val="83C04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1000"/>
              </a:spcBef>
              <a:buFont typeface="Arial" panose="020B0604020202020204" pitchFamily="34" charset="0"/>
              <a:buChar char="•"/>
              <a:defRPr sz="2000">
                <a:solidFill>
                  <a:srgbClr val="7F7F7F"/>
                </a:solidFill>
                <a:latin typeface="Muli"/>
              </a:defRPr>
            </a:lvl1pPr>
            <a:lvl2pPr marL="742950" indent="-285750">
              <a:lnSpc>
                <a:spcPct val="110000"/>
              </a:lnSpc>
              <a:spcBef>
                <a:spcPts val="500"/>
              </a:spcBef>
              <a:buFont typeface="Arial" panose="020B0604020202020204" pitchFamily="34" charset="0"/>
              <a:buChar char="•"/>
              <a:defRPr>
                <a:solidFill>
                  <a:srgbClr val="7F7F7F"/>
                </a:solidFill>
                <a:latin typeface="Muli"/>
              </a:defRPr>
            </a:lvl2pPr>
            <a:lvl3pPr marL="1143000" indent="-228600">
              <a:lnSpc>
                <a:spcPct val="110000"/>
              </a:lnSpc>
              <a:spcBef>
                <a:spcPts val="500"/>
              </a:spcBef>
              <a:buFont typeface="Arial" panose="020B0604020202020204" pitchFamily="34" charset="0"/>
              <a:buChar char="•"/>
              <a:defRPr>
                <a:solidFill>
                  <a:srgbClr val="7F7F7F"/>
                </a:solidFill>
                <a:latin typeface="Muli"/>
              </a:defRPr>
            </a:lvl3pPr>
            <a:lvl4pPr marL="1600200" indent="-228600">
              <a:lnSpc>
                <a:spcPct val="110000"/>
              </a:lnSpc>
              <a:spcBef>
                <a:spcPts val="500"/>
              </a:spcBef>
              <a:buFont typeface="Arial" panose="020B0604020202020204" pitchFamily="34" charset="0"/>
              <a:buChar char="•"/>
              <a:defRPr>
                <a:solidFill>
                  <a:srgbClr val="7F7F7F"/>
                </a:solidFill>
                <a:latin typeface="Muli"/>
              </a:defRPr>
            </a:lvl4pPr>
            <a:lvl5pPr marL="2057400" indent="-228600">
              <a:lnSpc>
                <a:spcPct val="110000"/>
              </a:lnSpc>
              <a:spcBef>
                <a:spcPts val="500"/>
              </a:spcBef>
              <a:buFont typeface="Arial" panose="020B0604020202020204" pitchFamily="34" charset="0"/>
              <a:buChar char="•"/>
              <a:defRPr>
                <a:solidFill>
                  <a:srgbClr val="7F7F7F"/>
                </a:solidFill>
                <a:latin typeface="Muli"/>
              </a:defRPr>
            </a:lvl5pPr>
            <a:lvl6pPr marL="25146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6pPr>
            <a:lvl7pPr marL="29718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7pPr>
            <a:lvl8pPr marL="34290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8pPr>
            <a:lvl9pPr marL="38862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9pPr>
          </a:lstStyle>
          <a:p>
            <a:pPr algn="ctr">
              <a:lnSpc>
                <a:spcPct val="100000"/>
              </a:lnSpc>
              <a:spcBef>
                <a:spcPct val="0"/>
              </a:spcBef>
              <a:buFontTx/>
              <a:buNone/>
            </a:pPr>
            <a:r>
              <a:rPr lang="nl-NL" altLang="nl-NL" sz="1800" b="1">
                <a:solidFill>
                  <a:schemeClr val="bg1"/>
                </a:solidFill>
                <a:latin typeface="Calibri" panose="020F0502020204030204" pitchFamily="34" charset="0"/>
                <a:cs typeface="Calibri" panose="020F0502020204030204" pitchFamily="34" charset="0"/>
              </a:rPr>
              <a:t>Gelijkwaardigheid</a:t>
            </a:r>
          </a:p>
          <a:p>
            <a:pPr algn="ctr">
              <a:lnSpc>
                <a:spcPct val="100000"/>
              </a:lnSpc>
              <a:spcBef>
                <a:spcPct val="0"/>
              </a:spcBef>
              <a:buFontTx/>
              <a:buNone/>
            </a:pPr>
            <a:endParaRPr lang="nl-NL" altLang="nl-NL" sz="800" b="1">
              <a:solidFill>
                <a:schemeClr val="tx1"/>
              </a:solidFill>
              <a:latin typeface="Calibri" panose="020F0502020204030204" pitchFamily="34" charset="0"/>
              <a:cs typeface="Calibri" panose="020F0502020204030204" pitchFamily="34" charset="0"/>
            </a:endParaRPr>
          </a:p>
        </p:txBody>
      </p:sp>
      <p:sp>
        <p:nvSpPr>
          <p:cNvPr id="21" name="Tekstvak 20">
            <a:extLst>
              <a:ext uri="{FF2B5EF4-FFF2-40B4-BE49-F238E27FC236}">
                <a16:creationId xmlns:a16="http://schemas.microsoft.com/office/drawing/2014/main" id="{6D3964DF-CE56-4B60-9B77-874B46680EBA}"/>
              </a:ext>
            </a:extLst>
          </p:cNvPr>
          <p:cNvSpPr txBox="1"/>
          <p:nvPr/>
        </p:nvSpPr>
        <p:spPr>
          <a:xfrm>
            <a:off x="6302375" y="5246688"/>
            <a:ext cx="1681163" cy="530225"/>
          </a:xfrm>
          <a:prstGeom prst="rect">
            <a:avLst/>
          </a:prstGeom>
          <a:solidFill>
            <a:srgbClr val="83C042"/>
          </a:solidFill>
          <a:ln>
            <a:noFill/>
          </a:ln>
        </p:spPr>
        <p:txBody>
          <a:bodyPr>
            <a:spAutoFit/>
          </a:bodyPr>
          <a:lstStyle/>
          <a:p>
            <a:pPr algn="ctr">
              <a:defRPr/>
            </a:pPr>
            <a:r>
              <a:rPr lang="nl-NL" b="1">
                <a:solidFill>
                  <a:schemeClr val="bg1"/>
                </a:solidFill>
                <a:cs typeface="Calibri" panose="020F0502020204030204" pitchFamily="34" charset="0"/>
              </a:rPr>
              <a:t>Realiteit</a:t>
            </a:r>
          </a:p>
          <a:p>
            <a:pPr algn="ctr">
              <a:defRPr/>
            </a:pPr>
            <a:endParaRPr lang="nl-NL" sz="1050" b="1">
              <a:cs typeface="Calibri" panose="020F0502020204030204" pitchFamily="34" charset="0"/>
            </a:endParaRPr>
          </a:p>
        </p:txBody>
      </p:sp>
      <p:sp>
        <p:nvSpPr>
          <p:cNvPr id="22" name="Tekstvak 21">
            <a:extLst>
              <a:ext uri="{FF2B5EF4-FFF2-40B4-BE49-F238E27FC236}">
                <a16:creationId xmlns:a16="http://schemas.microsoft.com/office/drawing/2014/main" id="{00468BCD-7C36-4403-8C1F-8B770A2ED9E1}"/>
              </a:ext>
            </a:extLst>
          </p:cNvPr>
          <p:cNvSpPr txBox="1"/>
          <p:nvPr/>
        </p:nvSpPr>
        <p:spPr>
          <a:xfrm>
            <a:off x="8836025" y="5432425"/>
            <a:ext cx="2308225" cy="369888"/>
          </a:xfrm>
          <a:prstGeom prst="rect">
            <a:avLst/>
          </a:prstGeom>
          <a:solidFill>
            <a:srgbClr val="83C042"/>
          </a:solidFill>
          <a:ln>
            <a:noFill/>
          </a:ln>
        </p:spPr>
        <p:txBody>
          <a:bodyPr>
            <a:spAutoFit/>
          </a:bodyPr>
          <a:lstStyle/>
          <a:p>
            <a:pPr algn="ctr">
              <a:defRPr/>
            </a:pPr>
            <a:r>
              <a:rPr lang="nl-NL" b="1">
                <a:solidFill>
                  <a:schemeClr val="bg1"/>
                </a:solidFill>
                <a:cs typeface="Calibri" panose="020F0502020204030204" pitchFamily="34" charset="0"/>
              </a:rPr>
              <a:t>Vrijheid</a:t>
            </a:r>
            <a:endParaRPr lang="nl-NL" sz="1050" b="1">
              <a:cs typeface="Calibri" panose="020F0502020204030204" pitchFamily="34" charset="0"/>
            </a:endParaRPr>
          </a:p>
        </p:txBody>
      </p:sp>
    </p:spTree>
    <p:extLst>
      <p:ext uri="{BB962C8B-B14F-4D97-AF65-F5344CB8AC3E}">
        <p14:creationId xmlns:p14="http://schemas.microsoft.com/office/powerpoint/2010/main" val="162975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4280" grpId="0" animBg="1"/>
      <p:bldP spid="21" grpId="0" animBg="1"/>
      <p:bldP spid="2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456D3AE-E7A1-4A47-A8AD-3DA1187226E7}"/>
              </a:ext>
            </a:extLst>
          </p:cNvPr>
          <p:cNvSpPr>
            <a:spLocks noGrp="1" noChangeArrowheads="1"/>
          </p:cNvSpPr>
          <p:nvPr>
            <p:ph type="title"/>
          </p:nvPr>
        </p:nvSpPr>
        <p:spPr/>
        <p:txBody>
          <a:bodyPr/>
          <a:lstStyle/>
          <a:p>
            <a:r>
              <a:rPr lang="en-US" altLang="nl-NL" err="1">
                <a:latin typeface="Muli ExtraLight"/>
              </a:rPr>
              <a:t>Gelijkheid</a:t>
            </a:r>
            <a:r>
              <a:rPr lang="en-US" altLang="nl-NL">
                <a:latin typeface="Muli ExtraLight"/>
              </a:rPr>
              <a:t> vs. </a:t>
            </a:r>
            <a:r>
              <a:rPr lang="en-US" altLang="nl-NL" err="1">
                <a:latin typeface="Muli ExtraLight"/>
              </a:rPr>
              <a:t>gelijkwaardigheid</a:t>
            </a:r>
            <a:endParaRPr lang="en-US" altLang="nl-NL">
              <a:latin typeface="Muli ExtraLight"/>
            </a:endParaRPr>
          </a:p>
        </p:txBody>
      </p:sp>
      <p:pic>
        <p:nvPicPr>
          <p:cNvPr id="5" name="Tijdelijke aanduiding voor inhoud 4">
            <a:extLst>
              <a:ext uri="{FF2B5EF4-FFF2-40B4-BE49-F238E27FC236}">
                <a16:creationId xmlns:a16="http://schemas.microsoft.com/office/drawing/2014/main" id="{71C90239-0EC7-724E-A846-AAACBAA5A6B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75092"/>
          <a:stretch>
            <a:fillRect/>
          </a:stretch>
        </p:blipFill>
        <p:spPr bwMode="auto">
          <a:xfrm>
            <a:off x="1050709" y="1331878"/>
            <a:ext cx="1624001"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a:extLst>
              <a:ext uri="{FF2B5EF4-FFF2-40B4-BE49-F238E27FC236}">
                <a16:creationId xmlns:a16="http://schemas.microsoft.com/office/drawing/2014/main" id="{AA2A1A9C-828E-3F43-87AD-5D285E0B6913}"/>
              </a:ext>
            </a:extLst>
          </p:cNvPr>
          <p:cNvSpPr txBox="1"/>
          <p:nvPr/>
        </p:nvSpPr>
        <p:spPr>
          <a:xfrm>
            <a:off x="1050710" y="4506551"/>
            <a:ext cx="1520825" cy="985837"/>
          </a:xfrm>
          <a:prstGeom prst="rect">
            <a:avLst/>
          </a:prstGeom>
          <a:noFill/>
        </p:spPr>
        <p:txBody>
          <a:bodyPr lIns="0" tIns="0" rIns="0" bIns="0">
            <a:spAutoFit/>
          </a:bodyPr>
          <a:lstStyle/>
          <a:p>
            <a:pPr>
              <a:defRPr/>
            </a:pPr>
            <a:r>
              <a:rPr lang="en-US" sz="1067" err="1">
                <a:solidFill>
                  <a:srgbClr val="282828"/>
                </a:solidFill>
                <a:latin typeface="Georgia" panose="02040502050405020303" pitchFamily="18" charset="0"/>
              </a:rPr>
              <a:t>Gelijkheid</a:t>
            </a:r>
            <a:r>
              <a:rPr lang="en-US" sz="1067">
                <a:solidFill>
                  <a:srgbClr val="282828"/>
                </a:solidFill>
                <a:latin typeface="Georgia" panose="02040502050405020303" pitchFamily="18" charset="0"/>
              </a:rPr>
              <a:t> </a:t>
            </a:r>
            <a:r>
              <a:rPr lang="en-US" sz="1067" err="1">
                <a:solidFill>
                  <a:srgbClr val="282828"/>
                </a:solidFill>
                <a:latin typeface="Georgia" panose="02040502050405020303" pitchFamily="18" charset="0"/>
              </a:rPr>
              <a:t>biedt</a:t>
            </a:r>
            <a:r>
              <a:rPr lang="en-US" sz="1067">
                <a:solidFill>
                  <a:srgbClr val="282828"/>
                </a:solidFill>
                <a:latin typeface="Georgia" panose="02040502050405020303" pitchFamily="18" charset="0"/>
              </a:rPr>
              <a:t> </a:t>
            </a:r>
            <a:r>
              <a:rPr lang="en-US" sz="1067" u="sng" err="1">
                <a:solidFill>
                  <a:srgbClr val="282828"/>
                </a:solidFill>
                <a:latin typeface="Georgia" panose="02040502050405020303" pitchFamily="18" charset="0"/>
              </a:rPr>
              <a:t>dezelfde</a:t>
            </a:r>
            <a:r>
              <a:rPr lang="en-US" sz="1067" u="sng">
                <a:solidFill>
                  <a:srgbClr val="282828"/>
                </a:solidFill>
                <a:latin typeface="Georgia" panose="02040502050405020303" pitchFamily="18" charset="0"/>
              </a:rPr>
              <a:t> </a:t>
            </a:r>
            <a:r>
              <a:rPr lang="en-US" sz="1067" u="sng" err="1">
                <a:solidFill>
                  <a:srgbClr val="282828"/>
                </a:solidFill>
                <a:latin typeface="Georgia" panose="02040502050405020303" pitchFamily="18" charset="0"/>
              </a:rPr>
              <a:t>mogelijkheden</a:t>
            </a:r>
            <a:r>
              <a:rPr lang="en-US" sz="1067" u="sng">
                <a:solidFill>
                  <a:srgbClr val="282828"/>
                </a:solidFill>
                <a:latin typeface="Georgia" panose="02040502050405020303" pitchFamily="18" charset="0"/>
              </a:rPr>
              <a:t> </a:t>
            </a:r>
            <a:r>
              <a:rPr lang="en-US" sz="1067" u="sng" err="1">
                <a:solidFill>
                  <a:srgbClr val="282828"/>
                </a:solidFill>
                <a:latin typeface="Georgia" panose="02040502050405020303" pitchFamily="18" charset="0"/>
              </a:rPr>
              <a:t>en</a:t>
            </a:r>
            <a:r>
              <a:rPr lang="en-US" sz="1067" u="sng">
                <a:solidFill>
                  <a:srgbClr val="282828"/>
                </a:solidFill>
                <a:latin typeface="Georgia" panose="02040502050405020303" pitchFamily="18" charset="0"/>
              </a:rPr>
              <a:t> </a:t>
            </a:r>
            <a:r>
              <a:rPr lang="en-US" sz="1067" u="sng" err="1">
                <a:solidFill>
                  <a:srgbClr val="282828"/>
                </a:solidFill>
                <a:latin typeface="Georgia" panose="02040502050405020303" pitchFamily="18" charset="0"/>
              </a:rPr>
              <a:t>ondersteuning</a:t>
            </a:r>
            <a:r>
              <a:rPr lang="en-US" sz="1067" u="sng">
                <a:solidFill>
                  <a:srgbClr val="282828"/>
                </a:solidFill>
                <a:latin typeface="Georgia" panose="02040502050405020303" pitchFamily="18" charset="0"/>
              </a:rPr>
              <a:t> </a:t>
            </a:r>
            <a:r>
              <a:rPr lang="en-US" sz="1067" err="1">
                <a:solidFill>
                  <a:srgbClr val="282828"/>
                </a:solidFill>
                <a:latin typeface="Georgia" panose="02040502050405020303" pitchFamily="18" charset="0"/>
              </a:rPr>
              <a:t>aan</a:t>
            </a:r>
            <a:r>
              <a:rPr lang="en-US" sz="1067">
                <a:solidFill>
                  <a:srgbClr val="282828"/>
                </a:solidFill>
                <a:latin typeface="Georgia" panose="02040502050405020303" pitchFamily="18" charset="0"/>
              </a:rPr>
              <a:t> </a:t>
            </a:r>
            <a:r>
              <a:rPr lang="en-US" sz="1067" err="1">
                <a:solidFill>
                  <a:srgbClr val="282828"/>
                </a:solidFill>
                <a:latin typeface="Georgia" panose="02040502050405020303" pitchFamily="18" charset="0"/>
              </a:rPr>
              <a:t>iedereen</a:t>
            </a:r>
            <a:r>
              <a:rPr lang="en-US" sz="1067">
                <a:solidFill>
                  <a:srgbClr val="282828"/>
                </a:solidFill>
                <a:latin typeface="Georgia" panose="02040502050405020303" pitchFamily="18" charset="0"/>
              </a:rPr>
              <a:t>, </a:t>
            </a:r>
            <a:r>
              <a:rPr lang="en-US" sz="1067" err="1">
                <a:solidFill>
                  <a:srgbClr val="282828"/>
                </a:solidFill>
                <a:latin typeface="Georgia" panose="02040502050405020303" pitchFamily="18" charset="0"/>
              </a:rPr>
              <a:t>ongeacht</a:t>
            </a:r>
            <a:r>
              <a:rPr lang="en-US" sz="1067">
                <a:solidFill>
                  <a:srgbClr val="282828"/>
                </a:solidFill>
                <a:latin typeface="Georgia" panose="02040502050405020303" pitchFamily="18" charset="0"/>
              </a:rPr>
              <a:t> </a:t>
            </a:r>
            <a:r>
              <a:rPr lang="en-US" sz="1067" err="1">
                <a:solidFill>
                  <a:srgbClr val="282828"/>
                </a:solidFill>
                <a:latin typeface="Georgia" panose="02040502050405020303" pitchFamily="18" charset="0"/>
              </a:rPr>
              <a:t>geslacht</a:t>
            </a:r>
            <a:r>
              <a:rPr lang="en-US" sz="1067">
                <a:solidFill>
                  <a:srgbClr val="282828"/>
                </a:solidFill>
                <a:latin typeface="Georgia" panose="02040502050405020303" pitchFamily="18" charset="0"/>
              </a:rPr>
              <a:t>, </a:t>
            </a:r>
            <a:r>
              <a:rPr lang="en-US" sz="1067" err="1">
                <a:solidFill>
                  <a:srgbClr val="282828"/>
                </a:solidFill>
                <a:latin typeface="Georgia" panose="02040502050405020303" pitchFamily="18" charset="0"/>
              </a:rPr>
              <a:t>cognitieve</a:t>
            </a:r>
            <a:r>
              <a:rPr lang="en-US" sz="1067">
                <a:solidFill>
                  <a:srgbClr val="282828"/>
                </a:solidFill>
                <a:latin typeface="Georgia" panose="02040502050405020303" pitchFamily="18" charset="0"/>
              </a:rPr>
              <a:t> </a:t>
            </a:r>
            <a:r>
              <a:rPr lang="en-US" sz="1067" err="1">
                <a:solidFill>
                  <a:srgbClr val="282828"/>
                </a:solidFill>
                <a:latin typeface="Georgia" panose="02040502050405020303" pitchFamily="18" charset="0"/>
              </a:rPr>
              <a:t>aanleg</a:t>
            </a:r>
            <a:r>
              <a:rPr lang="en-US" sz="1067">
                <a:solidFill>
                  <a:srgbClr val="282828"/>
                </a:solidFill>
                <a:latin typeface="Georgia" panose="02040502050405020303" pitchFamily="18" charset="0"/>
              </a:rPr>
              <a:t>. etc.</a:t>
            </a:r>
          </a:p>
        </p:txBody>
      </p:sp>
      <p:pic>
        <p:nvPicPr>
          <p:cNvPr id="7" name="Afbeelding 6">
            <a:extLst>
              <a:ext uri="{FF2B5EF4-FFF2-40B4-BE49-F238E27FC236}">
                <a16:creationId xmlns:a16="http://schemas.microsoft.com/office/drawing/2014/main" id="{62A6A304-DC58-DE43-B537-63D349AD8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6733" y="1331878"/>
            <a:ext cx="1571625"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F9878D3D-1766-954D-A1A0-4BCA06D9BB86}"/>
              </a:ext>
            </a:extLst>
          </p:cNvPr>
          <p:cNvSpPr txBox="1"/>
          <p:nvPr/>
        </p:nvSpPr>
        <p:spPr>
          <a:xfrm>
            <a:off x="4336732" y="4449820"/>
            <a:ext cx="1571625" cy="1149350"/>
          </a:xfrm>
          <a:prstGeom prst="rect">
            <a:avLst/>
          </a:prstGeom>
          <a:noFill/>
        </p:spPr>
        <p:txBody>
          <a:bodyPr lIns="0" tIns="0" rIns="0" bIns="0">
            <a:spAutoFit/>
          </a:bodyPr>
          <a:lstStyle/>
          <a:p>
            <a:pPr>
              <a:defRPr/>
            </a:pPr>
            <a:r>
              <a:rPr lang="en-US" sz="1067" err="1">
                <a:solidFill>
                  <a:srgbClr val="282828"/>
                </a:solidFill>
                <a:latin typeface="Georgia" panose="02040502050405020303" pitchFamily="18" charset="0"/>
              </a:rPr>
              <a:t>Gelijkwaardigheid</a:t>
            </a:r>
            <a:r>
              <a:rPr lang="en-US" sz="1067">
                <a:solidFill>
                  <a:srgbClr val="282828"/>
                </a:solidFill>
                <a:latin typeface="Georgia" panose="02040502050405020303" pitchFamily="18" charset="0"/>
              </a:rPr>
              <a:t> </a:t>
            </a:r>
            <a:r>
              <a:rPr lang="en-US" sz="1067" err="1">
                <a:solidFill>
                  <a:srgbClr val="282828"/>
                </a:solidFill>
                <a:latin typeface="Georgia" panose="02040502050405020303" pitchFamily="18" charset="0"/>
              </a:rPr>
              <a:t>biedt</a:t>
            </a:r>
            <a:r>
              <a:rPr lang="en-US" sz="1067">
                <a:solidFill>
                  <a:srgbClr val="282828"/>
                </a:solidFill>
                <a:latin typeface="Georgia" panose="02040502050405020303" pitchFamily="18" charset="0"/>
              </a:rPr>
              <a:t> </a:t>
            </a:r>
            <a:r>
              <a:rPr lang="en-US" sz="1067" u="sng" err="1">
                <a:solidFill>
                  <a:srgbClr val="282828"/>
                </a:solidFill>
                <a:latin typeface="Georgia" panose="02040502050405020303" pitchFamily="18" charset="0"/>
              </a:rPr>
              <a:t>verschillende</a:t>
            </a:r>
            <a:r>
              <a:rPr lang="en-US" sz="1067" u="sng">
                <a:solidFill>
                  <a:srgbClr val="282828"/>
                </a:solidFill>
                <a:latin typeface="Georgia" panose="02040502050405020303" pitchFamily="18" charset="0"/>
              </a:rPr>
              <a:t> </a:t>
            </a:r>
            <a:r>
              <a:rPr lang="en-US" sz="1067" err="1">
                <a:solidFill>
                  <a:srgbClr val="282828"/>
                </a:solidFill>
                <a:latin typeface="Georgia" panose="02040502050405020303" pitchFamily="18" charset="0"/>
              </a:rPr>
              <a:t>ondersteuning</a:t>
            </a:r>
            <a:r>
              <a:rPr lang="en-US" sz="1067">
                <a:solidFill>
                  <a:srgbClr val="282828"/>
                </a:solidFill>
                <a:latin typeface="Georgia" panose="02040502050405020303" pitchFamily="18" charset="0"/>
              </a:rPr>
              <a:t>, </a:t>
            </a:r>
            <a:r>
              <a:rPr lang="en-US" sz="1067" err="1">
                <a:solidFill>
                  <a:srgbClr val="282828"/>
                </a:solidFill>
                <a:latin typeface="Georgia" panose="02040502050405020303" pitchFamily="18" charset="0"/>
              </a:rPr>
              <a:t>afhankelijk</a:t>
            </a:r>
            <a:r>
              <a:rPr lang="en-US" sz="1067">
                <a:solidFill>
                  <a:srgbClr val="282828"/>
                </a:solidFill>
                <a:latin typeface="Georgia" panose="02040502050405020303" pitchFamily="18" charset="0"/>
              </a:rPr>
              <a:t> van de </a:t>
            </a:r>
            <a:r>
              <a:rPr lang="en-US" sz="1067" err="1">
                <a:solidFill>
                  <a:srgbClr val="282828"/>
                </a:solidFill>
                <a:latin typeface="Georgia" panose="02040502050405020303" pitchFamily="18" charset="0"/>
              </a:rPr>
              <a:t>specifieke</a:t>
            </a:r>
            <a:r>
              <a:rPr lang="en-US" sz="1067">
                <a:solidFill>
                  <a:srgbClr val="282828"/>
                </a:solidFill>
                <a:latin typeface="Georgia" panose="02040502050405020303" pitchFamily="18" charset="0"/>
              </a:rPr>
              <a:t> </a:t>
            </a:r>
            <a:r>
              <a:rPr lang="en-US" sz="1067" err="1">
                <a:solidFill>
                  <a:srgbClr val="282828"/>
                </a:solidFill>
                <a:latin typeface="Georgia" panose="02040502050405020303" pitchFamily="18" charset="0"/>
              </a:rPr>
              <a:t>behoefte</a:t>
            </a:r>
            <a:r>
              <a:rPr lang="en-US" sz="1067">
                <a:solidFill>
                  <a:srgbClr val="282828"/>
                </a:solidFill>
                <a:latin typeface="Georgia" panose="02040502050405020303" pitchFamily="18" charset="0"/>
              </a:rPr>
              <a:t> </a:t>
            </a:r>
            <a:r>
              <a:rPr lang="en-US" sz="1067" err="1">
                <a:solidFill>
                  <a:srgbClr val="282828"/>
                </a:solidFill>
                <a:latin typeface="Georgia" panose="02040502050405020303" pitchFamily="18" charset="0"/>
              </a:rPr>
              <a:t>en</a:t>
            </a:r>
            <a:r>
              <a:rPr lang="en-US" sz="1067">
                <a:solidFill>
                  <a:srgbClr val="282828"/>
                </a:solidFill>
                <a:latin typeface="Georgia" panose="02040502050405020303" pitchFamily="18" charset="0"/>
              </a:rPr>
              <a:t> </a:t>
            </a:r>
            <a:r>
              <a:rPr lang="en-US" sz="1067" err="1">
                <a:solidFill>
                  <a:srgbClr val="282828"/>
                </a:solidFill>
                <a:latin typeface="Georgia" panose="02040502050405020303" pitchFamily="18" charset="0"/>
              </a:rPr>
              <a:t>eigenschappen</a:t>
            </a:r>
            <a:r>
              <a:rPr lang="en-US" sz="1067">
                <a:solidFill>
                  <a:srgbClr val="282828"/>
                </a:solidFill>
                <a:latin typeface="Georgia" panose="02040502050405020303" pitchFamily="18" charset="0"/>
              </a:rPr>
              <a:t> van de person.</a:t>
            </a:r>
          </a:p>
        </p:txBody>
      </p:sp>
      <p:pic>
        <p:nvPicPr>
          <p:cNvPr id="9" name="Afbeelding 10">
            <a:extLst>
              <a:ext uri="{FF2B5EF4-FFF2-40B4-BE49-F238E27FC236}">
                <a16:creationId xmlns:a16="http://schemas.microsoft.com/office/drawing/2014/main" id="{C3B4278B-D084-DC4C-BFF2-A690BFC1C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3644" y="1344407"/>
            <a:ext cx="15716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kstvak 9">
            <a:extLst>
              <a:ext uri="{FF2B5EF4-FFF2-40B4-BE49-F238E27FC236}">
                <a16:creationId xmlns:a16="http://schemas.microsoft.com/office/drawing/2014/main" id="{7D3102D0-31E8-664F-B39B-3E80A45C10DC}"/>
              </a:ext>
            </a:extLst>
          </p:cNvPr>
          <p:cNvSpPr txBox="1"/>
          <p:nvPr/>
        </p:nvSpPr>
        <p:spPr>
          <a:xfrm>
            <a:off x="6283644" y="4449820"/>
            <a:ext cx="1571625" cy="1149350"/>
          </a:xfrm>
          <a:prstGeom prst="rect">
            <a:avLst/>
          </a:prstGeom>
          <a:noFill/>
        </p:spPr>
        <p:txBody>
          <a:bodyPr lIns="0" tIns="0" rIns="0" bIns="0">
            <a:spAutoFit/>
          </a:bodyPr>
          <a:lstStyle/>
          <a:p>
            <a:pPr>
              <a:defRPr/>
            </a:pPr>
            <a:r>
              <a:rPr lang="en-US" sz="1067" err="1">
                <a:solidFill>
                  <a:srgbClr val="282828"/>
                </a:solidFill>
                <a:latin typeface="Georgia" panose="02040502050405020303" pitchFamily="18" charset="0"/>
              </a:rPr>
              <a:t>Daar</a:t>
            </a:r>
            <a:r>
              <a:rPr lang="en-US" sz="1067">
                <a:solidFill>
                  <a:srgbClr val="282828"/>
                </a:solidFill>
                <a:latin typeface="Georgia" panose="02040502050405020303" pitchFamily="18" charset="0"/>
              </a:rPr>
              <a:t> </a:t>
            </a:r>
            <a:r>
              <a:rPr lang="en-US" sz="1067" err="1">
                <a:solidFill>
                  <a:srgbClr val="282828"/>
                </a:solidFill>
                <a:latin typeface="Georgia" panose="02040502050405020303" pitchFamily="18" charset="0"/>
              </a:rPr>
              <a:t>waar</a:t>
            </a:r>
            <a:r>
              <a:rPr lang="en-US" sz="1067">
                <a:solidFill>
                  <a:srgbClr val="282828"/>
                </a:solidFill>
                <a:latin typeface="Georgia" panose="02040502050405020303" pitchFamily="18" charset="0"/>
              </a:rPr>
              <a:t> </a:t>
            </a:r>
            <a:r>
              <a:rPr lang="en-US" sz="1067" err="1">
                <a:solidFill>
                  <a:srgbClr val="282828"/>
                </a:solidFill>
                <a:latin typeface="Georgia" panose="02040502050405020303" pitchFamily="18" charset="0"/>
              </a:rPr>
              <a:t>ondersteuning</a:t>
            </a:r>
            <a:r>
              <a:rPr lang="en-US" sz="1067">
                <a:solidFill>
                  <a:srgbClr val="282828"/>
                </a:solidFill>
                <a:latin typeface="Georgia" panose="02040502050405020303" pitchFamily="18" charset="0"/>
              </a:rPr>
              <a:t> op </a:t>
            </a:r>
            <a:r>
              <a:rPr lang="en-US" sz="1067" err="1">
                <a:solidFill>
                  <a:srgbClr val="282828"/>
                </a:solidFill>
                <a:latin typeface="Georgia" panose="02040502050405020303" pitchFamily="18" charset="0"/>
              </a:rPr>
              <a:t>maat</a:t>
            </a:r>
            <a:r>
              <a:rPr lang="en-US" sz="1067">
                <a:solidFill>
                  <a:srgbClr val="282828"/>
                </a:solidFill>
                <a:latin typeface="Georgia" panose="02040502050405020303" pitchFamily="18" charset="0"/>
              </a:rPr>
              <a:t> </a:t>
            </a:r>
            <a:r>
              <a:rPr lang="en-US" sz="1067" err="1">
                <a:solidFill>
                  <a:srgbClr val="282828"/>
                </a:solidFill>
                <a:latin typeface="Georgia" panose="02040502050405020303" pitchFamily="18" charset="0"/>
              </a:rPr>
              <a:t>niet</a:t>
            </a:r>
            <a:r>
              <a:rPr lang="en-US" sz="1067">
                <a:solidFill>
                  <a:srgbClr val="282828"/>
                </a:solidFill>
                <a:latin typeface="Georgia" panose="02040502050405020303" pitchFamily="18" charset="0"/>
              </a:rPr>
              <a:t> </a:t>
            </a:r>
            <a:r>
              <a:rPr lang="en-US" sz="1067" err="1">
                <a:solidFill>
                  <a:srgbClr val="282828"/>
                </a:solidFill>
                <a:latin typeface="Georgia" panose="02040502050405020303" pitchFamily="18" charset="0"/>
              </a:rPr>
              <a:t>geboden</a:t>
            </a:r>
            <a:r>
              <a:rPr lang="en-US" sz="1067">
                <a:solidFill>
                  <a:srgbClr val="282828"/>
                </a:solidFill>
                <a:latin typeface="Georgia" panose="02040502050405020303" pitchFamily="18" charset="0"/>
              </a:rPr>
              <a:t> </a:t>
            </a:r>
            <a:r>
              <a:rPr lang="en-US" sz="1067" err="1">
                <a:solidFill>
                  <a:srgbClr val="282828"/>
                </a:solidFill>
                <a:latin typeface="Georgia" panose="02040502050405020303" pitchFamily="18" charset="0"/>
              </a:rPr>
              <a:t>kan</a:t>
            </a:r>
            <a:r>
              <a:rPr lang="en-US" sz="1067">
                <a:solidFill>
                  <a:srgbClr val="282828"/>
                </a:solidFill>
                <a:latin typeface="Georgia" panose="02040502050405020303" pitchFamily="18" charset="0"/>
              </a:rPr>
              <a:t> </a:t>
            </a:r>
            <a:r>
              <a:rPr lang="en-US" sz="1067" err="1">
                <a:solidFill>
                  <a:srgbClr val="282828"/>
                </a:solidFill>
                <a:latin typeface="Georgia" panose="02040502050405020303" pitchFamily="18" charset="0"/>
              </a:rPr>
              <a:t>worden</a:t>
            </a:r>
            <a:r>
              <a:rPr lang="en-US" sz="1067">
                <a:solidFill>
                  <a:srgbClr val="282828"/>
                </a:solidFill>
                <a:latin typeface="Georgia" panose="02040502050405020303" pitchFamily="18" charset="0"/>
              </a:rPr>
              <a:t>, </a:t>
            </a:r>
            <a:r>
              <a:rPr lang="en-US" sz="1067" err="1">
                <a:solidFill>
                  <a:srgbClr val="282828"/>
                </a:solidFill>
                <a:latin typeface="Georgia" panose="02040502050405020303" pitchFamily="18" charset="0"/>
              </a:rPr>
              <a:t>kan</a:t>
            </a:r>
            <a:r>
              <a:rPr lang="en-US" sz="1067">
                <a:solidFill>
                  <a:srgbClr val="282828"/>
                </a:solidFill>
                <a:latin typeface="Georgia" panose="02040502050405020303" pitchFamily="18" charset="0"/>
              </a:rPr>
              <a:t> het </a:t>
            </a:r>
            <a:r>
              <a:rPr lang="en-US" sz="1067" err="1">
                <a:solidFill>
                  <a:srgbClr val="282828"/>
                </a:solidFill>
                <a:latin typeface="Georgia" panose="02040502050405020303" pitchFamily="18" charset="0"/>
              </a:rPr>
              <a:t>weghalen</a:t>
            </a:r>
            <a:r>
              <a:rPr lang="en-US" sz="1067">
                <a:solidFill>
                  <a:srgbClr val="282828"/>
                </a:solidFill>
                <a:latin typeface="Georgia" panose="02040502050405020303" pitchFamily="18" charset="0"/>
              </a:rPr>
              <a:t> van </a:t>
            </a:r>
            <a:r>
              <a:rPr lang="en-US" sz="1067" err="1">
                <a:solidFill>
                  <a:srgbClr val="282828"/>
                </a:solidFill>
                <a:latin typeface="Georgia" panose="02040502050405020303" pitchFamily="18" charset="0"/>
              </a:rPr>
              <a:t>obstakels</a:t>
            </a:r>
            <a:r>
              <a:rPr lang="en-US" sz="1067">
                <a:solidFill>
                  <a:srgbClr val="282828"/>
                </a:solidFill>
                <a:latin typeface="Georgia" panose="02040502050405020303" pitchFamily="18" charset="0"/>
              </a:rPr>
              <a:t>, </a:t>
            </a:r>
            <a:r>
              <a:rPr lang="en-US" sz="1067" err="1">
                <a:solidFill>
                  <a:srgbClr val="282828"/>
                </a:solidFill>
                <a:latin typeface="Georgia" panose="02040502050405020303" pitchFamily="18" charset="0"/>
              </a:rPr>
              <a:t>een</a:t>
            </a:r>
            <a:r>
              <a:rPr lang="en-US" sz="1067">
                <a:solidFill>
                  <a:srgbClr val="282828"/>
                </a:solidFill>
                <a:latin typeface="Georgia" panose="02040502050405020303" pitchFamily="18" charset="0"/>
              </a:rPr>
              <a:t> </a:t>
            </a:r>
            <a:r>
              <a:rPr lang="en-US" sz="1067" err="1">
                <a:solidFill>
                  <a:srgbClr val="282828"/>
                </a:solidFill>
                <a:latin typeface="Georgia" panose="02040502050405020303" pitchFamily="18" charset="0"/>
              </a:rPr>
              <a:t>alternatieve</a:t>
            </a:r>
            <a:r>
              <a:rPr lang="en-US" sz="1067">
                <a:solidFill>
                  <a:srgbClr val="282828"/>
                </a:solidFill>
                <a:latin typeface="Georgia" panose="02040502050405020303" pitchFamily="18" charset="0"/>
              </a:rPr>
              <a:t> </a:t>
            </a:r>
            <a:r>
              <a:rPr lang="en-US" sz="1067" err="1">
                <a:solidFill>
                  <a:srgbClr val="282828"/>
                </a:solidFill>
                <a:latin typeface="Georgia" panose="02040502050405020303" pitchFamily="18" charset="0"/>
              </a:rPr>
              <a:t>manier</a:t>
            </a:r>
            <a:r>
              <a:rPr lang="en-US" sz="1067">
                <a:solidFill>
                  <a:srgbClr val="282828"/>
                </a:solidFill>
                <a:latin typeface="Georgia" panose="02040502050405020303" pitchFamily="18" charset="0"/>
              </a:rPr>
              <a:t> </a:t>
            </a:r>
            <a:r>
              <a:rPr lang="en-US" sz="1067" err="1">
                <a:solidFill>
                  <a:srgbClr val="282828"/>
                </a:solidFill>
                <a:latin typeface="Georgia" panose="02040502050405020303" pitchFamily="18" charset="0"/>
              </a:rPr>
              <a:t>zijn</a:t>
            </a:r>
            <a:r>
              <a:rPr lang="en-US" sz="1067">
                <a:solidFill>
                  <a:srgbClr val="282828"/>
                </a:solidFill>
                <a:latin typeface="Georgia" panose="02040502050405020303" pitchFamily="18" charset="0"/>
              </a:rPr>
              <a:t> om </a:t>
            </a:r>
            <a:r>
              <a:rPr lang="en-US" sz="1067" err="1">
                <a:solidFill>
                  <a:srgbClr val="282828"/>
                </a:solidFill>
                <a:latin typeface="Georgia" panose="02040502050405020303" pitchFamily="18" charset="0"/>
              </a:rPr>
              <a:t>gelijkwaardigheid</a:t>
            </a:r>
            <a:r>
              <a:rPr lang="en-US" sz="1067">
                <a:solidFill>
                  <a:srgbClr val="282828"/>
                </a:solidFill>
                <a:latin typeface="Georgia" panose="02040502050405020303" pitchFamily="18" charset="0"/>
              </a:rPr>
              <a:t> </a:t>
            </a:r>
            <a:r>
              <a:rPr lang="en-US" sz="1067" err="1">
                <a:solidFill>
                  <a:srgbClr val="282828"/>
                </a:solidFill>
                <a:latin typeface="Georgia" panose="02040502050405020303" pitchFamily="18" charset="0"/>
              </a:rPr>
              <a:t>te</a:t>
            </a:r>
            <a:r>
              <a:rPr lang="en-US" sz="1067">
                <a:solidFill>
                  <a:srgbClr val="282828"/>
                </a:solidFill>
                <a:latin typeface="Georgia" panose="02040502050405020303" pitchFamily="18" charset="0"/>
              </a:rPr>
              <a:t> </a:t>
            </a:r>
            <a:r>
              <a:rPr lang="en-US" sz="1067" err="1">
                <a:solidFill>
                  <a:srgbClr val="282828"/>
                </a:solidFill>
                <a:latin typeface="Georgia" panose="02040502050405020303" pitchFamily="18" charset="0"/>
              </a:rPr>
              <a:t>bereiken</a:t>
            </a:r>
            <a:r>
              <a:rPr lang="en-US" sz="1067">
                <a:solidFill>
                  <a:srgbClr val="282828"/>
                </a:solidFill>
                <a:latin typeface="Georgia" panose="02040502050405020303" pitchFamily="18" charset="0"/>
              </a:rPr>
              <a:t>.</a:t>
            </a:r>
          </a:p>
        </p:txBody>
      </p:sp>
      <p:sp>
        <p:nvSpPr>
          <p:cNvPr id="11" name="Tekstvak 10">
            <a:extLst>
              <a:ext uri="{FF2B5EF4-FFF2-40B4-BE49-F238E27FC236}">
                <a16:creationId xmlns:a16="http://schemas.microsoft.com/office/drawing/2014/main" id="{72728F0F-C5A2-2744-809D-4E04E4B09EB4}"/>
              </a:ext>
            </a:extLst>
          </p:cNvPr>
          <p:cNvSpPr txBox="1"/>
          <p:nvPr/>
        </p:nvSpPr>
        <p:spPr>
          <a:xfrm>
            <a:off x="2226013" y="5757931"/>
            <a:ext cx="6350000" cy="614362"/>
          </a:xfrm>
          <a:prstGeom prst="rect">
            <a:avLst/>
          </a:prstGeom>
          <a:noFill/>
        </p:spPr>
        <p:txBody>
          <a:bodyPr lIns="0" tIns="0" rIns="0" bIns="0">
            <a:spAutoFit/>
          </a:bodyPr>
          <a:lstStyle/>
          <a:p>
            <a:pPr>
              <a:defRPr/>
            </a:pPr>
            <a:r>
              <a:rPr lang="en-US" sz="1333" err="1">
                <a:solidFill>
                  <a:srgbClr val="282828"/>
                </a:solidFill>
                <a:latin typeface="Georgia" panose="02040502050405020303" pitchFamily="18" charset="0"/>
              </a:rPr>
              <a:t>Wetten</a:t>
            </a:r>
            <a:r>
              <a:rPr lang="en-US" sz="1333">
                <a:solidFill>
                  <a:srgbClr val="282828"/>
                </a:solidFill>
                <a:latin typeface="Georgia" panose="02040502050405020303" pitchFamily="18" charset="0"/>
              </a:rPr>
              <a:t> </a:t>
            </a:r>
            <a:r>
              <a:rPr lang="en-US" sz="1333" err="1">
                <a:solidFill>
                  <a:srgbClr val="282828"/>
                </a:solidFill>
                <a:latin typeface="Georgia" panose="02040502050405020303" pitchFamily="18" charset="0"/>
              </a:rPr>
              <a:t>en</a:t>
            </a:r>
            <a:r>
              <a:rPr lang="en-US" sz="1333">
                <a:solidFill>
                  <a:srgbClr val="282828"/>
                </a:solidFill>
                <a:latin typeface="Georgia" panose="02040502050405020303" pitchFamily="18" charset="0"/>
              </a:rPr>
              <a:t> </a:t>
            </a:r>
            <a:r>
              <a:rPr lang="en-US" sz="1333" err="1">
                <a:solidFill>
                  <a:srgbClr val="282828"/>
                </a:solidFill>
                <a:latin typeface="Georgia" panose="02040502050405020303" pitchFamily="18" charset="0"/>
              </a:rPr>
              <a:t>ideologieën</a:t>
            </a:r>
            <a:r>
              <a:rPr lang="en-US" sz="1333">
                <a:solidFill>
                  <a:srgbClr val="282828"/>
                </a:solidFill>
                <a:latin typeface="Georgia" panose="02040502050405020303" pitchFamily="18" charset="0"/>
              </a:rPr>
              <a:t> </a:t>
            </a:r>
            <a:r>
              <a:rPr lang="en-US" sz="1333" err="1">
                <a:solidFill>
                  <a:srgbClr val="282828"/>
                </a:solidFill>
                <a:latin typeface="Georgia" panose="02040502050405020303" pitchFamily="18" charset="0"/>
              </a:rPr>
              <a:t>propageren</a:t>
            </a:r>
            <a:r>
              <a:rPr lang="en-US" sz="1333">
                <a:solidFill>
                  <a:srgbClr val="282828"/>
                </a:solidFill>
                <a:latin typeface="Georgia" panose="02040502050405020303" pitchFamily="18" charset="0"/>
              </a:rPr>
              <a:t> </a:t>
            </a:r>
            <a:r>
              <a:rPr lang="en-US" sz="1333" err="1">
                <a:solidFill>
                  <a:srgbClr val="282828"/>
                </a:solidFill>
                <a:latin typeface="Georgia" panose="02040502050405020303" pitchFamily="18" charset="0"/>
              </a:rPr>
              <a:t>vaak</a:t>
            </a:r>
            <a:r>
              <a:rPr lang="en-US" sz="1333">
                <a:solidFill>
                  <a:srgbClr val="282828"/>
                </a:solidFill>
                <a:latin typeface="Georgia" panose="02040502050405020303" pitchFamily="18" charset="0"/>
              </a:rPr>
              <a:t> </a:t>
            </a:r>
            <a:r>
              <a:rPr lang="en-US" sz="1333" err="1">
                <a:solidFill>
                  <a:srgbClr val="282828"/>
                </a:solidFill>
                <a:latin typeface="Georgia" panose="02040502050405020303" pitchFamily="18" charset="0"/>
              </a:rPr>
              <a:t>gelijkheid</a:t>
            </a:r>
            <a:r>
              <a:rPr lang="en-US" sz="1333">
                <a:solidFill>
                  <a:srgbClr val="282828"/>
                </a:solidFill>
                <a:latin typeface="Georgia" panose="02040502050405020303" pitchFamily="18" charset="0"/>
              </a:rPr>
              <a:t> (</a:t>
            </a:r>
            <a:r>
              <a:rPr lang="en-US" sz="1333" err="1">
                <a:solidFill>
                  <a:srgbClr val="282828"/>
                </a:solidFill>
                <a:latin typeface="Georgia" panose="02040502050405020303" pitchFamily="18" charset="0"/>
              </a:rPr>
              <a:t>gelijke</a:t>
            </a:r>
            <a:r>
              <a:rPr lang="en-US" sz="1333">
                <a:solidFill>
                  <a:srgbClr val="282828"/>
                </a:solidFill>
                <a:latin typeface="Georgia" panose="02040502050405020303" pitchFamily="18" charset="0"/>
              </a:rPr>
              <a:t> </a:t>
            </a:r>
            <a:r>
              <a:rPr lang="en-US" sz="1333" err="1">
                <a:solidFill>
                  <a:srgbClr val="282828"/>
                </a:solidFill>
                <a:latin typeface="Georgia" panose="02040502050405020303" pitchFamily="18" charset="0"/>
              </a:rPr>
              <a:t>waarde</a:t>
            </a:r>
            <a:r>
              <a:rPr lang="en-US" sz="1333">
                <a:solidFill>
                  <a:srgbClr val="282828"/>
                </a:solidFill>
                <a:latin typeface="Georgia" panose="02040502050405020303" pitchFamily="18" charset="0"/>
              </a:rPr>
              <a:t> van </a:t>
            </a:r>
            <a:r>
              <a:rPr lang="en-US" sz="1333" err="1">
                <a:solidFill>
                  <a:srgbClr val="282828"/>
                </a:solidFill>
                <a:latin typeface="Georgia" panose="02040502050405020303" pitchFamily="18" charset="0"/>
              </a:rPr>
              <a:t>menselijk</a:t>
            </a:r>
            <a:r>
              <a:rPr lang="en-US" sz="1333">
                <a:solidFill>
                  <a:srgbClr val="282828"/>
                </a:solidFill>
                <a:latin typeface="Georgia" panose="02040502050405020303" pitchFamily="18" charset="0"/>
              </a:rPr>
              <a:t> </a:t>
            </a:r>
            <a:r>
              <a:rPr lang="en-US" sz="1333" err="1">
                <a:solidFill>
                  <a:srgbClr val="282828"/>
                </a:solidFill>
                <a:latin typeface="Georgia" panose="02040502050405020303" pitchFamily="18" charset="0"/>
              </a:rPr>
              <a:t>leven</a:t>
            </a:r>
            <a:r>
              <a:rPr lang="en-US" sz="1333">
                <a:solidFill>
                  <a:srgbClr val="282828"/>
                </a:solidFill>
                <a:latin typeface="Georgia" panose="02040502050405020303" pitchFamily="18" charset="0"/>
              </a:rPr>
              <a:t>), </a:t>
            </a:r>
            <a:r>
              <a:rPr lang="en-US" sz="1333" err="1">
                <a:solidFill>
                  <a:srgbClr val="282828"/>
                </a:solidFill>
                <a:latin typeface="Georgia" panose="02040502050405020303" pitchFamily="18" charset="0"/>
              </a:rPr>
              <a:t>terwijl</a:t>
            </a:r>
            <a:r>
              <a:rPr lang="en-US" sz="1333">
                <a:solidFill>
                  <a:srgbClr val="282828"/>
                </a:solidFill>
                <a:latin typeface="Georgia" panose="02040502050405020303" pitchFamily="18" charset="0"/>
              </a:rPr>
              <a:t> </a:t>
            </a:r>
            <a:r>
              <a:rPr lang="en-US" sz="1333" b="1" err="1">
                <a:solidFill>
                  <a:srgbClr val="282828"/>
                </a:solidFill>
                <a:latin typeface="Georgia" panose="02040502050405020303" pitchFamily="18" charset="0"/>
              </a:rPr>
              <a:t>beleid</a:t>
            </a:r>
            <a:r>
              <a:rPr lang="en-US" sz="1333" b="1">
                <a:solidFill>
                  <a:srgbClr val="282828"/>
                </a:solidFill>
                <a:latin typeface="Georgia" panose="02040502050405020303" pitchFamily="18" charset="0"/>
              </a:rPr>
              <a:t>, </a:t>
            </a:r>
            <a:r>
              <a:rPr lang="en-US" sz="1333" b="1" err="1">
                <a:solidFill>
                  <a:srgbClr val="282828"/>
                </a:solidFill>
                <a:latin typeface="Georgia" panose="02040502050405020303" pitchFamily="18" charset="0"/>
              </a:rPr>
              <a:t>bijvoorbeeld</a:t>
            </a:r>
            <a:r>
              <a:rPr lang="en-US" sz="1333" b="1">
                <a:solidFill>
                  <a:srgbClr val="282828"/>
                </a:solidFill>
                <a:latin typeface="Georgia" panose="02040502050405020303" pitchFamily="18" charset="0"/>
              </a:rPr>
              <a:t> </a:t>
            </a:r>
            <a:r>
              <a:rPr lang="en-US" sz="1333" b="1" err="1">
                <a:solidFill>
                  <a:srgbClr val="282828"/>
                </a:solidFill>
                <a:latin typeface="Georgia" panose="02040502050405020303" pitchFamily="18" charset="0"/>
              </a:rPr>
              <a:t>positieve</a:t>
            </a:r>
            <a:r>
              <a:rPr lang="en-US" sz="1333" b="1">
                <a:solidFill>
                  <a:srgbClr val="282828"/>
                </a:solidFill>
                <a:latin typeface="Georgia" panose="02040502050405020303" pitchFamily="18" charset="0"/>
              </a:rPr>
              <a:t> </a:t>
            </a:r>
            <a:r>
              <a:rPr lang="en-US" sz="1333" b="1" err="1">
                <a:solidFill>
                  <a:srgbClr val="282828"/>
                </a:solidFill>
                <a:latin typeface="Georgia" panose="02040502050405020303" pitchFamily="18" charset="0"/>
              </a:rPr>
              <a:t>discriminatie</a:t>
            </a:r>
            <a:r>
              <a:rPr lang="en-US" sz="1333" b="1">
                <a:solidFill>
                  <a:srgbClr val="282828"/>
                </a:solidFill>
                <a:latin typeface="Georgia" panose="02040502050405020303" pitchFamily="18" charset="0"/>
              </a:rPr>
              <a:t>, </a:t>
            </a:r>
            <a:r>
              <a:rPr lang="en-US" sz="1333" err="1">
                <a:solidFill>
                  <a:srgbClr val="282828"/>
                </a:solidFill>
                <a:latin typeface="Georgia" panose="02040502050405020303" pitchFamily="18" charset="0"/>
              </a:rPr>
              <a:t>zich</a:t>
            </a:r>
            <a:r>
              <a:rPr lang="en-US" sz="1333">
                <a:solidFill>
                  <a:srgbClr val="282828"/>
                </a:solidFill>
                <a:latin typeface="Georgia" panose="02040502050405020303" pitchFamily="18" charset="0"/>
              </a:rPr>
              <a:t> </a:t>
            </a:r>
            <a:r>
              <a:rPr lang="en-US" sz="1333" err="1">
                <a:solidFill>
                  <a:srgbClr val="282828"/>
                </a:solidFill>
                <a:latin typeface="Georgia" panose="02040502050405020303" pitchFamily="18" charset="0"/>
              </a:rPr>
              <a:t>richt</a:t>
            </a:r>
            <a:r>
              <a:rPr lang="en-US" sz="1333">
                <a:solidFill>
                  <a:srgbClr val="282828"/>
                </a:solidFill>
                <a:latin typeface="Georgia" panose="02040502050405020303" pitchFamily="18" charset="0"/>
              </a:rPr>
              <a:t> op </a:t>
            </a:r>
            <a:r>
              <a:rPr lang="en-US" sz="1333" err="1">
                <a:solidFill>
                  <a:srgbClr val="282828"/>
                </a:solidFill>
                <a:latin typeface="Georgia" panose="02040502050405020303" pitchFamily="18" charset="0"/>
              </a:rPr>
              <a:t>gelijkwaardigheid</a:t>
            </a:r>
            <a:r>
              <a:rPr lang="en-US" sz="1333">
                <a:solidFill>
                  <a:srgbClr val="282828"/>
                </a:solidFill>
                <a:latin typeface="Georgia" panose="02040502050405020303" pitchFamily="18" charset="0"/>
              </a:rPr>
              <a:t>.</a:t>
            </a:r>
          </a:p>
        </p:txBody>
      </p:sp>
      <p:sp>
        <p:nvSpPr>
          <p:cNvPr id="2" name="Tekstvak 1">
            <a:extLst>
              <a:ext uri="{FF2B5EF4-FFF2-40B4-BE49-F238E27FC236}">
                <a16:creationId xmlns:a16="http://schemas.microsoft.com/office/drawing/2014/main" id="{A721B874-1BB6-4CBE-A302-184B80E77C96}"/>
              </a:ext>
            </a:extLst>
          </p:cNvPr>
          <p:cNvSpPr txBox="1"/>
          <p:nvPr/>
        </p:nvSpPr>
        <p:spPr>
          <a:xfrm>
            <a:off x="1046534" y="4092980"/>
            <a:ext cx="1478099" cy="369332"/>
          </a:xfrm>
          <a:prstGeom prst="rect">
            <a:avLst/>
          </a:prstGeom>
          <a:solidFill>
            <a:srgbClr val="83C042"/>
          </a:solidFill>
          <a:ln>
            <a:noFill/>
          </a:ln>
        </p:spPr>
        <p:txBody>
          <a:bodyPr wrap="square" lIns="91440" tIns="45720" rIns="91440" bIns="45720" anchor="t">
            <a:spAutoFit/>
          </a:bodyPr>
          <a:lstStyle/>
          <a:p>
            <a:pPr algn="ctr">
              <a:defRPr/>
            </a:pPr>
            <a:r>
              <a:rPr lang="nl-NL" b="1">
                <a:solidFill>
                  <a:schemeClr val="bg1"/>
                </a:solidFill>
                <a:cs typeface="Calibri" panose="020F0502020204030204" pitchFamily="34" charset="0"/>
              </a:rPr>
              <a:t>Gelijkheid</a:t>
            </a:r>
          </a:p>
        </p:txBody>
      </p:sp>
    </p:spTree>
    <p:extLst>
      <p:ext uri="{BB962C8B-B14F-4D97-AF65-F5344CB8AC3E}">
        <p14:creationId xmlns:p14="http://schemas.microsoft.com/office/powerpoint/2010/main" val="31330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Tijdelijke aanduiding voor inhoud 3">
            <a:extLst>
              <a:ext uri="{FF2B5EF4-FFF2-40B4-BE49-F238E27FC236}">
                <a16:creationId xmlns:a16="http://schemas.microsoft.com/office/drawing/2014/main" id="{0FFAC583-6125-4F2B-ADD4-7D24E356B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5659438"/>
            <a:ext cx="15748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itel 2">
            <a:extLst>
              <a:ext uri="{FF2B5EF4-FFF2-40B4-BE49-F238E27FC236}">
                <a16:creationId xmlns:a16="http://schemas.microsoft.com/office/drawing/2014/main" id="{6A038195-9F97-48E5-91DD-33CE18A9CA50}"/>
              </a:ext>
            </a:extLst>
          </p:cNvPr>
          <p:cNvSpPr>
            <a:spLocks noGrp="1" noChangeArrowheads="1"/>
          </p:cNvSpPr>
          <p:nvPr>
            <p:ph type="title"/>
          </p:nvPr>
        </p:nvSpPr>
        <p:spPr>
          <a:xfrm>
            <a:off x="706438" y="488950"/>
            <a:ext cx="9385300" cy="736600"/>
          </a:xfrm>
        </p:spPr>
        <p:txBody>
          <a:bodyPr/>
          <a:lstStyle/>
          <a:p>
            <a:pPr eaLnBrk="1" hangingPunct="1">
              <a:defRPr/>
            </a:pPr>
            <a:r>
              <a:rPr lang="nl-NL" altLang="nl-NL">
                <a:latin typeface="+mn-lt"/>
              </a:rPr>
              <a:t>Veranderende maatschappij</a:t>
            </a:r>
          </a:p>
        </p:txBody>
      </p:sp>
      <p:sp>
        <p:nvSpPr>
          <p:cNvPr id="8" name="Tijdelijke aanduiding voor inhoud 1">
            <a:extLst>
              <a:ext uri="{FF2B5EF4-FFF2-40B4-BE49-F238E27FC236}">
                <a16:creationId xmlns:a16="http://schemas.microsoft.com/office/drawing/2014/main" id="{8CCC42BA-56FA-4CB7-A748-CF69C1578A76}"/>
              </a:ext>
            </a:extLst>
          </p:cNvPr>
          <p:cNvSpPr>
            <a:spLocks noGrp="1"/>
          </p:cNvSpPr>
          <p:nvPr>
            <p:ph idx="1"/>
          </p:nvPr>
        </p:nvSpPr>
        <p:spPr>
          <a:xfrm>
            <a:off x="584200" y="1358900"/>
            <a:ext cx="10161588" cy="4687888"/>
          </a:xfrm>
        </p:spPr>
        <p:txBody>
          <a:bodyPr rtlCol="0">
            <a:normAutofit/>
          </a:bodyPr>
          <a:lstStyle/>
          <a:p>
            <a:pPr eaLnBrk="1" fontAlgn="auto" hangingPunct="1">
              <a:spcAft>
                <a:spcPts val="0"/>
              </a:spcAft>
              <a:buClr>
                <a:schemeClr val="accent4"/>
              </a:buClr>
              <a:defRPr/>
            </a:pPr>
            <a:r>
              <a:rPr lang="nl-NL">
                <a:solidFill>
                  <a:schemeClr val="bg2">
                    <a:lumMod val="50000"/>
                  </a:schemeClr>
                </a:solidFill>
                <a:latin typeface="+mn-lt"/>
              </a:rPr>
              <a:t>Systemen (steeds meer?) ingericht op gemiddelden</a:t>
            </a:r>
          </a:p>
          <a:p>
            <a:pPr lvl="1" eaLnBrk="1" fontAlgn="auto" hangingPunct="1">
              <a:spcAft>
                <a:spcPts val="0"/>
              </a:spcAft>
              <a:buClr>
                <a:schemeClr val="accent4"/>
              </a:buClr>
              <a:defRPr/>
            </a:pPr>
            <a:r>
              <a:rPr lang="nl-NL">
                <a:solidFill>
                  <a:schemeClr val="bg2">
                    <a:lumMod val="50000"/>
                  </a:schemeClr>
                </a:solidFill>
                <a:latin typeface="+mn-lt"/>
              </a:rPr>
              <a:t>Generalisering van groepen mensen </a:t>
            </a:r>
          </a:p>
          <a:p>
            <a:pPr lvl="1" eaLnBrk="1" fontAlgn="auto" hangingPunct="1">
              <a:spcAft>
                <a:spcPts val="0"/>
              </a:spcAft>
              <a:buClr>
                <a:schemeClr val="accent4"/>
              </a:buClr>
              <a:defRPr/>
            </a:pPr>
            <a:r>
              <a:rPr lang="nl-NL">
                <a:solidFill>
                  <a:schemeClr val="bg2">
                    <a:lumMod val="50000"/>
                  </a:schemeClr>
                </a:solidFill>
                <a:latin typeface="+mn-lt"/>
              </a:rPr>
              <a:t>Gelijke behandeling i.p.v. kijken naar individuele behoeften</a:t>
            </a:r>
          </a:p>
          <a:p>
            <a:pPr lvl="1" eaLnBrk="1" fontAlgn="auto" hangingPunct="1">
              <a:spcAft>
                <a:spcPts val="0"/>
              </a:spcAft>
              <a:buClr>
                <a:schemeClr val="accent4"/>
              </a:buClr>
              <a:defRPr/>
            </a:pPr>
            <a:r>
              <a:rPr lang="nl-NL">
                <a:solidFill>
                  <a:schemeClr val="bg2">
                    <a:lumMod val="50000"/>
                  </a:schemeClr>
                </a:solidFill>
                <a:latin typeface="+mn-lt"/>
              </a:rPr>
              <a:t>Nadruk op functionele waarde van mensen</a:t>
            </a:r>
          </a:p>
          <a:p>
            <a:pPr lvl="1" eaLnBrk="1" fontAlgn="auto" hangingPunct="1">
              <a:spcAft>
                <a:spcPts val="0"/>
              </a:spcAft>
              <a:buClr>
                <a:schemeClr val="accent4"/>
              </a:buClr>
              <a:defRPr/>
            </a:pPr>
            <a:r>
              <a:rPr lang="nl-NL">
                <a:solidFill>
                  <a:schemeClr val="bg2">
                    <a:lumMod val="50000"/>
                  </a:schemeClr>
                </a:solidFill>
                <a:latin typeface="+mn-lt"/>
              </a:rPr>
              <a:t>Bevestiging van heersende ideeën over ‘wat normaal is’ </a:t>
            </a:r>
          </a:p>
          <a:p>
            <a:pPr lvl="1" eaLnBrk="1" fontAlgn="auto" hangingPunct="1">
              <a:spcAft>
                <a:spcPts val="0"/>
              </a:spcAft>
              <a:buClr>
                <a:schemeClr val="accent4"/>
              </a:buClr>
              <a:defRPr/>
            </a:pPr>
            <a:endParaRPr lang="nl-NL">
              <a:solidFill>
                <a:schemeClr val="bg2">
                  <a:lumMod val="50000"/>
                </a:schemeClr>
              </a:solidFill>
              <a:latin typeface="+mn-lt"/>
            </a:endParaRPr>
          </a:p>
          <a:p>
            <a:pPr eaLnBrk="1" fontAlgn="auto" hangingPunct="1">
              <a:spcAft>
                <a:spcPts val="0"/>
              </a:spcAft>
              <a:buClr>
                <a:schemeClr val="accent4"/>
              </a:buClr>
              <a:defRPr/>
            </a:pPr>
            <a:r>
              <a:rPr lang="nl-NL">
                <a:solidFill>
                  <a:schemeClr val="bg2">
                    <a:lumMod val="50000"/>
                  </a:schemeClr>
                </a:solidFill>
                <a:latin typeface="+mn-lt"/>
              </a:rPr>
              <a:t>Mensen die niet in de standaard passen:</a:t>
            </a:r>
          </a:p>
          <a:p>
            <a:pPr lvl="1" eaLnBrk="1" fontAlgn="auto" hangingPunct="1">
              <a:spcAft>
                <a:spcPts val="0"/>
              </a:spcAft>
              <a:buClr>
                <a:schemeClr val="accent4"/>
              </a:buClr>
              <a:buFont typeface="Wingdings" charset="2"/>
              <a:buChar char="§"/>
              <a:defRPr/>
            </a:pPr>
            <a:r>
              <a:rPr lang="nl-NL" sz="1600">
                <a:solidFill>
                  <a:schemeClr val="bg2">
                    <a:lumMod val="50000"/>
                  </a:schemeClr>
                </a:solidFill>
                <a:latin typeface="+mn-lt"/>
              </a:rPr>
              <a:t>aparte voorzieningen (bv speciaal onderwijs)</a:t>
            </a:r>
          </a:p>
          <a:p>
            <a:pPr lvl="1" eaLnBrk="1" fontAlgn="auto" hangingPunct="1">
              <a:spcAft>
                <a:spcPts val="0"/>
              </a:spcAft>
              <a:buClr>
                <a:schemeClr val="accent4"/>
              </a:buClr>
              <a:buFont typeface="Wingdings" charset="2"/>
              <a:buChar char="§"/>
              <a:defRPr/>
            </a:pPr>
            <a:r>
              <a:rPr lang="nl-NL" sz="1600">
                <a:solidFill>
                  <a:schemeClr val="bg2">
                    <a:lumMod val="50000"/>
                  </a:schemeClr>
                </a:solidFill>
                <a:latin typeface="+mn-lt"/>
              </a:rPr>
              <a:t>aangepaste omgeving (bv </a:t>
            </a:r>
            <a:r>
              <a:rPr lang="nl-NL" sz="1600" err="1">
                <a:solidFill>
                  <a:schemeClr val="bg2">
                    <a:lumMod val="50000"/>
                  </a:schemeClr>
                </a:solidFill>
                <a:latin typeface="+mn-lt"/>
              </a:rPr>
              <a:t>autiklas</a:t>
            </a:r>
            <a:r>
              <a:rPr lang="nl-NL" sz="1600">
                <a:solidFill>
                  <a:schemeClr val="bg2">
                    <a:lumMod val="50000"/>
                  </a:schemeClr>
                </a:solidFill>
                <a:latin typeface="+mn-lt"/>
              </a:rPr>
              <a:t>)</a:t>
            </a:r>
          </a:p>
          <a:p>
            <a:pPr lvl="1" eaLnBrk="1" fontAlgn="auto" hangingPunct="1">
              <a:spcAft>
                <a:spcPts val="0"/>
              </a:spcAft>
              <a:buClr>
                <a:schemeClr val="accent4"/>
              </a:buClr>
              <a:buFont typeface="Wingdings" charset="2"/>
              <a:buChar char="§"/>
              <a:defRPr/>
            </a:pPr>
            <a:r>
              <a:rPr lang="nl-NL" sz="1600">
                <a:solidFill>
                  <a:schemeClr val="bg2">
                    <a:lumMod val="50000"/>
                  </a:schemeClr>
                </a:solidFill>
                <a:latin typeface="+mn-lt"/>
              </a:rPr>
              <a:t>leren aanpassen (bv ABA therapie)</a:t>
            </a:r>
          </a:p>
          <a:p>
            <a:pPr eaLnBrk="1" fontAlgn="auto" hangingPunct="1">
              <a:spcAft>
                <a:spcPts val="0"/>
              </a:spcAft>
              <a:defRPr/>
            </a:pPr>
            <a:endParaRPr lang="nl-NL">
              <a:solidFill>
                <a:schemeClr val="bg2">
                  <a:lumMod val="50000"/>
                </a:schemeClr>
              </a:solidFill>
              <a:latin typeface="+mn-lt"/>
            </a:endParaRPr>
          </a:p>
        </p:txBody>
      </p:sp>
      <p:pic>
        <p:nvPicPr>
          <p:cNvPr id="10" name="Afbeelding 9" descr="Afbeelding met vloer, binnen, kamer, tafel&#10;&#10;Automatisch gegenereerde beschrijving">
            <a:extLst>
              <a:ext uri="{FF2B5EF4-FFF2-40B4-BE49-F238E27FC236}">
                <a16:creationId xmlns:a16="http://schemas.microsoft.com/office/drawing/2014/main" id="{F4210919-82A0-4A6F-8E9B-EAC41BFA23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685925"/>
            <a:ext cx="40894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VreemdGedrag.jpg">
            <a:extLst>
              <a:ext uri="{FF2B5EF4-FFF2-40B4-BE49-F238E27FC236}">
                <a16:creationId xmlns:a16="http://schemas.microsoft.com/office/drawing/2014/main" id="{43BC2D5F-34E9-490B-86DA-5E68091BD2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3588" y="4727575"/>
            <a:ext cx="6032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VreemdGedrag.jpg">
            <a:extLst>
              <a:ext uri="{FF2B5EF4-FFF2-40B4-BE49-F238E27FC236}">
                <a16:creationId xmlns:a16="http://schemas.microsoft.com/office/drawing/2014/main" id="{567EF621-7086-479A-A3B5-333ED72DE9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2463" y="3690938"/>
            <a:ext cx="2916237"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VreemdGedrag.jpg">
            <a:extLst>
              <a:ext uri="{FF2B5EF4-FFF2-40B4-BE49-F238E27FC236}">
                <a16:creationId xmlns:a16="http://schemas.microsoft.com/office/drawing/2014/main" id="{DBFC4270-A23D-4231-A0B1-B9B0D2960E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6575" y="4706938"/>
            <a:ext cx="1204913"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descr="VreemdGedrag.jpg">
            <a:extLst>
              <a:ext uri="{FF2B5EF4-FFF2-40B4-BE49-F238E27FC236}">
                <a16:creationId xmlns:a16="http://schemas.microsoft.com/office/drawing/2014/main" id="{E8A305CB-EFBC-41E2-B1DC-1F5698726B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49925" y="4727575"/>
            <a:ext cx="12049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 descr="VreemdGedrag.jpg">
            <a:extLst>
              <a:ext uri="{FF2B5EF4-FFF2-40B4-BE49-F238E27FC236}">
                <a16:creationId xmlns:a16="http://schemas.microsoft.com/office/drawing/2014/main" id="{CE3848A4-29C7-49E4-8847-C75A05D47B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5175" y="4727575"/>
            <a:ext cx="6032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 descr="VreemdGedrag.jpg">
            <a:extLst>
              <a:ext uri="{FF2B5EF4-FFF2-40B4-BE49-F238E27FC236}">
                <a16:creationId xmlns:a16="http://schemas.microsoft.com/office/drawing/2014/main" id="{09CEFF3B-9777-4C4B-8370-EFF0C163BF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4050" y="3690938"/>
            <a:ext cx="29178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 descr="VreemdGedrag.jpg">
            <a:extLst>
              <a:ext uri="{FF2B5EF4-FFF2-40B4-BE49-F238E27FC236}">
                <a16:creationId xmlns:a16="http://schemas.microsoft.com/office/drawing/2014/main" id="{3DF7BC88-D0F5-4E63-9BBF-9785217C22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9750" y="4706938"/>
            <a:ext cx="1204913"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 descr="VreemdGedrag.jpg">
            <a:extLst>
              <a:ext uri="{FF2B5EF4-FFF2-40B4-BE49-F238E27FC236}">
                <a16:creationId xmlns:a16="http://schemas.microsoft.com/office/drawing/2014/main" id="{8E220096-0419-4077-BB49-23A534194D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1513" y="4727575"/>
            <a:ext cx="1204912"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906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Tijdelijke aanduiding voor inhoud 3">
            <a:extLst>
              <a:ext uri="{FF2B5EF4-FFF2-40B4-BE49-F238E27FC236}">
                <a16:creationId xmlns:a16="http://schemas.microsoft.com/office/drawing/2014/main" id="{A8F08802-19FC-41A0-AC59-0403E1B40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5659438"/>
            <a:ext cx="15748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Tijdelijke aanduiding voor inhoud 7">
            <a:extLst>
              <a:ext uri="{FF2B5EF4-FFF2-40B4-BE49-F238E27FC236}">
                <a16:creationId xmlns:a16="http://schemas.microsoft.com/office/drawing/2014/main" id="{0FB65B12-271E-4730-B5BA-A6077FF4930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831850" y="2889250"/>
            <a:ext cx="10150475" cy="539750"/>
          </a:xfrm>
        </p:spPr>
      </p:pic>
    </p:spTree>
    <p:extLst>
      <p:ext uri="{BB962C8B-B14F-4D97-AF65-F5344CB8AC3E}">
        <p14:creationId xmlns:p14="http://schemas.microsoft.com/office/powerpoint/2010/main" val="37669702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F040BF62-7344-4599-AE3E-F128F01B06EF}"/>
              </a:ext>
            </a:extLst>
          </p:cNvPr>
          <p:cNvSpPr txBox="1">
            <a:spLocks/>
          </p:cNvSpPr>
          <p:nvPr/>
        </p:nvSpPr>
        <p:spPr bwMode="auto">
          <a:xfrm>
            <a:off x="620713" y="469900"/>
            <a:ext cx="4340225" cy="441325"/>
          </a:xfrm>
          <a:prstGeom prst="rect">
            <a:avLst/>
          </a:prstGeom>
          <a:noFill/>
          <a:ln>
            <a:noFill/>
          </a:ln>
        </p:spPr>
        <p:txBody>
          <a:bodyPr>
            <a:normAutofit fontScale="77500" lnSpcReduction="20000"/>
          </a:bodyPr>
          <a:lstStyle>
            <a:lvl1pPr algn="l" rtl="0" eaLnBrk="0" fontAlgn="base" hangingPunct="0">
              <a:lnSpc>
                <a:spcPct val="90000"/>
              </a:lnSpc>
              <a:spcBef>
                <a:spcPct val="0"/>
              </a:spcBef>
              <a:spcAft>
                <a:spcPct val="0"/>
              </a:spcAft>
              <a:defRPr sz="3600" kern="1200">
                <a:solidFill>
                  <a:srgbClr val="F6945A"/>
                </a:solidFill>
                <a:latin typeface="Muli ExtraLight" panose="00000300000000000000" pitchFamily="2" charset="0"/>
                <a:ea typeface="+mj-ea"/>
                <a:cs typeface="+mj-cs"/>
              </a:defRPr>
            </a:lvl1pPr>
            <a:lvl2pPr algn="l" rtl="0" eaLnBrk="0" fontAlgn="base" hangingPunct="0">
              <a:lnSpc>
                <a:spcPct val="90000"/>
              </a:lnSpc>
              <a:spcBef>
                <a:spcPct val="0"/>
              </a:spcBef>
              <a:spcAft>
                <a:spcPct val="0"/>
              </a:spcAft>
              <a:defRPr sz="3600">
                <a:solidFill>
                  <a:srgbClr val="F6945A"/>
                </a:solidFill>
                <a:latin typeface="Muli ExtraLight"/>
              </a:defRPr>
            </a:lvl2pPr>
            <a:lvl3pPr algn="l" rtl="0" eaLnBrk="0" fontAlgn="base" hangingPunct="0">
              <a:lnSpc>
                <a:spcPct val="90000"/>
              </a:lnSpc>
              <a:spcBef>
                <a:spcPct val="0"/>
              </a:spcBef>
              <a:spcAft>
                <a:spcPct val="0"/>
              </a:spcAft>
              <a:defRPr sz="3600">
                <a:solidFill>
                  <a:srgbClr val="F6945A"/>
                </a:solidFill>
                <a:latin typeface="Muli ExtraLight"/>
              </a:defRPr>
            </a:lvl3pPr>
            <a:lvl4pPr algn="l" rtl="0" eaLnBrk="0" fontAlgn="base" hangingPunct="0">
              <a:lnSpc>
                <a:spcPct val="90000"/>
              </a:lnSpc>
              <a:spcBef>
                <a:spcPct val="0"/>
              </a:spcBef>
              <a:spcAft>
                <a:spcPct val="0"/>
              </a:spcAft>
              <a:defRPr sz="3600">
                <a:solidFill>
                  <a:srgbClr val="F6945A"/>
                </a:solidFill>
                <a:latin typeface="Muli ExtraLight"/>
              </a:defRPr>
            </a:lvl4pPr>
            <a:lvl5pPr algn="l" rtl="0" eaLnBrk="0" fontAlgn="base" hangingPunct="0">
              <a:lnSpc>
                <a:spcPct val="90000"/>
              </a:lnSpc>
              <a:spcBef>
                <a:spcPct val="0"/>
              </a:spcBef>
              <a:spcAft>
                <a:spcPct val="0"/>
              </a:spcAft>
              <a:defRPr sz="3600">
                <a:solidFill>
                  <a:srgbClr val="F6945A"/>
                </a:solidFill>
                <a:latin typeface="Muli ExtraLight"/>
              </a:defRPr>
            </a:lvl5pPr>
            <a:lvl6pPr marL="457200" algn="l" rtl="0" fontAlgn="base">
              <a:lnSpc>
                <a:spcPct val="90000"/>
              </a:lnSpc>
              <a:spcBef>
                <a:spcPct val="0"/>
              </a:spcBef>
              <a:spcAft>
                <a:spcPct val="0"/>
              </a:spcAft>
              <a:defRPr sz="3600">
                <a:solidFill>
                  <a:srgbClr val="F6945A"/>
                </a:solidFill>
                <a:latin typeface="Muli ExtraLight"/>
              </a:defRPr>
            </a:lvl6pPr>
            <a:lvl7pPr marL="914400" algn="l" rtl="0" fontAlgn="base">
              <a:lnSpc>
                <a:spcPct val="90000"/>
              </a:lnSpc>
              <a:spcBef>
                <a:spcPct val="0"/>
              </a:spcBef>
              <a:spcAft>
                <a:spcPct val="0"/>
              </a:spcAft>
              <a:defRPr sz="3600">
                <a:solidFill>
                  <a:srgbClr val="F6945A"/>
                </a:solidFill>
                <a:latin typeface="Muli ExtraLight"/>
              </a:defRPr>
            </a:lvl7pPr>
            <a:lvl8pPr marL="1371600" algn="l" rtl="0" fontAlgn="base">
              <a:lnSpc>
                <a:spcPct val="90000"/>
              </a:lnSpc>
              <a:spcBef>
                <a:spcPct val="0"/>
              </a:spcBef>
              <a:spcAft>
                <a:spcPct val="0"/>
              </a:spcAft>
              <a:defRPr sz="3600">
                <a:solidFill>
                  <a:srgbClr val="F6945A"/>
                </a:solidFill>
                <a:latin typeface="Muli ExtraLight"/>
              </a:defRPr>
            </a:lvl8pPr>
            <a:lvl9pPr marL="1828800" algn="l" rtl="0" fontAlgn="base">
              <a:lnSpc>
                <a:spcPct val="90000"/>
              </a:lnSpc>
              <a:spcBef>
                <a:spcPct val="0"/>
              </a:spcBef>
              <a:spcAft>
                <a:spcPct val="0"/>
              </a:spcAft>
              <a:defRPr sz="3600">
                <a:solidFill>
                  <a:srgbClr val="F6945A"/>
                </a:solidFill>
                <a:latin typeface="Muli ExtraLight"/>
              </a:defRPr>
            </a:lvl9pPr>
          </a:lstStyle>
          <a:p>
            <a:pPr>
              <a:defRPr/>
            </a:pPr>
            <a:r>
              <a:rPr lang="en-US" err="1"/>
              <a:t>Verschillende</a:t>
            </a:r>
            <a:r>
              <a:rPr lang="en-US"/>
              <a:t> </a:t>
            </a:r>
            <a:r>
              <a:rPr lang="en-US" err="1"/>
              <a:t>soorten</a:t>
            </a:r>
            <a:r>
              <a:rPr lang="en-US"/>
              <a:t> </a:t>
            </a:r>
            <a:r>
              <a:rPr lang="nl-NL"/>
              <a:t>beleid</a:t>
            </a:r>
          </a:p>
        </p:txBody>
      </p:sp>
      <p:pic>
        <p:nvPicPr>
          <p:cNvPr id="30" name="Picture 3" descr="VreemdGedrag.jpg">
            <a:extLst>
              <a:ext uri="{FF2B5EF4-FFF2-40B4-BE49-F238E27FC236}">
                <a16:creationId xmlns:a16="http://schemas.microsoft.com/office/drawing/2014/main" id="{D429BC39-4D72-4B9B-A7F3-161E81E30501}"/>
              </a:ext>
            </a:extLst>
          </p:cNvPr>
          <p:cNvPicPr>
            <a:picLocks noChangeAspect="1"/>
          </p:cNvPicPr>
          <p:nvPr/>
        </p:nvPicPr>
        <p:blipFill rotWithShape="1">
          <a:blip r:embed="rId3" cstate="email">
            <a:duotone>
              <a:schemeClr val="accent4">
                <a:shade val="45000"/>
                <a:satMod val="135000"/>
              </a:schemeClr>
              <a:prstClr val="white"/>
            </a:duotone>
          </a:blip>
          <a:srcRect/>
          <a:stretch/>
        </p:blipFill>
        <p:spPr>
          <a:xfrm>
            <a:off x="5523051" y="4913444"/>
            <a:ext cx="603315" cy="925977"/>
          </a:xfrm>
          <a:prstGeom prst="rect">
            <a:avLst/>
          </a:prstGeom>
        </p:spPr>
      </p:pic>
      <p:pic>
        <p:nvPicPr>
          <p:cNvPr id="38" name="Picture 3" descr="VreemdGedrag.jpg">
            <a:extLst>
              <a:ext uri="{FF2B5EF4-FFF2-40B4-BE49-F238E27FC236}">
                <a16:creationId xmlns:a16="http://schemas.microsoft.com/office/drawing/2014/main" id="{C811944F-CD23-4067-B49D-AA1186E72657}"/>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229350" y="4891088"/>
            <a:ext cx="60325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 descr="VreemdGedrag.jpg">
            <a:extLst>
              <a:ext uri="{FF2B5EF4-FFF2-40B4-BE49-F238E27FC236}">
                <a16:creationId xmlns:a16="http://schemas.microsoft.com/office/drawing/2014/main" id="{B2FE559E-CD9D-4FFC-B2FF-F99B0131AD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3240088"/>
            <a:ext cx="604837"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3" descr="VreemdGedrag.jpg">
            <a:extLst>
              <a:ext uri="{FF2B5EF4-FFF2-40B4-BE49-F238E27FC236}">
                <a16:creationId xmlns:a16="http://schemas.microsoft.com/office/drawing/2014/main" id="{9F9D3385-E844-4376-813A-A071CCAB3E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8513" y="1747838"/>
            <a:ext cx="29178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3" descr="VreemdGedrag.jpg">
            <a:extLst>
              <a:ext uri="{FF2B5EF4-FFF2-40B4-BE49-F238E27FC236}">
                <a16:creationId xmlns:a16="http://schemas.microsoft.com/office/drawing/2014/main" id="{75A34DBB-A6FE-4BF5-8987-61E98CC252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3100" y="3238500"/>
            <a:ext cx="12049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3" descr="VreemdGedrag.jpg">
            <a:extLst>
              <a:ext uri="{FF2B5EF4-FFF2-40B4-BE49-F238E27FC236}">
                <a16:creationId xmlns:a16="http://schemas.microsoft.com/office/drawing/2014/main" id="{7CDE0705-600C-43B0-A913-C206D60C58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4863" y="3259138"/>
            <a:ext cx="120650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3" descr="VreemdGedrag.jpg">
            <a:extLst>
              <a:ext uri="{FF2B5EF4-FFF2-40B4-BE49-F238E27FC236}">
                <a16:creationId xmlns:a16="http://schemas.microsoft.com/office/drawing/2014/main" id="{00EC1235-823A-4021-B676-1FB9D14A9AE9}"/>
              </a:ext>
            </a:extLst>
          </p:cNvPr>
          <p:cNvPicPr>
            <a:picLocks noChangeAspect="1"/>
          </p:cNvPicPr>
          <p:nvPr/>
        </p:nvPicPr>
        <p:blipFill rotWithShape="1">
          <a:blip r:embed="rId8" cstate="email">
            <a:duotone>
              <a:srgbClr val="4ABDB4">
                <a:shade val="45000"/>
                <a:satMod val="135000"/>
              </a:srgbClr>
              <a:prstClr val="white"/>
            </a:duotone>
          </a:blip>
          <a:srcRect/>
          <a:stretch/>
        </p:blipFill>
        <p:spPr>
          <a:xfrm>
            <a:off x="3387212" y="4902722"/>
            <a:ext cx="603315" cy="925977"/>
          </a:xfrm>
          <a:prstGeom prst="rect">
            <a:avLst/>
          </a:prstGeom>
        </p:spPr>
      </p:pic>
      <p:pic>
        <p:nvPicPr>
          <p:cNvPr id="50" name="Picture 3" descr="VreemdGedrag.jpg">
            <a:extLst>
              <a:ext uri="{FF2B5EF4-FFF2-40B4-BE49-F238E27FC236}">
                <a16:creationId xmlns:a16="http://schemas.microsoft.com/office/drawing/2014/main" id="{60D5BE97-F601-40CF-B569-6AA233DA04BE}"/>
              </a:ext>
            </a:extLst>
          </p:cNvPr>
          <p:cNvPicPr>
            <a:picLocks noChangeAspect="1"/>
          </p:cNvPicPr>
          <p:nvPr/>
        </p:nvPicPr>
        <p:blipFill rotWithShape="1">
          <a:blip r:embed="rId9" cstate="email">
            <a:duotone>
              <a:schemeClr val="accent2">
                <a:shade val="45000"/>
                <a:satMod val="135000"/>
              </a:schemeClr>
              <a:prstClr val="white"/>
            </a:duotone>
          </a:blip>
          <a:srcRect/>
          <a:stretch/>
        </p:blipFill>
        <p:spPr>
          <a:xfrm>
            <a:off x="4104541" y="4900797"/>
            <a:ext cx="603315" cy="925977"/>
          </a:xfrm>
          <a:prstGeom prst="rect">
            <a:avLst/>
          </a:prstGeom>
        </p:spPr>
      </p:pic>
      <p:pic>
        <p:nvPicPr>
          <p:cNvPr id="51" name="Picture 3" descr="VreemdGedrag.jpg">
            <a:extLst>
              <a:ext uri="{FF2B5EF4-FFF2-40B4-BE49-F238E27FC236}">
                <a16:creationId xmlns:a16="http://schemas.microsoft.com/office/drawing/2014/main" id="{28051669-42F0-4E4F-B271-F65C346F53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9650" y="4914900"/>
            <a:ext cx="60325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kstvak 30">
            <a:extLst>
              <a:ext uri="{FF2B5EF4-FFF2-40B4-BE49-F238E27FC236}">
                <a16:creationId xmlns:a16="http://schemas.microsoft.com/office/drawing/2014/main" id="{DBBA5734-0F20-48E0-A871-EBF6A7F3B996}"/>
              </a:ext>
            </a:extLst>
          </p:cNvPr>
          <p:cNvSpPr txBox="1">
            <a:spLocks noChangeArrowheads="1"/>
          </p:cNvSpPr>
          <p:nvPr/>
        </p:nvSpPr>
        <p:spPr bwMode="auto">
          <a:xfrm>
            <a:off x="7608888" y="1892300"/>
            <a:ext cx="4319587" cy="584200"/>
          </a:xfrm>
          <a:prstGeom prst="rect">
            <a:avLst/>
          </a:prstGeom>
          <a:noFill/>
          <a:ln>
            <a:noFill/>
          </a:ln>
        </p:spPr>
        <p:txBody>
          <a:bodyPr>
            <a:spAutoFit/>
          </a:bodyPr>
          <a:lstStyle>
            <a:lvl1pPr>
              <a:lnSpc>
                <a:spcPct val="110000"/>
              </a:lnSpc>
              <a:spcBef>
                <a:spcPts val="1000"/>
              </a:spcBef>
              <a:buFont typeface="Arial" panose="020B0604020202020204" pitchFamily="34" charset="0"/>
              <a:buChar char="•"/>
              <a:defRPr sz="2000">
                <a:solidFill>
                  <a:srgbClr val="7F7F7F"/>
                </a:solidFill>
                <a:latin typeface="Muli"/>
              </a:defRPr>
            </a:lvl1pPr>
            <a:lvl2pPr marL="742950" indent="-285750">
              <a:lnSpc>
                <a:spcPct val="110000"/>
              </a:lnSpc>
              <a:spcBef>
                <a:spcPts val="500"/>
              </a:spcBef>
              <a:buFont typeface="Arial" panose="020B0604020202020204" pitchFamily="34" charset="0"/>
              <a:buChar char="•"/>
              <a:defRPr>
                <a:solidFill>
                  <a:srgbClr val="7F7F7F"/>
                </a:solidFill>
                <a:latin typeface="Muli"/>
              </a:defRPr>
            </a:lvl2pPr>
            <a:lvl3pPr marL="1143000" indent="-228600">
              <a:lnSpc>
                <a:spcPct val="110000"/>
              </a:lnSpc>
              <a:spcBef>
                <a:spcPts val="500"/>
              </a:spcBef>
              <a:buFont typeface="Arial" panose="020B0604020202020204" pitchFamily="34" charset="0"/>
              <a:buChar char="•"/>
              <a:defRPr>
                <a:solidFill>
                  <a:srgbClr val="7F7F7F"/>
                </a:solidFill>
                <a:latin typeface="Muli"/>
              </a:defRPr>
            </a:lvl3pPr>
            <a:lvl4pPr marL="1600200" indent="-228600">
              <a:lnSpc>
                <a:spcPct val="110000"/>
              </a:lnSpc>
              <a:spcBef>
                <a:spcPts val="500"/>
              </a:spcBef>
              <a:buFont typeface="Arial" panose="020B0604020202020204" pitchFamily="34" charset="0"/>
              <a:buChar char="•"/>
              <a:defRPr>
                <a:solidFill>
                  <a:srgbClr val="7F7F7F"/>
                </a:solidFill>
                <a:latin typeface="Muli"/>
              </a:defRPr>
            </a:lvl4pPr>
            <a:lvl5pPr marL="2057400" indent="-228600">
              <a:lnSpc>
                <a:spcPct val="110000"/>
              </a:lnSpc>
              <a:spcBef>
                <a:spcPts val="500"/>
              </a:spcBef>
              <a:buFont typeface="Arial" panose="020B0604020202020204" pitchFamily="34" charset="0"/>
              <a:buChar char="•"/>
              <a:defRPr>
                <a:solidFill>
                  <a:srgbClr val="7F7F7F"/>
                </a:solidFill>
                <a:latin typeface="Muli"/>
              </a:defRPr>
            </a:lvl5pPr>
            <a:lvl6pPr marL="25146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6pPr>
            <a:lvl7pPr marL="29718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7pPr>
            <a:lvl8pPr marL="34290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8pPr>
            <a:lvl9pPr marL="38862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9pPr>
          </a:lstStyle>
          <a:p>
            <a:pPr marL="380990" indent="-380990" defTabSz="914377" fontAlgn="auto">
              <a:lnSpc>
                <a:spcPct val="100000"/>
              </a:lnSpc>
              <a:spcBef>
                <a:spcPct val="0"/>
              </a:spcBef>
              <a:spcAft>
                <a:spcPts val="0"/>
              </a:spcAft>
              <a:defRPr/>
            </a:pPr>
            <a:r>
              <a:rPr lang="en-US" altLang="nl-NL" sz="1600" err="1">
                <a:solidFill>
                  <a:schemeClr val="tx2"/>
                </a:solidFill>
                <a:latin typeface="+mn-lt"/>
              </a:rPr>
              <a:t>Minste</a:t>
            </a:r>
            <a:r>
              <a:rPr lang="en-US" altLang="nl-NL" sz="1600">
                <a:solidFill>
                  <a:schemeClr val="tx2"/>
                </a:solidFill>
                <a:latin typeface="+mn-lt"/>
              </a:rPr>
              <a:t> </a:t>
            </a:r>
            <a:r>
              <a:rPr lang="en-US" altLang="nl-NL" sz="1600" err="1">
                <a:solidFill>
                  <a:schemeClr val="tx2"/>
                </a:solidFill>
                <a:latin typeface="+mn-lt"/>
              </a:rPr>
              <a:t>moeite</a:t>
            </a:r>
            <a:r>
              <a:rPr lang="en-US" altLang="nl-NL" sz="1600">
                <a:solidFill>
                  <a:schemeClr val="tx2"/>
                </a:solidFill>
                <a:latin typeface="+mn-lt"/>
              </a:rPr>
              <a:t> </a:t>
            </a:r>
            <a:r>
              <a:rPr lang="en-US" altLang="nl-NL" sz="1600" err="1">
                <a:solidFill>
                  <a:schemeClr val="tx2"/>
                </a:solidFill>
                <a:latin typeface="+mn-lt"/>
              </a:rPr>
              <a:t>werkgever</a:t>
            </a:r>
            <a:endParaRPr lang="en-US" altLang="nl-NL" sz="1600">
              <a:solidFill>
                <a:schemeClr val="tx2"/>
              </a:solidFill>
              <a:latin typeface="+mn-lt"/>
            </a:endParaRPr>
          </a:p>
          <a:p>
            <a:pPr marL="380990" indent="-380990" defTabSz="914377" fontAlgn="auto">
              <a:lnSpc>
                <a:spcPct val="100000"/>
              </a:lnSpc>
              <a:spcBef>
                <a:spcPct val="0"/>
              </a:spcBef>
              <a:spcAft>
                <a:spcPts val="0"/>
              </a:spcAft>
              <a:defRPr/>
            </a:pPr>
            <a:r>
              <a:rPr lang="en-US" altLang="nl-NL" sz="1600">
                <a:solidFill>
                  <a:schemeClr val="tx2"/>
                </a:solidFill>
                <a:latin typeface="+mn-lt"/>
              </a:rPr>
              <a:t>Groot </a:t>
            </a:r>
            <a:r>
              <a:rPr lang="en-US" altLang="nl-NL" sz="1600" err="1">
                <a:solidFill>
                  <a:schemeClr val="tx2"/>
                </a:solidFill>
                <a:latin typeface="+mn-lt"/>
              </a:rPr>
              <a:t>risico</a:t>
            </a:r>
            <a:r>
              <a:rPr lang="en-US" altLang="nl-NL" sz="1600">
                <a:solidFill>
                  <a:schemeClr val="tx2"/>
                </a:solidFill>
                <a:latin typeface="+mn-lt"/>
              </a:rPr>
              <a:t> op </a:t>
            </a:r>
            <a:r>
              <a:rPr lang="en-US" altLang="nl-NL" sz="1600" err="1">
                <a:solidFill>
                  <a:schemeClr val="tx2"/>
                </a:solidFill>
                <a:latin typeface="+mn-lt"/>
              </a:rPr>
              <a:t>uitval</a:t>
            </a:r>
            <a:r>
              <a:rPr lang="en-US" altLang="nl-NL" sz="1600">
                <a:solidFill>
                  <a:schemeClr val="tx2"/>
                </a:solidFill>
                <a:latin typeface="+mn-lt"/>
              </a:rPr>
              <a:t> </a:t>
            </a:r>
            <a:r>
              <a:rPr lang="en-US" altLang="nl-NL" sz="1600" err="1">
                <a:solidFill>
                  <a:schemeClr val="tx2"/>
                </a:solidFill>
                <a:latin typeface="+mn-lt"/>
              </a:rPr>
              <a:t>en</a:t>
            </a:r>
            <a:r>
              <a:rPr lang="en-US" altLang="nl-NL" sz="1600">
                <a:solidFill>
                  <a:schemeClr val="tx2"/>
                </a:solidFill>
                <a:latin typeface="+mn-lt"/>
              </a:rPr>
              <a:t> </a:t>
            </a:r>
            <a:r>
              <a:rPr lang="en-US" altLang="nl-NL" sz="1600" err="1">
                <a:solidFill>
                  <a:schemeClr val="tx2"/>
                </a:solidFill>
                <a:latin typeface="+mn-lt"/>
              </a:rPr>
              <a:t>conflicten</a:t>
            </a:r>
            <a:endParaRPr lang="en-US" altLang="nl-NL" sz="1600">
              <a:solidFill>
                <a:schemeClr val="tx2"/>
              </a:solidFill>
              <a:latin typeface="+mn-lt"/>
            </a:endParaRPr>
          </a:p>
        </p:txBody>
      </p:sp>
      <p:sp>
        <p:nvSpPr>
          <p:cNvPr id="53" name="Tekstvak 31">
            <a:extLst>
              <a:ext uri="{FF2B5EF4-FFF2-40B4-BE49-F238E27FC236}">
                <a16:creationId xmlns:a16="http://schemas.microsoft.com/office/drawing/2014/main" id="{1DEF86D5-4535-425C-840B-8EB82AC8DA1B}"/>
              </a:ext>
            </a:extLst>
          </p:cNvPr>
          <p:cNvSpPr txBox="1">
            <a:spLocks noChangeArrowheads="1"/>
          </p:cNvSpPr>
          <p:nvPr/>
        </p:nvSpPr>
        <p:spPr bwMode="auto">
          <a:xfrm>
            <a:off x="7608888" y="5045075"/>
            <a:ext cx="4446587" cy="862013"/>
          </a:xfrm>
          <a:prstGeom prst="rect">
            <a:avLst/>
          </a:prstGeom>
          <a:noFill/>
          <a:ln>
            <a:noFill/>
          </a:ln>
        </p:spPr>
        <p:txBody>
          <a:bodyPr>
            <a:spAutoFit/>
          </a:bodyPr>
          <a:lstStyle>
            <a:lvl1pPr>
              <a:lnSpc>
                <a:spcPct val="110000"/>
              </a:lnSpc>
              <a:spcBef>
                <a:spcPts val="1000"/>
              </a:spcBef>
              <a:buFont typeface="Arial" panose="020B0604020202020204" pitchFamily="34" charset="0"/>
              <a:buChar char="•"/>
              <a:defRPr sz="2000">
                <a:solidFill>
                  <a:srgbClr val="7F7F7F"/>
                </a:solidFill>
                <a:latin typeface="Muli"/>
              </a:defRPr>
            </a:lvl1pPr>
            <a:lvl2pPr marL="742950" indent="-285750">
              <a:lnSpc>
                <a:spcPct val="110000"/>
              </a:lnSpc>
              <a:spcBef>
                <a:spcPts val="500"/>
              </a:spcBef>
              <a:buFont typeface="Arial" panose="020B0604020202020204" pitchFamily="34" charset="0"/>
              <a:buChar char="•"/>
              <a:defRPr>
                <a:solidFill>
                  <a:srgbClr val="7F7F7F"/>
                </a:solidFill>
                <a:latin typeface="Muli"/>
              </a:defRPr>
            </a:lvl2pPr>
            <a:lvl3pPr marL="1143000" indent="-228600">
              <a:lnSpc>
                <a:spcPct val="110000"/>
              </a:lnSpc>
              <a:spcBef>
                <a:spcPts val="500"/>
              </a:spcBef>
              <a:buFont typeface="Arial" panose="020B0604020202020204" pitchFamily="34" charset="0"/>
              <a:buChar char="•"/>
              <a:defRPr>
                <a:solidFill>
                  <a:srgbClr val="7F7F7F"/>
                </a:solidFill>
                <a:latin typeface="Muli"/>
              </a:defRPr>
            </a:lvl3pPr>
            <a:lvl4pPr marL="1600200" indent="-228600">
              <a:lnSpc>
                <a:spcPct val="110000"/>
              </a:lnSpc>
              <a:spcBef>
                <a:spcPts val="500"/>
              </a:spcBef>
              <a:buFont typeface="Arial" panose="020B0604020202020204" pitchFamily="34" charset="0"/>
              <a:buChar char="•"/>
              <a:defRPr>
                <a:solidFill>
                  <a:srgbClr val="7F7F7F"/>
                </a:solidFill>
                <a:latin typeface="Muli"/>
              </a:defRPr>
            </a:lvl4pPr>
            <a:lvl5pPr marL="2057400" indent="-228600">
              <a:lnSpc>
                <a:spcPct val="110000"/>
              </a:lnSpc>
              <a:spcBef>
                <a:spcPts val="500"/>
              </a:spcBef>
              <a:buFont typeface="Arial" panose="020B0604020202020204" pitchFamily="34" charset="0"/>
              <a:buChar char="•"/>
              <a:defRPr>
                <a:solidFill>
                  <a:srgbClr val="7F7F7F"/>
                </a:solidFill>
                <a:latin typeface="Muli"/>
              </a:defRPr>
            </a:lvl5pPr>
            <a:lvl6pPr marL="25146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6pPr>
            <a:lvl7pPr marL="29718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7pPr>
            <a:lvl8pPr marL="34290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8pPr>
            <a:lvl9pPr marL="38862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9pPr>
          </a:lstStyle>
          <a:p>
            <a:pPr marL="228594" indent="-228594" defTabSz="914377" fontAlgn="auto">
              <a:lnSpc>
                <a:spcPct val="100000"/>
              </a:lnSpc>
              <a:spcBef>
                <a:spcPct val="0"/>
              </a:spcBef>
              <a:spcAft>
                <a:spcPts val="0"/>
              </a:spcAft>
              <a:defRPr/>
            </a:pPr>
            <a:r>
              <a:rPr lang="en-US" altLang="nl-NL" sz="1600" err="1">
                <a:solidFill>
                  <a:schemeClr val="tx2"/>
                </a:solidFill>
                <a:latin typeface="+mn-lt"/>
              </a:rPr>
              <a:t>Eigenaarschap</a:t>
            </a:r>
            <a:r>
              <a:rPr lang="en-US" altLang="nl-NL" sz="1600">
                <a:solidFill>
                  <a:schemeClr val="tx2"/>
                </a:solidFill>
                <a:latin typeface="+mn-lt"/>
              </a:rPr>
              <a:t> van </a:t>
            </a:r>
            <a:r>
              <a:rPr lang="en-US" altLang="nl-NL" sz="1600" err="1">
                <a:solidFill>
                  <a:schemeClr val="tx2"/>
                </a:solidFill>
                <a:latin typeface="+mn-lt"/>
              </a:rPr>
              <a:t>werkgever</a:t>
            </a:r>
            <a:r>
              <a:rPr lang="en-US" altLang="nl-NL" sz="1600">
                <a:solidFill>
                  <a:schemeClr val="tx2"/>
                </a:solidFill>
                <a:latin typeface="+mn-lt"/>
              </a:rPr>
              <a:t> </a:t>
            </a:r>
            <a:r>
              <a:rPr lang="en-US" altLang="nl-NL" sz="1600" err="1">
                <a:solidFill>
                  <a:schemeClr val="tx2"/>
                </a:solidFill>
                <a:latin typeface="+mn-lt"/>
              </a:rPr>
              <a:t>én</a:t>
            </a:r>
            <a:r>
              <a:rPr lang="en-US" altLang="nl-NL" sz="1600">
                <a:solidFill>
                  <a:schemeClr val="tx2"/>
                </a:solidFill>
                <a:latin typeface="+mn-lt"/>
              </a:rPr>
              <a:t> </a:t>
            </a:r>
            <a:r>
              <a:rPr lang="en-US" altLang="nl-NL" sz="1600" err="1">
                <a:solidFill>
                  <a:schemeClr val="tx2"/>
                </a:solidFill>
                <a:latin typeface="+mn-lt"/>
              </a:rPr>
              <a:t>werknemer</a:t>
            </a:r>
            <a:endParaRPr lang="en-US" altLang="nl-NL" sz="1600">
              <a:solidFill>
                <a:schemeClr val="tx2"/>
              </a:solidFill>
              <a:latin typeface="+mn-lt"/>
            </a:endParaRPr>
          </a:p>
          <a:p>
            <a:pPr marL="228594" indent="-228594" defTabSz="914377" fontAlgn="auto">
              <a:lnSpc>
                <a:spcPct val="100000"/>
              </a:lnSpc>
              <a:spcBef>
                <a:spcPct val="0"/>
              </a:spcBef>
              <a:spcAft>
                <a:spcPts val="0"/>
              </a:spcAft>
              <a:defRPr/>
            </a:pPr>
            <a:r>
              <a:rPr lang="en-US" altLang="nl-NL" sz="1600" err="1">
                <a:solidFill>
                  <a:schemeClr val="tx2"/>
                </a:solidFill>
                <a:latin typeface="+mn-lt"/>
              </a:rPr>
              <a:t>Hoogste</a:t>
            </a:r>
            <a:r>
              <a:rPr lang="en-US" altLang="nl-NL" sz="1600">
                <a:solidFill>
                  <a:schemeClr val="tx2"/>
                </a:solidFill>
                <a:latin typeface="+mn-lt"/>
              </a:rPr>
              <a:t> </a:t>
            </a:r>
          </a:p>
          <a:p>
            <a:pPr defTabSz="914377" fontAlgn="auto">
              <a:lnSpc>
                <a:spcPct val="100000"/>
              </a:lnSpc>
              <a:spcBef>
                <a:spcPct val="0"/>
              </a:spcBef>
              <a:spcAft>
                <a:spcPts val="0"/>
              </a:spcAft>
              <a:buFont typeface="Arial" panose="020B0604020202020204" pitchFamily="34" charset="0"/>
              <a:buNone/>
              <a:defRPr/>
            </a:pPr>
            <a:endParaRPr lang="en-US" altLang="nl-NL" sz="1800">
              <a:solidFill>
                <a:schemeClr val="tx2"/>
              </a:solidFill>
              <a:latin typeface="+mn-lt"/>
            </a:endParaRPr>
          </a:p>
        </p:txBody>
      </p:sp>
      <p:sp>
        <p:nvSpPr>
          <p:cNvPr id="54" name="Tekstvak 32">
            <a:extLst>
              <a:ext uri="{FF2B5EF4-FFF2-40B4-BE49-F238E27FC236}">
                <a16:creationId xmlns:a16="http://schemas.microsoft.com/office/drawing/2014/main" id="{0FCD78B8-4A9F-4D57-A0FB-D330EC61D2FB}"/>
              </a:ext>
            </a:extLst>
          </p:cNvPr>
          <p:cNvSpPr txBox="1">
            <a:spLocks noChangeArrowheads="1"/>
          </p:cNvSpPr>
          <p:nvPr/>
        </p:nvSpPr>
        <p:spPr bwMode="auto">
          <a:xfrm>
            <a:off x="7608888" y="3414713"/>
            <a:ext cx="4319587" cy="584200"/>
          </a:xfrm>
          <a:prstGeom prst="rect">
            <a:avLst/>
          </a:prstGeom>
          <a:noFill/>
          <a:ln>
            <a:noFill/>
          </a:ln>
        </p:spPr>
        <p:txBody>
          <a:bodyPr>
            <a:spAutoFit/>
          </a:bodyPr>
          <a:lstStyle>
            <a:lvl1pPr>
              <a:lnSpc>
                <a:spcPct val="110000"/>
              </a:lnSpc>
              <a:spcBef>
                <a:spcPts val="1000"/>
              </a:spcBef>
              <a:buFont typeface="Arial" panose="020B0604020202020204" pitchFamily="34" charset="0"/>
              <a:buChar char="•"/>
              <a:defRPr sz="2000">
                <a:solidFill>
                  <a:srgbClr val="7F7F7F"/>
                </a:solidFill>
                <a:latin typeface="Muli"/>
              </a:defRPr>
            </a:lvl1pPr>
            <a:lvl2pPr marL="742950" indent="-285750">
              <a:lnSpc>
                <a:spcPct val="110000"/>
              </a:lnSpc>
              <a:spcBef>
                <a:spcPts val="500"/>
              </a:spcBef>
              <a:buFont typeface="Arial" panose="020B0604020202020204" pitchFamily="34" charset="0"/>
              <a:buChar char="•"/>
              <a:defRPr>
                <a:solidFill>
                  <a:srgbClr val="7F7F7F"/>
                </a:solidFill>
                <a:latin typeface="Muli"/>
              </a:defRPr>
            </a:lvl2pPr>
            <a:lvl3pPr marL="1143000" indent="-228600">
              <a:lnSpc>
                <a:spcPct val="110000"/>
              </a:lnSpc>
              <a:spcBef>
                <a:spcPts val="500"/>
              </a:spcBef>
              <a:buFont typeface="Arial" panose="020B0604020202020204" pitchFamily="34" charset="0"/>
              <a:buChar char="•"/>
              <a:defRPr>
                <a:solidFill>
                  <a:srgbClr val="7F7F7F"/>
                </a:solidFill>
                <a:latin typeface="Muli"/>
              </a:defRPr>
            </a:lvl3pPr>
            <a:lvl4pPr marL="1600200" indent="-228600">
              <a:lnSpc>
                <a:spcPct val="110000"/>
              </a:lnSpc>
              <a:spcBef>
                <a:spcPts val="500"/>
              </a:spcBef>
              <a:buFont typeface="Arial" panose="020B0604020202020204" pitchFamily="34" charset="0"/>
              <a:buChar char="•"/>
              <a:defRPr>
                <a:solidFill>
                  <a:srgbClr val="7F7F7F"/>
                </a:solidFill>
                <a:latin typeface="Muli"/>
              </a:defRPr>
            </a:lvl4pPr>
            <a:lvl5pPr marL="2057400" indent="-228600">
              <a:lnSpc>
                <a:spcPct val="110000"/>
              </a:lnSpc>
              <a:spcBef>
                <a:spcPts val="500"/>
              </a:spcBef>
              <a:buFont typeface="Arial" panose="020B0604020202020204" pitchFamily="34" charset="0"/>
              <a:buChar char="•"/>
              <a:defRPr>
                <a:solidFill>
                  <a:srgbClr val="7F7F7F"/>
                </a:solidFill>
                <a:latin typeface="Muli"/>
              </a:defRPr>
            </a:lvl5pPr>
            <a:lvl6pPr marL="25146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6pPr>
            <a:lvl7pPr marL="29718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7pPr>
            <a:lvl8pPr marL="34290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8pPr>
            <a:lvl9pPr marL="38862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9pPr>
          </a:lstStyle>
          <a:p>
            <a:pPr marL="380990" indent="-380990" defTabSz="914377" fontAlgn="auto">
              <a:lnSpc>
                <a:spcPct val="100000"/>
              </a:lnSpc>
              <a:spcBef>
                <a:spcPct val="0"/>
              </a:spcBef>
              <a:spcAft>
                <a:spcPts val="0"/>
              </a:spcAft>
              <a:defRPr/>
            </a:pPr>
            <a:r>
              <a:rPr lang="en-US" altLang="nl-NL" sz="1600">
                <a:solidFill>
                  <a:schemeClr val="tx2"/>
                </a:solidFill>
                <a:latin typeface="+mn-lt"/>
              </a:rPr>
              <a:t>Meer </a:t>
            </a:r>
            <a:r>
              <a:rPr lang="en-US" altLang="nl-NL" sz="1600" err="1">
                <a:solidFill>
                  <a:schemeClr val="tx2"/>
                </a:solidFill>
                <a:latin typeface="+mn-lt"/>
              </a:rPr>
              <a:t>moeite</a:t>
            </a:r>
            <a:r>
              <a:rPr lang="en-US" altLang="nl-NL" sz="1600">
                <a:solidFill>
                  <a:schemeClr val="tx2"/>
                </a:solidFill>
                <a:latin typeface="+mn-lt"/>
              </a:rPr>
              <a:t> </a:t>
            </a:r>
            <a:r>
              <a:rPr lang="en-US" altLang="nl-NL" sz="1600" err="1">
                <a:solidFill>
                  <a:schemeClr val="tx2"/>
                </a:solidFill>
                <a:latin typeface="+mn-lt"/>
              </a:rPr>
              <a:t>voor</a:t>
            </a:r>
            <a:r>
              <a:rPr lang="en-US" altLang="nl-NL" sz="1600">
                <a:solidFill>
                  <a:schemeClr val="tx2"/>
                </a:solidFill>
                <a:latin typeface="+mn-lt"/>
              </a:rPr>
              <a:t> de </a:t>
            </a:r>
            <a:r>
              <a:rPr lang="en-US" altLang="nl-NL" sz="1600" err="1">
                <a:solidFill>
                  <a:schemeClr val="tx2"/>
                </a:solidFill>
                <a:latin typeface="+mn-lt"/>
              </a:rPr>
              <a:t>werkgever</a:t>
            </a:r>
            <a:endParaRPr lang="en-US" altLang="nl-NL" sz="1600">
              <a:solidFill>
                <a:schemeClr val="tx2"/>
              </a:solidFill>
              <a:latin typeface="+mn-lt"/>
            </a:endParaRPr>
          </a:p>
          <a:p>
            <a:pPr marL="380990" indent="-380990" defTabSz="914377" fontAlgn="auto">
              <a:lnSpc>
                <a:spcPct val="100000"/>
              </a:lnSpc>
              <a:spcBef>
                <a:spcPct val="0"/>
              </a:spcBef>
              <a:spcAft>
                <a:spcPts val="0"/>
              </a:spcAft>
              <a:defRPr/>
            </a:pPr>
            <a:r>
              <a:rPr lang="en-US" altLang="nl-NL" sz="1600">
                <a:solidFill>
                  <a:schemeClr val="tx2"/>
                </a:solidFill>
                <a:latin typeface="+mn-lt"/>
              </a:rPr>
              <a:t>Minder </a:t>
            </a:r>
            <a:r>
              <a:rPr lang="en-US" altLang="nl-NL" sz="1600" err="1">
                <a:solidFill>
                  <a:schemeClr val="tx2"/>
                </a:solidFill>
                <a:latin typeface="+mn-lt"/>
              </a:rPr>
              <a:t>risico</a:t>
            </a:r>
            <a:r>
              <a:rPr lang="en-US" altLang="nl-NL" sz="1600">
                <a:solidFill>
                  <a:schemeClr val="tx2"/>
                </a:solidFill>
                <a:latin typeface="+mn-lt"/>
              </a:rPr>
              <a:t> op </a:t>
            </a:r>
            <a:r>
              <a:rPr lang="en-US" altLang="nl-NL" sz="1600" err="1">
                <a:solidFill>
                  <a:schemeClr val="tx2"/>
                </a:solidFill>
                <a:latin typeface="+mn-lt"/>
              </a:rPr>
              <a:t>uitval</a:t>
            </a:r>
            <a:r>
              <a:rPr lang="en-US" altLang="nl-NL" sz="1600">
                <a:solidFill>
                  <a:schemeClr val="tx2"/>
                </a:solidFill>
                <a:latin typeface="+mn-lt"/>
              </a:rPr>
              <a:t> </a:t>
            </a:r>
            <a:r>
              <a:rPr lang="en-US" altLang="nl-NL" sz="1600" err="1">
                <a:solidFill>
                  <a:schemeClr val="tx2"/>
                </a:solidFill>
                <a:latin typeface="+mn-lt"/>
              </a:rPr>
              <a:t>en</a:t>
            </a:r>
            <a:r>
              <a:rPr lang="en-US" altLang="nl-NL" sz="1600">
                <a:solidFill>
                  <a:schemeClr val="tx2"/>
                </a:solidFill>
                <a:latin typeface="+mn-lt"/>
              </a:rPr>
              <a:t> </a:t>
            </a:r>
            <a:r>
              <a:rPr lang="en-US" altLang="nl-NL" sz="1600" err="1">
                <a:solidFill>
                  <a:schemeClr val="tx2"/>
                </a:solidFill>
                <a:latin typeface="+mn-lt"/>
              </a:rPr>
              <a:t>conflicten</a:t>
            </a:r>
            <a:endParaRPr lang="en-US" altLang="nl-NL" sz="1600">
              <a:solidFill>
                <a:schemeClr val="tx2"/>
              </a:solidFill>
              <a:latin typeface="+mn-lt"/>
            </a:endParaRPr>
          </a:p>
        </p:txBody>
      </p:sp>
      <p:sp>
        <p:nvSpPr>
          <p:cNvPr id="55" name="Rechthoek 33">
            <a:extLst>
              <a:ext uri="{FF2B5EF4-FFF2-40B4-BE49-F238E27FC236}">
                <a16:creationId xmlns:a16="http://schemas.microsoft.com/office/drawing/2014/main" id="{3F1E3796-0160-4295-B8F8-66621D43449F}"/>
              </a:ext>
            </a:extLst>
          </p:cNvPr>
          <p:cNvSpPr/>
          <p:nvPr/>
        </p:nvSpPr>
        <p:spPr>
          <a:xfrm>
            <a:off x="3271838" y="1670050"/>
            <a:ext cx="3197225" cy="1004888"/>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en-US">
              <a:solidFill>
                <a:prstClr val="white"/>
              </a:solidFill>
            </a:endParaRPr>
          </a:p>
        </p:txBody>
      </p:sp>
      <p:sp>
        <p:nvSpPr>
          <p:cNvPr id="56" name="Rechthoek 34">
            <a:extLst>
              <a:ext uri="{FF2B5EF4-FFF2-40B4-BE49-F238E27FC236}">
                <a16:creationId xmlns:a16="http://schemas.microsoft.com/office/drawing/2014/main" id="{BCB0AA03-1C2F-479B-B4D9-DB50AA7F2F2C}"/>
              </a:ext>
            </a:extLst>
          </p:cNvPr>
          <p:cNvSpPr/>
          <p:nvPr/>
        </p:nvSpPr>
        <p:spPr>
          <a:xfrm>
            <a:off x="3271838" y="3200400"/>
            <a:ext cx="2595562" cy="1004888"/>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en-US">
              <a:solidFill>
                <a:prstClr val="white"/>
              </a:solidFill>
            </a:endParaRPr>
          </a:p>
        </p:txBody>
      </p:sp>
      <p:sp>
        <p:nvSpPr>
          <p:cNvPr id="57" name="Rechthoek 35">
            <a:extLst>
              <a:ext uri="{FF2B5EF4-FFF2-40B4-BE49-F238E27FC236}">
                <a16:creationId xmlns:a16="http://schemas.microsoft.com/office/drawing/2014/main" id="{2D0788DC-093A-4CA6-A092-723A57A1A80B}"/>
              </a:ext>
            </a:extLst>
          </p:cNvPr>
          <p:cNvSpPr/>
          <p:nvPr/>
        </p:nvSpPr>
        <p:spPr>
          <a:xfrm>
            <a:off x="3379788" y="4851400"/>
            <a:ext cx="588962" cy="1004888"/>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en-US">
              <a:solidFill>
                <a:prstClr val="white"/>
              </a:solidFill>
            </a:endParaRPr>
          </a:p>
        </p:txBody>
      </p:sp>
      <p:sp>
        <p:nvSpPr>
          <p:cNvPr id="58" name="Rechthoek 36">
            <a:extLst>
              <a:ext uri="{FF2B5EF4-FFF2-40B4-BE49-F238E27FC236}">
                <a16:creationId xmlns:a16="http://schemas.microsoft.com/office/drawing/2014/main" id="{A9C4E923-C7BA-4759-8F66-44872FD82F05}"/>
              </a:ext>
            </a:extLst>
          </p:cNvPr>
          <p:cNvSpPr/>
          <p:nvPr/>
        </p:nvSpPr>
        <p:spPr>
          <a:xfrm>
            <a:off x="6216650" y="3200400"/>
            <a:ext cx="788988" cy="1004888"/>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en-US">
              <a:solidFill>
                <a:prstClr val="white"/>
              </a:solidFill>
            </a:endParaRPr>
          </a:p>
        </p:txBody>
      </p:sp>
      <p:sp>
        <p:nvSpPr>
          <p:cNvPr id="59" name="Rechthoek 39">
            <a:extLst>
              <a:ext uri="{FF2B5EF4-FFF2-40B4-BE49-F238E27FC236}">
                <a16:creationId xmlns:a16="http://schemas.microsoft.com/office/drawing/2014/main" id="{97577B3F-054B-4129-81F4-EECEFD6B1550}"/>
              </a:ext>
            </a:extLst>
          </p:cNvPr>
          <p:cNvSpPr/>
          <p:nvPr/>
        </p:nvSpPr>
        <p:spPr>
          <a:xfrm>
            <a:off x="4111625" y="4845050"/>
            <a:ext cx="588963" cy="1004888"/>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en-US">
              <a:solidFill>
                <a:prstClr val="white"/>
              </a:solidFill>
            </a:endParaRPr>
          </a:p>
        </p:txBody>
      </p:sp>
      <p:sp>
        <p:nvSpPr>
          <p:cNvPr id="60" name="Rechthoek 40">
            <a:extLst>
              <a:ext uri="{FF2B5EF4-FFF2-40B4-BE49-F238E27FC236}">
                <a16:creationId xmlns:a16="http://schemas.microsoft.com/office/drawing/2014/main" id="{DEA4BF60-14D2-4D9D-B215-162DA2E988D2}"/>
              </a:ext>
            </a:extLst>
          </p:cNvPr>
          <p:cNvSpPr/>
          <p:nvPr/>
        </p:nvSpPr>
        <p:spPr>
          <a:xfrm>
            <a:off x="4821238" y="4841875"/>
            <a:ext cx="588962" cy="1004888"/>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en-US">
              <a:solidFill>
                <a:prstClr val="white"/>
              </a:solidFill>
            </a:endParaRPr>
          </a:p>
        </p:txBody>
      </p:sp>
      <p:sp>
        <p:nvSpPr>
          <p:cNvPr id="61" name="Rechthoek 41">
            <a:extLst>
              <a:ext uri="{FF2B5EF4-FFF2-40B4-BE49-F238E27FC236}">
                <a16:creationId xmlns:a16="http://schemas.microsoft.com/office/drawing/2014/main" id="{0234DCE8-89FE-4E7A-8668-71F96F0C78B1}"/>
              </a:ext>
            </a:extLst>
          </p:cNvPr>
          <p:cNvSpPr/>
          <p:nvPr/>
        </p:nvSpPr>
        <p:spPr>
          <a:xfrm>
            <a:off x="5519738" y="4852988"/>
            <a:ext cx="588962" cy="1004887"/>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en-US">
              <a:solidFill>
                <a:prstClr val="white"/>
              </a:solidFill>
            </a:endParaRPr>
          </a:p>
        </p:txBody>
      </p:sp>
      <p:sp>
        <p:nvSpPr>
          <p:cNvPr id="62" name="Rechthoek 42">
            <a:extLst>
              <a:ext uri="{FF2B5EF4-FFF2-40B4-BE49-F238E27FC236}">
                <a16:creationId xmlns:a16="http://schemas.microsoft.com/office/drawing/2014/main" id="{8849A053-6CD4-41CB-8ACA-84C466979D34}"/>
              </a:ext>
            </a:extLst>
          </p:cNvPr>
          <p:cNvSpPr/>
          <p:nvPr/>
        </p:nvSpPr>
        <p:spPr>
          <a:xfrm>
            <a:off x="6219825" y="4857750"/>
            <a:ext cx="588963" cy="1004888"/>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en-US">
              <a:solidFill>
                <a:prstClr val="white"/>
              </a:solidFill>
            </a:endParaRPr>
          </a:p>
        </p:txBody>
      </p:sp>
      <p:sp>
        <p:nvSpPr>
          <p:cNvPr id="63" name="Rechthoek 44">
            <a:extLst>
              <a:ext uri="{FF2B5EF4-FFF2-40B4-BE49-F238E27FC236}">
                <a16:creationId xmlns:a16="http://schemas.microsoft.com/office/drawing/2014/main" id="{78B82ABA-C3E0-4887-B391-93FC0BA20037}"/>
              </a:ext>
            </a:extLst>
          </p:cNvPr>
          <p:cNvSpPr/>
          <p:nvPr/>
        </p:nvSpPr>
        <p:spPr>
          <a:xfrm>
            <a:off x="3271838" y="4735513"/>
            <a:ext cx="3676650" cy="1230312"/>
          </a:xfrm>
          <a:prstGeom prst="rect">
            <a:avLst/>
          </a:prstGeom>
          <a:noFill/>
          <a:ln w="762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en-US">
              <a:solidFill>
                <a:prstClr val="white"/>
              </a:solidFill>
            </a:endParaRPr>
          </a:p>
        </p:txBody>
      </p:sp>
      <p:sp>
        <p:nvSpPr>
          <p:cNvPr id="64" name="Tekstvak 30">
            <a:extLst>
              <a:ext uri="{FF2B5EF4-FFF2-40B4-BE49-F238E27FC236}">
                <a16:creationId xmlns:a16="http://schemas.microsoft.com/office/drawing/2014/main" id="{3AC51199-AA63-4915-BBBF-A3489027C247}"/>
              </a:ext>
            </a:extLst>
          </p:cNvPr>
          <p:cNvSpPr txBox="1">
            <a:spLocks noChangeArrowheads="1"/>
          </p:cNvSpPr>
          <p:nvPr/>
        </p:nvSpPr>
        <p:spPr bwMode="auto">
          <a:xfrm>
            <a:off x="609600" y="1974850"/>
            <a:ext cx="1925638" cy="368300"/>
          </a:xfrm>
          <a:prstGeom prst="rect">
            <a:avLst/>
          </a:prstGeom>
          <a:noFill/>
          <a:ln>
            <a:noFill/>
          </a:ln>
        </p:spPr>
        <p:txBody>
          <a:bodyPr>
            <a:spAutoFit/>
          </a:bodyPr>
          <a:lstStyle>
            <a:lvl1pPr>
              <a:lnSpc>
                <a:spcPct val="110000"/>
              </a:lnSpc>
              <a:spcBef>
                <a:spcPts val="1000"/>
              </a:spcBef>
              <a:buFont typeface="Arial" panose="020B0604020202020204" pitchFamily="34" charset="0"/>
              <a:buChar char="•"/>
              <a:defRPr sz="2000">
                <a:solidFill>
                  <a:srgbClr val="7F7F7F"/>
                </a:solidFill>
                <a:latin typeface="Muli"/>
              </a:defRPr>
            </a:lvl1pPr>
            <a:lvl2pPr marL="742950" indent="-285750">
              <a:lnSpc>
                <a:spcPct val="110000"/>
              </a:lnSpc>
              <a:spcBef>
                <a:spcPts val="500"/>
              </a:spcBef>
              <a:buFont typeface="Arial" panose="020B0604020202020204" pitchFamily="34" charset="0"/>
              <a:buChar char="•"/>
              <a:defRPr>
                <a:solidFill>
                  <a:srgbClr val="7F7F7F"/>
                </a:solidFill>
                <a:latin typeface="Muli"/>
              </a:defRPr>
            </a:lvl2pPr>
            <a:lvl3pPr marL="1143000" indent="-228600">
              <a:lnSpc>
                <a:spcPct val="110000"/>
              </a:lnSpc>
              <a:spcBef>
                <a:spcPts val="500"/>
              </a:spcBef>
              <a:buFont typeface="Arial" panose="020B0604020202020204" pitchFamily="34" charset="0"/>
              <a:buChar char="•"/>
              <a:defRPr>
                <a:solidFill>
                  <a:srgbClr val="7F7F7F"/>
                </a:solidFill>
                <a:latin typeface="Muli"/>
              </a:defRPr>
            </a:lvl3pPr>
            <a:lvl4pPr marL="1600200" indent="-228600">
              <a:lnSpc>
                <a:spcPct val="110000"/>
              </a:lnSpc>
              <a:spcBef>
                <a:spcPts val="500"/>
              </a:spcBef>
              <a:buFont typeface="Arial" panose="020B0604020202020204" pitchFamily="34" charset="0"/>
              <a:buChar char="•"/>
              <a:defRPr>
                <a:solidFill>
                  <a:srgbClr val="7F7F7F"/>
                </a:solidFill>
                <a:latin typeface="Muli"/>
              </a:defRPr>
            </a:lvl4pPr>
            <a:lvl5pPr marL="2057400" indent="-228600">
              <a:lnSpc>
                <a:spcPct val="110000"/>
              </a:lnSpc>
              <a:spcBef>
                <a:spcPts val="500"/>
              </a:spcBef>
              <a:buFont typeface="Arial" panose="020B0604020202020204" pitchFamily="34" charset="0"/>
              <a:buChar char="•"/>
              <a:defRPr>
                <a:solidFill>
                  <a:srgbClr val="7F7F7F"/>
                </a:solidFill>
                <a:latin typeface="Muli"/>
              </a:defRPr>
            </a:lvl5pPr>
            <a:lvl6pPr marL="25146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6pPr>
            <a:lvl7pPr marL="29718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7pPr>
            <a:lvl8pPr marL="34290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8pPr>
            <a:lvl9pPr marL="38862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9pPr>
          </a:lstStyle>
          <a:p>
            <a:pPr defTabSz="914377" fontAlgn="auto">
              <a:lnSpc>
                <a:spcPct val="100000"/>
              </a:lnSpc>
              <a:spcBef>
                <a:spcPct val="0"/>
              </a:spcBef>
              <a:spcAft>
                <a:spcPts val="0"/>
              </a:spcAft>
              <a:buFont typeface="Arial" panose="020B0604020202020204" pitchFamily="34" charset="0"/>
              <a:buNone/>
              <a:defRPr/>
            </a:pPr>
            <a:r>
              <a:rPr lang="en-US" altLang="nl-NL" sz="1800">
                <a:solidFill>
                  <a:schemeClr val="tx2"/>
                </a:solidFill>
                <a:latin typeface="+mn-lt"/>
              </a:rPr>
              <a:t>‘One size fits all’</a:t>
            </a:r>
          </a:p>
        </p:txBody>
      </p:sp>
      <p:sp>
        <p:nvSpPr>
          <p:cNvPr id="65" name="Tekstvak 30">
            <a:extLst>
              <a:ext uri="{FF2B5EF4-FFF2-40B4-BE49-F238E27FC236}">
                <a16:creationId xmlns:a16="http://schemas.microsoft.com/office/drawing/2014/main" id="{F7B36BF7-D8B7-4FF9-B3F1-6D7118890BE3}"/>
              </a:ext>
            </a:extLst>
          </p:cNvPr>
          <p:cNvSpPr txBox="1">
            <a:spLocks noChangeArrowheads="1"/>
          </p:cNvSpPr>
          <p:nvPr/>
        </p:nvSpPr>
        <p:spPr bwMode="auto">
          <a:xfrm>
            <a:off x="609600" y="3459163"/>
            <a:ext cx="1925638" cy="647700"/>
          </a:xfrm>
          <a:prstGeom prst="rect">
            <a:avLst/>
          </a:prstGeom>
          <a:noFill/>
          <a:ln>
            <a:noFill/>
          </a:ln>
        </p:spPr>
        <p:txBody>
          <a:bodyPr>
            <a:spAutoFit/>
          </a:bodyPr>
          <a:lstStyle>
            <a:lvl1pPr>
              <a:lnSpc>
                <a:spcPct val="110000"/>
              </a:lnSpc>
              <a:spcBef>
                <a:spcPts val="1000"/>
              </a:spcBef>
              <a:buFont typeface="Arial" panose="020B0604020202020204" pitchFamily="34" charset="0"/>
              <a:buChar char="•"/>
              <a:defRPr sz="2000">
                <a:solidFill>
                  <a:srgbClr val="7F7F7F"/>
                </a:solidFill>
                <a:latin typeface="Muli"/>
              </a:defRPr>
            </a:lvl1pPr>
            <a:lvl2pPr marL="742950" indent="-285750">
              <a:lnSpc>
                <a:spcPct val="110000"/>
              </a:lnSpc>
              <a:spcBef>
                <a:spcPts val="500"/>
              </a:spcBef>
              <a:buFont typeface="Arial" panose="020B0604020202020204" pitchFamily="34" charset="0"/>
              <a:buChar char="•"/>
              <a:defRPr>
                <a:solidFill>
                  <a:srgbClr val="7F7F7F"/>
                </a:solidFill>
                <a:latin typeface="Muli"/>
              </a:defRPr>
            </a:lvl2pPr>
            <a:lvl3pPr marL="1143000" indent="-228600">
              <a:lnSpc>
                <a:spcPct val="110000"/>
              </a:lnSpc>
              <a:spcBef>
                <a:spcPts val="500"/>
              </a:spcBef>
              <a:buFont typeface="Arial" panose="020B0604020202020204" pitchFamily="34" charset="0"/>
              <a:buChar char="•"/>
              <a:defRPr>
                <a:solidFill>
                  <a:srgbClr val="7F7F7F"/>
                </a:solidFill>
                <a:latin typeface="Muli"/>
              </a:defRPr>
            </a:lvl3pPr>
            <a:lvl4pPr marL="1600200" indent="-228600">
              <a:lnSpc>
                <a:spcPct val="110000"/>
              </a:lnSpc>
              <a:spcBef>
                <a:spcPts val="500"/>
              </a:spcBef>
              <a:buFont typeface="Arial" panose="020B0604020202020204" pitchFamily="34" charset="0"/>
              <a:buChar char="•"/>
              <a:defRPr>
                <a:solidFill>
                  <a:srgbClr val="7F7F7F"/>
                </a:solidFill>
                <a:latin typeface="Muli"/>
              </a:defRPr>
            </a:lvl4pPr>
            <a:lvl5pPr marL="2057400" indent="-228600">
              <a:lnSpc>
                <a:spcPct val="110000"/>
              </a:lnSpc>
              <a:spcBef>
                <a:spcPts val="500"/>
              </a:spcBef>
              <a:buFont typeface="Arial" panose="020B0604020202020204" pitchFamily="34" charset="0"/>
              <a:buChar char="•"/>
              <a:defRPr>
                <a:solidFill>
                  <a:srgbClr val="7F7F7F"/>
                </a:solidFill>
                <a:latin typeface="Muli"/>
              </a:defRPr>
            </a:lvl5pPr>
            <a:lvl6pPr marL="25146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6pPr>
            <a:lvl7pPr marL="29718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7pPr>
            <a:lvl8pPr marL="34290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8pPr>
            <a:lvl9pPr marL="38862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9pPr>
          </a:lstStyle>
          <a:p>
            <a:pPr defTabSz="914377" fontAlgn="auto">
              <a:lnSpc>
                <a:spcPct val="100000"/>
              </a:lnSpc>
              <a:spcBef>
                <a:spcPct val="0"/>
              </a:spcBef>
              <a:spcAft>
                <a:spcPts val="0"/>
              </a:spcAft>
              <a:buFont typeface="Arial" panose="020B0604020202020204" pitchFamily="34" charset="0"/>
              <a:buNone/>
              <a:defRPr/>
            </a:pPr>
            <a:r>
              <a:rPr lang="en-US" altLang="nl-NL" sz="1800" err="1">
                <a:solidFill>
                  <a:schemeClr val="tx2"/>
                </a:solidFill>
                <a:latin typeface="+mn-lt"/>
              </a:rPr>
              <a:t>Minderheden</a:t>
            </a:r>
            <a:endParaRPr lang="en-US" altLang="nl-NL" sz="1800">
              <a:solidFill>
                <a:schemeClr val="tx2"/>
              </a:solidFill>
              <a:latin typeface="+mn-lt"/>
            </a:endParaRPr>
          </a:p>
          <a:p>
            <a:pPr defTabSz="914377" fontAlgn="auto">
              <a:lnSpc>
                <a:spcPct val="100000"/>
              </a:lnSpc>
              <a:spcBef>
                <a:spcPct val="0"/>
              </a:spcBef>
              <a:spcAft>
                <a:spcPts val="0"/>
              </a:spcAft>
              <a:buFont typeface="Arial" panose="020B0604020202020204" pitchFamily="34" charset="0"/>
              <a:buNone/>
              <a:defRPr/>
            </a:pPr>
            <a:r>
              <a:rPr lang="en-US" altLang="nl-NL" sz="1800" err="1">
                <a:solidFill>
                  <a:schemeClr val="tx2"/>
                </a:solidFill>
                <a:latin typeface="+mn-lt"/>
              </a:rPr>
              <a:t>beleid</a:t>
            </a:r>
            <a:endParaRPr lang="en-US" altLang="nl-NL" sz="1800">
              <a:solidFill>
                <a:schemeClr val="tx2"/>
              </a:solidFill>
              <a:latin typeface="+mn-lt"/>
            </a:endParaRPr>
          </a:p>
        </p:txBody>
      </p:sp>
      <p:sp>
        <p:nvSpPr>
          <p:cNvPr id="66" name="Tekstvak 30">
            <a:extLst>
              <a:ext uri="{FF2B5EF4-FFF2-40B4-BE49-F238E27FC236}">
                <a16:creationId xmlns:a16="http://schemas.microsoft.com/office/drawing/2014/main" id="{AC3F76F0-BA94-42FF-A75B-F37035D86E06}"/>
              </a:ext>
            </a:extLst>
          </p:cNvPr>
          <p:cNvSpPr txBox="1">
            <a:spLocks noChangeArrowheads="1"/>
          </p:cNvSpPr>
          <p:nvPr/>
        </p:nvSpPr>
        <p:spPr bwMode="auto">
          <a:xfrm>
            <a:off x="620713" y="5045075"/>
            <a:ext cx="1925637" cy="368300"/>
          </a:xfrm>
          <a:prstGeom prst="rect">
            <a:avLst/>
          </a:prstGeom>
          <a:noFill/>
          <a:ln>
            <a:noFill/>
          </a:ln>
        </p:spPr>
        <p:txBody>
          <a:bodyPr>
            <a:spAutoFit/>
          </a:bodyPr>
          <a:lstStyle>
            <a:lvl1pPr>
              <a:lnSpc>
                <a:spcPct val="110000"/>
              </a:lnSpc>
              <a:spcBef>
                <a:spcPts val="1000"/>
              </a:spcBef>
              <a:buFont typeface="Arial" panose="020B0604020202020204" pitchFamily="34" charset="0"/>
              <a:buChar char="•"/>
              <a:defRPr sz="2000">
                <a:solidFill>
                  <a:srgbClr val="7F7F7F"/>
                </a:solidFill>
                <a:latin typeface="Muli"/>
              </a:defRPr>
            </a:lvl1pPr>
            <a:lvl2pPr marL="742950" indent="-285750">
              <a:lnSpc>
                <a:spcPct val="110000"/>
              </a:lnSpc>
              <a:spcBef>
                <a:spcPts val="500"/>
              </a:spcBef>
              <a:buFont typeface="Arial" panose="020B0604020202020204" pitchFamily="34" charset="0"/>
              <a:buChar char="•"/>
              <a:defRPr>
                <a:solidFill>
                  <a:srgbClr val="7F7F7F"/>
                </a:solidFill>
                <a:latin typeface="Muli"/>
              </a:defRPr>
            </a:lvl2pPr>
            <a:lvl3pPr marL="1143000" indent="-228600">
              <a:lnSpc>
                <a:spcPct val="110000"/>
              </a:lnSpc>
              <a:spcBef>
                <a:spcPts val="500"/>
              </a:spcBef>
              <a:buFont typeface="Arial" panose="020B0604020202020204" pitchFamily="34" charset="0"/>
              <a:buChar char="•"/>
              <a:defRPr>
                <a:solidFill>
                  <a:srgbClr val="7F7F7F"/>
                </a:solidFill>
                <a:latin typeface="Muli"/>
              </a:defRPr>
            </a:lvl3pPr>
            <a:lvl4pPr marL="1600200" indent="-228600">
              <a:lnSpc>
                <a:spcPct val="110000"/>
              </a:lnSpc>
              <a:spcBef>
                <a:spcPts val="500"/>
              </a:spcBef>
              <a:buFont typeface="Arial" panose="020B0604020202020204" pitchFamily="34" charset="0"/>
              <a:buChar char="•"/>
              <a:defRPr>
                <a:solidFill>
                  <a:srgbClr val="7F7F7F"/>
                </a:solidFill>
                <a:latin typeface="Muli"/>
              </a:defRPr>
            </a:lvl4pPr>
            <a:lvl5pPr marL="2057400" indent="-228600">
              <a:lnSpc>
                <a:spcPct val="110000"/>
              </a:lnSpc>
              <a:spcBef>
                <a:spcPts val="500"/>
              </a:spcBef>
              <a:buFont typeface="Arial" panose="020B0604020202020204" pitchFamily="34" charset="0"/>
              <a:buChar char="•"/>
              <a:defRPr>
                <a:solidFill>
                  <a:srgbClr val="7F7F7F"/>
                </a:solidFill>
                <a:latin typeface="Muli"/>
              </a:defRPr>
            </a:lvl5pPr>
            <a:lvl6pPr marL="25146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6pPr>
            <a:lvl7pPr marL="29718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7pPr>
            <a:lvl8pPr marL="34290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8pPr>
            <a:lvl9pPr marL="38862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9pPr>
          </a:lstStyle>
          <a:p>
            <a:pPr defTabSz="914377" fontAlgn="auto">
              <a:lnSpc>
                <a:spcPct val="100000"/>
              </a:lnSpc>
              <a:spcBef>
                <a:spcPct val="0"/>
              </a:spcBef>
              <a:spcAft>
                <a:spcPts val="0"/>
              </a:spcAft>
              <a:buFont typeface="Arial" panose="020B0604020202020204" pitchFamily="34" charset="0"/>
              <a:buNone/>
              <a:defRPr/>
            </a:pPr>
            <a:r>
              <a:rPr lang="en-US" altLang="nl-NL" sz="1800" err="1">
                <a:solidFill>
                  <a:schemeClr val="tx2"/>
                </a:solidFill>
                <a:latin typeface="+mn-lt"/>
              </a:rPr>
              <a:t>Gelijkwaardig</a:t>
            </a:r>
            <a:endParaRPr lang="en-US" altLang="nl-NL" sz="1800">
              <a:solidFill>
                <a:schemeClr val="tx2"/>
              </a:solidFill>
              <a:latin typeface="+mn-lt"/>
            </a:endParaRPr>
          </a:p>
        </p:txBody>
      </p:sp>
    </p:spTree>
    <p:extLst>
      <p:ext uri="{BB962C8B-B14F-4D97-AF65-F5344CB8AC3E}">
        <p14:creationId xmlns:p14="http://schemas.microsoft.com/office/powerpoint/2010/main" val="997707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9"/>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62"/>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5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59"/>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61"/>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60"/>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animBg="1"/>
      <p:bldP spid="56" grpId="0" animBg="1"/>
      <p:bldP spid="57" grpId="0" animBg="1"/>
      <p:bldP spid="57" grpId="1" animBg="1"/>
      <p:bldP spid="58" grpId="0" animBg="1"/>
      <p:bldP spid="59" grpId="0" animBg="1"/>
      <p:bldP spid="59" grpId="1" animBg="1"/>
      <p:bldP spid="60" grpId="0" animBg="1"/>
      <p:bldP spid="60" grpId="1" animBg="1"/>
      <p:bldP spid="61" grpId="0" animBg="1"/>
      <p:bldP spid="61" grpId="1" animBg="1"/>
      <p:bldP spid="62" grpId="0" animBg="1"/>
      <p:bldP spid="62" grpId="1" animBg="1"/>
      <p:bldP spid="63" grpId="0" animBg="1"/>
      <p:bldP spid="64" grpId="0"/>
      <p:bldP spid="65" grpId="0"/>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1">
            <a:extLst>
              <a:ext uri="{FF2B5EF4-FFF2-40B4-BE49-F238E27FC236}">
                <a16:creationId xmlns:a16="http://schemas.microsoft.com/office/drawing/2014/main" id="{A78D372C-C7EE-814B-988E-033AFEE972ED}"/>
              </a:ext>
            </a:extLst>
          </p:cNvPr>
          <p:cNvSpPr>
            <a:spLocks noGrp="1"/>
          </p:cNvSpPr>
          <p:nvPr>
            <p:ph idx="1"/>
          </p:nvPr>
        </p:nvSpPr>
        <p:spPr>
          <a:xfrm>
            <a:off x="684213" y="1970088"/>
            <a:ext cx="9396412" cy="3305175"/>
          </a:xfrm>
        </p:spPr>
        <p:txBody>
          <a:bodyPr rtlCol="0">
            <a:normAutofit fontScale="70000" lnSpcReduction="20000"/>
          </a:bodyPr>
          <a:lstStyle/>
          <a:p>
            <a:pPr eaLnBrk="1" fontAlgn="auto" hangingPunct="1">
              <a:spcAft>
                <a:spcPts val="0"/>
              </a:spcAft>
              <a:defRPr/>
            </a:pPr>
            <a:r>
              <a:rPr lang="nl-NL" dirty="0">
                <a:solidFill>
                  <a:schemeClr val="bg2">
                    <a:lumMod val="50000"/>
                  </a:schemeClr>
                </a:solidFill>
                <a:latin typeface="+mn-lt"/>
              </a:rPr>
              <a:t>Tweejarig ontwikkelings- en implementatieproject. Een ‘lerend’ project met focus op het ontwikkelen van een ‘overdraagbaar proces en aanpak’</a:t>
            </a:r>
          </a:p>
          <a:p>
            <a:pPr marL="0" indent="0" eaLnBrk="1" fontAlgn="auto" hangingPunct="1">
              <a:spcAft>
                <a:spcPts val="0"/>
              </a:spcAft>
              <a:buFont typeface="Arial" panose="020B0604020202020204" pitchFamily="34" charset="0"/>
              <a:buNone/>
              <a:defRPr/>
            </a:pPr>
            <a:r>
              <a:rPr lang="nl-NL" dirty="0">
                <a:solidFill>
                  <a:schemeClr val="bg2">
                    <a:lumMod val="50000"/>
                  </a:schemeClr>
                </a:solidFill>
                <a:latin typeface="+mn-lt"/>
              </a:rPr>
              <a:t> </a:t>
            </a:r>
          </a:p>
          <a:p>
            <a:pPr eaLnBrk="1" fontAlgn="auto" hangingPunct="1">
              <a:spcAft>
                <a:spcPts val="0"/>
              </a:spcAft>
              <a:defRPr/>
            </a:pPr>
            <a:r>
              <a:rPr lang="nl-NL" dirty="0">
                <a:solidFill>
                  <a:schemeClr val="bg2">
                    <a:lumMod val="50000"/>
                  </a:schemeClr>
                </a:solidFill>
                <a:latin typeface="+mn-lt"/>
              </a:rPr>
              <a:t>Deelnemende organisaties: </a:t>
            </a:r>
            <a:r>
              <a:rPr lang="nl-NL" b="1" dirty="0">
                <a:solidFill>
                  <a:schemeClr val="bg2">
                    <a:lumMod val="50000"/>
                  </a:schemeClr>
                </a:solidFill>
                <a:latin typeface="+mn-lt"/>
              </a:rPr>
              <a:t>ASML</a:t>
            </a:r>
            <a:r>
              <a:rPr lang="nl-NL" dirty="0">
                <a:solidFill>
                  <a:schemeClr val="bg2">
                    <a:lumMod val="50000"/>
                  </a:schemeClr>
                </a:solidFill>
                <a:latin typeface="+mn-lt"/>
              </a:rPr>
              <a:t>, </a:t>
            </a:r>
            <a:r>
              <a:rPr lang="nl-NL" b="1" dirty="0">
                <a:solidFill>
                  <a:schemeClr val="bg2">
                    <a:lumMod val="50000"/>
                  </a:schemeClr>
                </a:solidFill>
                <a:latin typeface="+mn-lt"/>
              </a:rPr>
              <a:t>Politie</a:t>
            </a:r>
            <a:r>
              <a:rPr lang="nl-NL" dirty="0">
                <a:solidFill>
                  <a:schemeClr val="bg2">
                    <a:lumMod val="50000"/>
                  </a:schemeClr>
                </a:solidFill>
                <a:latin typeface="+mn-lt"/>
              </a:rPr>
              <a:t>, </a:t>
            </a:r>
            <a:r>
              <a:rPr lang="nl-NL" b="1" dirty="0" err="1">
                <a:solidFill>
                  <a:schemeClr val="bg2">
                    <a:lumMod val="50000"/>
                  </a:schemeClr>
                </a:solidFill>
                <a:latin typeface="+mn-lt"/>
              </a:rPr>
              <a:t>Parnassia</a:t>
            </a:r>
            <a:r>
              <a:rPr lang="nl-NL" b="1" dirty="0">
                <a:solidFill>
                  <a:schemeClr val="bg2">
                    <a:lumMod val="50000"/>
                  </a:schemeClr>
                </a:solidFill>
                <a:latin typeface="+mn-lt"/>
              </a:rPr>
              <a:t> Groep </a:t>
            </a:r>
            <a:r>
              <a:rPr lang="nl-NL" dirty="0">
                <a:solidFill>
                  <a:schemeClr val="bg2">
                    <a:lumMod val="50000"/>
                  </a:schemeClr>
                </a:solidFill>
              </a:rPr>
              <a:t>Inrichten van </a:t>
            </a:r>
            <a:r>
              <a:rPr lang="nl-NL" b="1" u="sng" dirty="0">
                <a:solidFill>
                  <a:schemeClr val="bg2">
                    <a:lumMod val="50000"/>
                  </a:schemeClr>
                </a:solidFill>
              </a:rPr>
              <a:t>3 interne autisme ambassades: </a:t>
            </a:r>
            <a:r>
              <a:rPr lang="nl-NL" dirty="0">
                <a:solidFill>
                  <a:schemeClr val="bg1">
                    <a:lumMod val="75000"/>
                  </a:schemeClr>
                </a:solidFill>
              </a:rPr>
              <a:t>netwerken van werknemers met autisme uit verschillende lagen van de organisatie die zich inzetten om open te zijn over hun autisme en in gesprek te gaan met de organisatie (van directie tot directe collega’s) over wat zij nodig hebben om beter en met meer plezier te kunnen werken. </a:t>
            </a:r>
            <a:endParaRPr lang="nl-NL" b="1" dirty="0">
              <a:solidFill>
                <a:schemeClr val="bg2">
                  <a:lumMod val="50000"/>
                </a:schemeClr>
              </a:solidFill>
              <a:latin typeface="+mn-lt"/>
            </a:endParaRPr>
          </a:p>
          <a:p>
            <a:pPr eaLnBrk="1" fontAlgn="auto" hangingPunct="1">
              <a:spcAft>
                <a:spcPts val="0"/>
              </a:spcAft>
              <a:defRPr/>
            </a:pPr>
            <a:endParaRPr lang="nl-NL" dirty="0">
              <a:solidFill>
                <a:schemeClr val="bg2">
                  <a:lumMod val="50000"/>
                </a:schemeClr>
              </a:solidFill>
              <a:latin typeface="+mn-lt"/>
            </a:endParaRPr>
          </a:p>
          <a:p>
            <a:pPr eaLnBrk="1" fontAlgn="auto" hangingPunct="1">
              <a:spcAft>
                <a:spcPts val="0"/>
              </a:spcAft>
              <a:defRPr/>
            </a:pPr>
            <a:r>
              <a:rPr lang="nl-NL" dirty="0">
                <a:solidFill>
                  <a:schemeClr val="bg2">
                    <a:lumMod val="50000"/>
                  </a:schemeClr>
                </a:solidFill>
                <a:latin typeface="+mn-lt"/>
              </a:rPr>
              <a:t>Mogelijk gemaakt door Instituut Gak: </a:t>
            </a:r>
          </a:p>
          <a:p>
            <a:pPr eaLnBrk="1" fontAlgn="auto" hangingPunct="1">
              <a:spcAft>
                <a:spcPts val="0"/>
              </a:spcAft>
              <a:defRPr/>
            </a:pPr>
            <a:endParaRPr lang="nl-NL" sz="1200" dirty="0">
              <a:solidFill>
                <a:schemeClr val="bg2">
                  <a:lumMod val="50000"/>
                </a:schemeClr>
              </a:solidFill>
              <a:latin typeface="+mn-lt"/>
            </a:endParaRPr>
          </a:p>
          <a:p>
            <a:pPr marL="0" indent="0" eaLnBrk="1" fontAlgn="auto" hangingPunct="1">
              <a:spcAft>
                <a:spcPts val="0"/>
              </a:spcAft>
              <a:buFont typeface="Arial" panose="020B0604020202020204" pitchFamily="34" charset="0"/>
              <a:buNone/>
              <a:defRPr/>
            </a:pPr>
            <a:r>
              <a:rPr lang="nl-NL" sz="1800" i="1" dirty="0">
                <a:solidFill>
                  <a:schemeClr val="bg2">
                    <a:lumMod val="50000"/>
                  </a:schemeClr>
                </a:solidFill>
                <a:latin typeface="+mn-lt"/>
              </a:rPr>
              <a:t>‘’Instituut Gak wil een bijdrage leveren aan de kwaliteit van sociale zekerheid en arbeidsmarkt in Nederland door het investeren in maatschappelijke projecten, onderzoek en leerstoelen.’’ </a:t>
            </a:r>
          </a:p>
          <a:p>
            <a:pPr marL="0" indent="0" eaLnBrk="1" fontAlgn="auto" hangingPunct="1">
              <a:spcAft>
                <a:spcPts val="0"/>
              </a:spcAft>
              <a:buFont typeface="Arial" panose="020B0604020202020204" pitchFamily="34" charset="0"/>
              <a:buNone/>
              <a:defRPr/>
            </a:pPr>
            <a:endParaRPr lang="nl-NL" i="1" dirty="0">
              <a:solidFill>
                <a:schemeClr val="bg2">
                  <a:lumMod val="50000"/>
                </a:schemeClr>
              </a:solidFill>
              <a:latin typeface="+mn-lt"/>
            </a:endParaRPr>
          </a:p>
          <a:p>
            <a:pPr eaLnBrk="1" fontAlgn="auto" hangingPunct="1">
              <a:spcAft>
                <a:spcPts val="0"/>
              </a:spcAft>
              <a:defRPr/>
            </a:pPr>
            <a:endParaRPr lang="nl-NL" dirty="0">
              <a:solidFill>
                <a:schemeClr val="bg2">
                  <a:lumMod val="50000"/>
                </a:schemeClr>
              </a:solidFill>
              <a:latin typeface="+mn-lt"/>
            </a:endParaRPr>
          </a:p>
          <a:p>
            <a:pPr eaLnBrk="1" fontAlgn="auto" hangingPunct="1">
              <a:spcAft>
                <a:spcPts val="0"/>
              </a:spcAft>
              <a:defRPr/>
            </a:pPr>
            <a:endParaRPr lang="nl-NL" dirty="0">
              <a:solidFill>
                <a:schemeClr val="bg2">
                  <a:lumMod val="50000"/>
                </a:schemeClr>
              </a:solidFill>
              <a:latin typeface="+mn-lt"/>
            </a:endParaRPr>
          </a:p>
          <a:p>
            <a:pPr eaLnBrk="1" fontAlgn="auto" hangingPunct="1">
              <a:spcAft>
                <a:spcPts val="0"/>
              </a:spcAft>
              <a:defRPr/>
            </a:pPr>
            <a:endParaRPr lang="nl-NL" dirty="0">
              <a:solidFill>
                <a:schemeClr val="bg2">
                  <a:lumMod val="50000"/>
                </a:schemeClr>
              </a:solidFill>
              <a:latin typeface="+mn-lt"/>
            </a:endParaRPr>
          </a:p>
          <a:p>
            <a:pPr eaLnBrk="1" fontAlgn="auto" hangingPunct="1">
              <a:spcAft>
                <a:spcPts val="0"/>
              </a:spcAft>
              <a:defRPr/>
            </a:pPr>
            <a:endParaRPr lang="nl-NL" dirty="0">
              <a:solidFill>
                <a:schemeClr val="bg2">
                  <a:lumMod val="50000"/>
                </a:schemeClr>
              </a:solidFill>
              <a:latin typeface="+mn-lt"/>
            </a:endParaRPr>
          </a:p>
          <a:p>
            <a:pPr eaLnBrk="1" fontAlgn="auto" hangingPunct="1">
              <a:spcAft>
                <a:spcPts val="0"/>
              </a:spcAft>
              <a:defRPr/>
            </a:pPr>
            <a:endParaRPr lang="nl-NL" dirty="0">
              <a:solidFill>
                <a:schemeClr val="bg2">
                  <a:lumMod val="50000"/>
                </a:schemeClr>
              </a:solidFill>
              <a:latin typeface="+mn-lt"/>
            </a:endParaRPr>
          </a:p>
        </p:txBody>
      </p:sp>
      <p:sp>
        <p:nvSpPr>
          <p:cNvPr id="7" name="Titel 2">
            <a:extLst>
              <a:ext uri="{FF2B5EF4-FFF2-40B4-BE49-F238E27FC236}">
                <a16:creationId xmlns:a16="http://schemas.microsoft.com/office/drawing/2014/main" id="{AD7F27EC-39E0-5D4B-A8EE-40605B1FE097}"/>
              </a:ext>
            </a:extLst>
          </p:cNvPr>
          <p:cNvSpPr>
            <a:spLocks noGrp="1"/>
          </p:cNvSpPr>
          <p:nvPr>
            <p:ph type="title"/>
          </p:nvPr>
        </p:nvSpPr>
        <p:spPr>
          <a:xfrm>
            <a:off x="706438" y="368300"/>
            <a:ext cx="9385300" cy="647700"/>
          </a:xfrm>
        </p:spPr>
        <p:txBody>
          <a:bodyPr>
            <a:normAutofit/>
          </a:bodyPr>
          <a:lstStyle/>
          <a:p>
            <a:pPr eaLnBrk="1" fontAlgn="auto" hangingPunct="1">
              <a:spcAft>
                <a:spcPts val="0"/>
              </a:spcAft>
              <a:defRPr/>
            </a:pPr>
            <a:r>
              <a:rPr lang="nl-NL" dirty="0">
                <a:solidFill>
                  <a:schemeClr val="accent4"/>
                </a:solidFill>
                <a:latin typeface="+mn-lt"/>
              </a:rPr>
              <a:t>Ontstaan “inclusief werken met </a:t>
            </a:r>
            <a:r>
              <a:rPr lang="nl-NL" dirty="0" err="1">
                <a:solidFill>
                  <a:schemeClr val="accent4"/>
                </a:solidFill>
                <a:latin typeface="+mn-lt"/>
              </a:rPr>
              <a:t>am</a:t>
            </a:r>
            <a:endParaRPr lang="nl-NL" dirty="0">
              <a:solidFill>
                <a:schemeClr val="accent4"/>
              </a:solidFill>
              <a:latin typeface="+mn-l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65212478-9B0A-054E-BA97-0EE2DF0731AD}"/>
              </a:ext>
            </a:extLst>
          </p:cNvPr>
          <p:cNvSpPr/>
          <p:nvPr/>
        </p:nvSpPr>
        <p:spPr>
          <a:xfrm>
            <a:off x="374650" y="5543550"/>
            <a:ext cx="1662113" cy="1225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11266" name="Afbeelding 10" descr="Afbeelding met tekening, voedsel&#10;&#10;Automatisch gegenereerde beschrijving">
            <a:extLst>
              <a:ext uri="{FF2B5EF4-FFF2-40B4-BE49-F238E27FC236}">
                <a16:creationId xmlns:a16="http://schemas.microsoft.com/office/drawing/2014/main" id="{2765963F-5267-7244-B0CD-5C8A4D521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 y="5918200"/>
            <a:ext cx="14859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jdelijke aanduiding voor inhoud 1">
            <a:extLst>
              <a:ext uri="{FF2B5EF4-FFF2-40B4-BE49-F238E27FC236}">
                <a16:creationId xmlns:a16="http://schemas.microsoft.com/office/drawing/2014/main" id="{28254136-80EE-694E-9284-005998980080}"/>
              </a:ext>
            </a:extLst>
          </p:cNvPr>
          <p:cNvSpPr>
            <a:spLocks noGrp="1"/>
          </p:cNvSpPr>
          <p:nvPr>
            <p:ph idx="1"/>
          </p:nvPr>
        </p:nvSpPr>
        <p:spPr>
          <a:xfrm>
            <a:off x="3756454" y="1244600"/>
            <a:ext cx="7908324" cy="4860925"/>
          </a:xfrm>
        </p:spPr>
        <p:txBody>
          <a:bodyPr rtlCol="0">
            <a:normAutofit fontScale="85000" lnSpcReduction="20000"/>
          </a:bodyPr>
          <a:lstStyle/>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9.30 - 10:20	Voorstellen trainers</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Over dit project: Inclusief werken met Ambassadeurs</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Over dit project: Ambassade &lt;Naam organisatie&gt;</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De opzet van de training</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Kennismaking met je collega ambassadeurs</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10:20 -10:30	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10:30 - 11:20	Vervolg: kennismaking met je collega ambassadeurs</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Je verwachtingen </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11:20 - 11:30 	</a:t>
            </a:r>
            <a:r>
              <a:rPr lang="nl-NL" dirty="0">
                <a:solidFill>
                  <a:schemeClr val="bg2">
                    <a:lumMod val="65000"/>
                  </a:schemeClr>
                </a:solidFill>
                <a:latin typeface="+mn-lt"/>
              </a:rPr>
              <a:t>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11:30 - 12:20	Vervolg: je verwachtingen</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Visie ambassadeurschap en landelijk netwerk</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Plan van aanpak &lt;Naam organisatie&gt;</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12:20 - 13:20	Lunch</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13:20 - 14:10	Nulmeting inclusie psychische diversiteit &lt;Naam organisatie&gt;</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		Stakeholderanalyse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14:10 - 14:20	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14:20 - 15:10	Vervolg Stakeholderanalyse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15:10 - 15:20	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50000"/>
                  </a:schemeClr>
                </a:solidFill>
                <a:latin typeface="+mn-lt"/>
              </a:rPr>
              <a:t>15:20 - 16:00	Autisme &amp; Inclusie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65000"/>
                  </a:schemeClr>
                </a:solidFill>
                <a:latin typeface="+mn-lt"/>
              </a:rPr>
              <a:t>16:00 - 16:05	Pauze</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65000"/>
                  </a:schemeClr>
                </a:solidFill>
                <a:latin typeface="+mn-lt"/>
              </a:rPr>
              <a:t>16:05 - 16:30 	Uitleg eindopdrachten</a:t>
            </a:r>
          </a:p>
          <a:p>
            <a:pPr marL="0" indent="0" eaLnBrk="1" fontAlgn="auto" hangingPunct="1">
              <a:lnSpc>
                <a:spcPct val="50000"/>
              </a:lnSpc>
              <a:spcAft>
                <a:spcPts val="0"/>
              </a:spcAft>
              <a:buFont typeface="Arial" panose="020B0604020202020204" pitchFamily="34" charset="0"/>
              <a:buNone/>
              <a:defRPr/>
            </a:pPr>
            <a:r>
              <a:rPr lang="nl-NL" dirty="0">
                <a:solidFill>
                  <a:schemeClr val="bg2">
                    <a:lumMod val="65000"/>
                  </a:schemeClr>
                </a:solidFill>
                <a:latin typeface="+mn-lt"/>
              </a:rPr>
              <a:t>16:30		Einde</a:t>
            </a:r>
          </a:p>
          <a:p>
            <a:pPr eaLnBrk="1" fontAlgn="auto" hangingPunct="1">
              <a:spcAft>
                <a:spcPts val="0"/>
              </a:spcAft>
              <a:defRPr/>
            </a:pPr>
            <a:endParaRPr lang="nl-NL" dirty="0">
              <a:solidFill>
                <a:schemeClr val="bg2">
                  <a:lumMod val="50000"/>
                </a:schemeClr>
              </a:solidFill>
              <a:latin typeface="+mn-lt"/>
            </a:endParaRPr>
          </a:p>
        </p:txBody>
      </p:sp>
      <p:sp>
        <p:nvSpPr>
          <p:cNvPr id="11269" name="Titel 2">
            <a:extLst>
              <a:ext uri="{FF2B5EF4-FFF2-40B4-BE49-F238E27FC236}">
                <a16:creationId xmlns:a16="http://schemas.microsoft.com/office/drawing/2014/main" id="{5A76CA3B-F8F1-E546-AF1D-59757DC7FD60}"/>
              </a:ext>
            </a:extLst>
          </p:cNvPr>
          <p:cNvSpPr>
            <a:spLocks noGrp="1" noChangeArrowheads="1"/>
          </p:cNvSpPr>
          <p:nvPr>
            <p:ph type="title"/>
          </p:nvPr>
        </p:nvSpPr>
        <p:spPr>
          <a:xfrm>
            <a:off x="706438" y="368300"/>
            <a:ext cx="9385300" cy="647700"/>
          </a:xfrm>
        </p:spPr>
        <p:txBody>
          <a:bodyPr/>
          <a:lstStyle/>
          <a:p>
            <a:pPr eaLnBrk="1" hangingPunct="1">
              <a:defRPr/>
            </a:pPr>
            <a:r>
              <a:rPr lang="nl-NL" altLang="nl-NL" dirty="0">
                <a:latin typeface="+mn-lt"/>
              </a:rPr>
              <a:t>Programma dag 1, &lt;Datum&gt;</a:t>
            </a:r>
          </a:p>
        </p:txBody>
      </p:sp>
      <p:pic>
        <p:nvPicPr>
          <p:cNvPr id="1028" name="Picture 4" descr="kop, ristretto, espresso, caff macchiato, koffie, cafeïne, Cubaanse espresso, koffiekop, cappuccino, cortado, platte witte, drinken, koffiemelk, witte koffie, koffie verkeerd, eten, Wiener melange, Ipoh witte koffie, latte, caff americano, serveware, ingrediënt, keuken, Espressino, drinkware, mocaccino, lungo, cafe, Java coffee, marocchino, tafelgerei, schotel, americano, schotel, niet-alcoholische drank, salep, oploskoffie, thee, Coffee substitute">
            <a:extLst>
              <a:ext uri="{FF2B5EF4-FFF2-40B4-BE49-F238E27FC236}">
                <a16:creationId xmlns:a16="http://schemas.microsoft.com/office/drawing/2014/main" id="{A7B417DD-5FFB-B343-AF83-EACE5ECDEC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222" y="2686522"/>
            <a:ext cx="2969281" cy="1977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3142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jdelijke aanduiding voor inhoud 1">
            <a:extLst>
              <a:ext uri="{FF2B5EF4-FFF2-40B4-BE49-F238E27FC236}">
                <a16:creationId xmlns:a16="http://schemas.microsoft.com/office/drawing/2014/main" id="{12FBAE6B-6AE5-514F-9DE3-741927086214}"/>
              </a:ext>
            </a:extLst>
          </p:cNvPr>
          <p:cNvSpPr>
            <a:spLocks noGrp="1" noChangeArrowheads="1"/>
          </p:cNvSpPr>
          <p:nvPr>
            <p:ph idx="1"/>
          </p:nvPr>
        </p:nvSpPr>
        <p:spPr>
          <a:xfrm>
            <a:off x="706438" y="1260475"/>
            <a:ext cx="9385300" cy="5046663"/>
          </a:xfrm>
        </p:spPr>
        <p:txBody>
          <a:bodyPr/>
          <a:lstStyle/>
          <a:p>
            <a:pPr marL="0" indent="0" eaLnBrk="1" hangingPunct="1">
              <a:lnSpc>
                <a:spcPct val="100000"/>
              </a:lnSpc>
              <a:buFont typeface="Arial" panose="020B0604020202020204" pitchFamily="34" charset="0"/>
              <a:buNone/>
            </a:pPr>
            <a:r>
              <a:rPr lang="nl-NL" altLang="nl-NL" sz="2200">
                <a:latin typeface="Muli"/>
              </a:rPr>
              <a:t>Iedere deelnemer werkt vanaf nu toe naar een eigen eindopdracht. </a:t>
            </a:r>
          </a:p>
          <a:p>
            <a:pPr marL="0" indent="0" eaLnBrk="1" hangingPunct="1">
              <a:lnSpc>
                <a:spcPct val="100000"/>
              </a:lnSpc>
              <a:buFont typeface="Arial" panose="020B0604020202020204" pitchFamily="34" charset="0"/>
              <a:buNone/>
            </a:pPr>
            <a:endParaRPr lang="nl-NL" altLang="nl-NL" sz="2200">
              <a:latin typeface="Muli"/>
            </a:endParaRPr>
          </a:p>
          <a:p>
            <a:pPr marL="0" indent="0" eaLnBrk="1" hangingPunct="1">
              <a:lnSpc>
                <a:spcPct val="100000"/>
              </a:lnSpc>
              <a:buFont typeface="Arial" panose="020B0604020202020204" pitchFamily="34" charset="0"/>
              <a:buNone/>
            </a:pPr>
            <a:r>
              <a:rPr lang="nl-NL" altLang="nl-NL" sz="2200">
                <a:latin typeface="Muli"/>
              </a:rPr>
              <a:t>Je eindopdracht is </a:t>
            </a:r>
            <a:r>
              <a:rPr lang="nl-NL" altLang="nl-NL" sz="2200" b="1">
                <a:latin typeface="Muli"/>
              </a:rPr>
              <a:t>een presentatie van je eigen ambassadeurschap</a:t>
            </a:r>
            <a:r>
              <a:rPr lang="nl-NL" altLang="nl-NL" sz="2200">
                <a:latin typeface="Muli"/>
              </a:rPr>
              <a:t>. </a:t>
            </a:r>
          </a:p>
          <a:p>
            <a:pPr lvl="1" eaLnBrk="1" hangingPunct="1">
              <a:lnSpc>
                <a:spcPct val="100000"/>
              </a:lnSpc>
              <a:buFont typeface="Courier New" panose="02070309020205020404" pitchFamily="49" charset="0"/>
              <a:buChar char="o"/>
            </a:pPr>
            <a:r>
              <a:rPr lang="nl-NL" altLang="nl-NL" sz="1600">
                <a:latin typeface="Muli"/>
              </a:rPr>
              <a:t>Deze is geslaagd op het moment dat je deze presentatie kan inzetten in je ambassadeurschap. Toekomstige bruikbaarheid is het belangrijkste criterium.</a:t>
            </a:r>
          </a:p>
          <a:p>
            <a:pPr lvl="1" eaLnBrk="1" hangingPunct="1">
              <a:lnSpc>
                <a:spcPct val="100000"/>
              </a:lnSpc>
              <a:buFont typeface="Courier New" panose="02070309020205020404" pitchFamily="49" charset="0"/>
              <a:buChar char="o"/>
            </a:pPr>
            <a:r>
              <a:rPr lang="nl-NL" altLang="nl-NL" sz="1600">
                <a:latin typeface="Muli"/>
              </a:rPr>
              <a:t>Je hebt vrijheid in vorm. Je kunt bijvoorbeeld denken aan:</a:t>
            </a:r>
          </a:p>
          <a:p>
            <a:pPr lvl="2" eaLnBrk="1" hangingPunct="1">
              <a:lnSpc>
                <a:spcPct val="100000"/>
              </a:lnSpc>
              <a:buFont typeface="Courier New" panose="02070309020205020404" pitchFamily="49" charset="0"/>
              <a:buChar char="o"/>
            </a:pPr>
            <a:r>
              <a:rPr lang="nl-NL" altLang="nl-NL" sz="1600" u="sng">
                <a:latin typeface="Muli"/>
              </a:rPr>
              <a:t>Een artikel </a:t>
            </a:r>
            <a:r>
              <a:rPr lang="nl-NL" altLang="nl-NL" sz="1600">
                <a:latin typeface="Muli"/>
              </a:rPr>
              <a:t>waarin je jezelf als ambassadeur voorstelt (bijv. te gebruiken op intranet, of om onder collega’s te verspreiden)</a:t>
            </a:r>
          </a:p>
          <a:p>
            <a:pPr lvl="2" eaLnBrk="1" hangingPunct="1">
              <a:lnSpc>
                <a:spcPct val="100000"/>
              </a:lnSpc>
              <a:buFont typeface="Courier New" panose="02070309020205020404" pitchFamily="49" charset="0"/>
              <a:buChar char="o"/>
            </a:pPr>
            <a:r>
              <a:rPr lang="nl-NL" altLang="nl-NL" sz="1600" u="sng">
                <a:latin typeface="Muli"/>
              </a:rPr>
              <a:t>Een powerpoint </a:t>
            </a:r>
            <a:r>
              <a:rPr lang="nl-NL" altLang="nl-NL" sz="1600">
                <a:latin typeface="Muli"/>
              </a:rPr>
              <a:t>waarin je jezelf als ambassadeur voorstelt (die je in toekomstige lezingen/praatjes kunt gebruiken)</a:t>
            </a:r>
          </a:p>
          <a:p>
            <a:pPr lvl="2" eaLnBrk="1" hangingPunct="1">
              <a:lnSpc>
                <a:spcPct val="100000"/>
              </a:lnSpc>
              <a:buFont typeface="Courier New" panose="02070309020205020404" pitchFamily="49" charset="0"/>
              <a:buChar char="o"/>
            </a:pPr>
            <a:r>
              <a:rPr lang="nl-NL" altLang="nl-NL" sz="1600" u="sng">
                <a:latin typeface="Muli"/>
              </a:rPr>
              <a:t>Een plan van aanpak</a:t>
            </a:r>
            <a:r>
              <a:rPr lang="nl-NL" altLang="nl-NL" sz="1600">
                <a:latin typeface="Muli"/>
              </a:rPr>
              <a:t> van je eigen ambassadeurschap (een overzicht van acties die je in je eigen ambassadeursrol gaat inzetten)</a:t>
            </a:r>
          </a:p>
          <a:p>
            <a:pPr lvl="2" eaLnBrk="1" hangingPunct="1">
              <a:lnSpc>
                <a:spcPct val="100000"/>
              </a:lnSpc>
              <a:buFont typeface="Courier New" panose="02070309020205020404" pitchFamily="49" charset="0"/>
              <a:buChar char="o"/>
            </a:pPr>
            <a:r>
              <a:rPr lang="nl-NL" altLang="nl-NL" sz="1600">
                <a:latin typeface="Muli"/>
              </a:rPr>
              <a:t>Een </a:t>
            </a:r>
            <a:r>
              <a:rPr lang="nl-NL" altLang="nl-NL" sz="1600" u="sng">
                <a:latin typeface="Muli"/>
              </a:rPr>
              <a:t>zelfgemaakt filmpje </a:t>
            </a:r>
            <a:r>
              <a:rPr lang="nl-NL" altLang="nl-NL" sz="1600">
                <a:latin typeface="Muli"/>
              </a:rPr>
              <a:t>waarin je jezelf als ambassadeur voorstelt aan je collega’s</a:t>
            </a:r>
          </a:p>
        </p:txBody>
      </p:sp>
      <p:sp>
        <p:nvSpPr>
          <p:cNvPr id="76802" name="Titel 2">
            <a:extLst>
              <a:ext uri="{FF2B5EF4-FFF2-40B4-BE49-F238E27FC236}">
                <a16:creationId xmlns:a16="http://schemas.microsoft.com/office/drawing/2014/main" id="{D9CEA47A-F026-B742-83A7-E27B5624A6EF}"/>
              </a:ext>
            </a:extLst>
          </p:cNvPr>
          <p:cNvSpPr>
            <a:spLocks noGrp="1" noChangeArrowheads="1"/>
          </p:cNvSpPr>
          <p:nvPr>
            <p:ph type="title"/>
          </p:nvPr>
        </p:nvSpPr>
        <p:spPr>
          <a:xfrm>
            <a:off x="706438" y="368300"/>
            <a:ext cx="9385300" cy="819150"/>
          </a:xfrm>
        </p:spPr>
        <p:txBody>
          <a:bodyPr/>
          <a:lstStyle/>
          <a:p>
            <a:pPr eaLnBrk="1" hangingPunct="1"/>
            <a:r>
              <a:rPr lang="nl-NL" altLang="nl-NL">
                <a:latin typeface="Muli ExtraLight"/>
              </a:rPr>
              <a:t>Uitleg eindopdracht</a:t>
            </a:r>
          </a:p>
        </p:txBody>
      </p:sp>
      <p:pic>
        <p:nvPicPr>
          <p:cNvPr id="76803" name="Tijdelijke aanduiding voor inhoud 3">
            <a:extLst>
              <a:ext uri="{FF2B5EF4-FFF2-40B4-BE49-F238E27FC236}">
                <a16:creationId xmlns:a16="http://schemas.microsoft.com/office/drawing/2014/main" id="{AB61DC68-E4B0-0841-ADC9-C0AD2961DF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94350"/>
            <a:ext cx="1573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jdelijke aanduiding voor inhoud 1">
            <a:extLst>
              <a:ext uri="{FF2B5EF4-FFF2-40B4-BE49-F238E27FC236}">
                <a16:creationId xmlns:a16="http://schemas.microsoft.com/office/drawing/2014/main" id="{891E0BB8-E2F8-C44B-83FE-4AA451E24B65}"/>
              </a:ext>
            </a:extLst>
          </p:cNvPr>
          <p:cNvSpPr>
            <a:spLocks noGrp="1" noChangeArrowheads="1"/>
          </p:cNvSpPr>
          <p:nvPr>
            <p:ph idx="1"/>
          </p:nvPr>
        </p:nvSpPr>
        <p:spPr>
          <a:xfrm>
            <a:off x="706438" y="1063625"/>
            <a:ext cx="9385300" cy="5046663"/>
          </a:xfrm>
        </p:spPr>
        <p:txBody>
          <a:bodyPr/>
          <a:lstStyle/>
          <a:p>
            <a:pPr marL="0" indent="0" eaLnBrk="1" hangingPunct="1">
              <a:lnSpc>
                <a:spcPct val="100000"/>
              </a:lnSpc>
              <a:buFont typeface="Arial" panose="020B0604020202020204" pitchFamily="34" charset="0"/>
              <a:buNone/>
            </a:pPr>
            <a:r>
              <a:rPr lang="nl-NL" altLang="nl-NL" sz="2200" b="1" u="sng" dirty="0">
                <a:latin typeface="Muli"/>
              </a:rPr>
              <a:t>Uiterlijk &lt;datum&gt; </a:t>
            </a:r>
            <a:r>
              <a:rPr lang="nl-NL" altLang="nl-NL" sz="2200" dirty="0">
                <a:latin typeface="Muli"/>
              </a:rPr>
              <a:t>stuur je deze per mail naar &lt;naam trainers&gt;: &lt;invoegen mailadres&gt;</a:t>
            </a:r>
          </a:p>
          <a:p>
            <a:pPr marL="0" indent="0" eaLnBrk="1" hangingPunct="1">
              <a:lnSpc>
                <a:spcPct val="100000"/>
              </a:lnSpc>
              <a:buFont typeface="Arial" panose="020B0604020202020204" pitchFamily="34" charset="0"/>
              <a:buNone/>
            </a:pPr>
            <a:endParaRPr lang="nl-NL" altLang="nl-NL" sz="2200" dirty="0">
              <a:latin typeface="Muli"/>
            </a:endParaRPr>
          </a:p>
          <a:p>
            <a:pPr marL="0" indent="0" eaLnBrk="1" hangingPunct="1">
              <a:lnSpc>
                <a:spcPct val="100000"/>
              </a:lnSpc>
              <a:buFont typeface="Arial" panose="020B0604020202020204" pitchFamily="34" charset="0"/>
              <a:buNone/>
            </a:pPr>
            <a:r>
              <a:rPr lang="nl-NL" altLang="nl-NL" sz="2200" dirty="0">
                <a:latin typeface="Muli"/>
              </a:rPr>
              <a:t>Voorafgaand aan de laatste trainingsbijeenkomst op &lt;Datum&gt; krijgen jullie elkaars eindopdrachten toegestuurd. We vragen jullie om je eindopdracht toe te lichten op de bijeenkomst van &lt;datum laatste </a:t>
            </a:r>
            <a:r>
              <a:rPr lang="nl-NL" altLang="nl-NL" sz="2200" dirty="0" err="1">
                <a:latin typeface="Muli"/>
              </a:rPr>
              <a:t>trainingsdag</a:t>
            </a:r>
            <a:r>
              <a:rPr lang="nl-NL" altLang="nl-NL" sz="2200" dirty="0">
                <a:latin typeface="Muli"/>
              </a:rPr>
              <a:t>&gt;.</a:t>
            </a:r>
          </a:p>
          <a:p>
            <a:pPr marL="0" indent="0" eaLnBrk="1" hangingPunct="1">
              <a:lnSpc>
                <a:spcPct val="100000"/>
              </a:lnSpc>
              <a:buFont typeface="Arial" panose="020B0604020202020204" pitchFamily="34" charset="0"/>
              <a:buNone/>
            </a:pPr>
            <a:endParaRPr lang="nl-NL" altLang="nl-NL" sz="2200" dirty="0">
              <a:latin typeface="Muli"/>
            </a:endParaRPr>
          </a:p>
          <a:p>
            <a:pPr marL="0" indent="0" eaLnBrk="1" hangingPunct="1">
              <a:lnSpc>
                <a:spcPct val="100000"/>
              </a:lnSpc>
              <a:buFont typeface="Arial" panose="020B0604020202020204" pitchFamily="34" charset="0"/>
              <a:buNone/>
            </a:pPr>
            <a:r>
              <a:rPr lang="nl-NL" altLang="nl-NL" sz="2200" dirty="0">
                <a:latin typeface="Muli"/>
              </a:rPr>
              <a:t>Aanbevolen om vanaf nu te starten. Voor de duur van de training kun je &lt;namen trainers&gt; vragen om mee te denken of advies te geven.</a:t>
            </a:r>
          </a:p>
          <a:p>
            <a:pPr marL="0" indent="0" eaLnBrk="1" hangingPunct="1">
              <a:lnSpc>
                <a:spcPct val="100000"/>
              </a:lnSpc>
              <a:buFont typeface="Arial" panose="020B0604020202020204" pitchFamily="34" charset="0"/>
              <a:buNone/>
            </a:pPr>
            <a:endParaRPr lang="nl-NL" altLang="nl-NL" sz="2200" dirty="0">
              <a:latin typeface="Muli"/>
            </a:endParaRPr>
          </a:p>
          <a:p>
            <a:pPr marL="0" indent="0" eaLnBrk="1" hangingPunct="1">
              <a:lnSpc>
                <a:spcPct val="100000"/>
              </a:lnSpc>
              <a:buFont typeface="Arial" panose="020B0604020202020204" pitchFamily="34" charset="0"/>
              <a:buNone/>
            </a:pPr>
            <a:r>
              <a:rPr lang="nl-NL" altLang="nl-NL" sz="2200" dirty="0">
                <a:latin typeface="Muli"/>
              </a:rPr>
              <a:t>Zie voorbeelden ter inspiratie</a:t>
            </a:r>
          </a:p>
          <a:p>
            <a:pPr marL="0" indent="0" eaLnBrk="1" hangingPunct="1">
              <a:lnSpc>
                <a:spcPct val="100000"/>
              </a:lnSpc>
              <a:buFont typeface="Arial" panose="020B0604020202020204" pitchFamily="34" charset="0"/>
              <a:buNone/>
            </a:pPr>
            <a:endParaRPr lang="nl-NL" altLang="nl-NL" sz="2200" dirty="0">
              <a:latin typeface="Muli"/>
            </a:endParaRPr>
          </a:p>
          <a:p>
            <a:pPr marL="0" indent="0" eaLnBrk="1" hangingPunct="1">
              <a:lnSpc>
                <a:spcPct val="100000"/>
              </a:lnSpc>
              <a:buFont typeface="Arial" panose="020B0604020202020204" pitchFamily="34" charset="0"/>
              <a:buNone/>
            </a:pPr>
            <a:endParaRPr lang="nl-NL" altLang="nl-NL" sz="2200" dirty="0">
              <a:latin typeface="Muli"/>
            </a:endParaRPr>
          </a:p>
        </p:txBody>
      </p:sp>
      <p:sp>
        <p:nvSpPr>
          <p:cNvPr id="78850" name="Titel 2">
            <a:extLst>
              <a:ext uri="{FF2B5EF4-FFF2-40B4-BE49-F238E27FC236}">
                <a16:creationId xmlns:a16="http://schemas.microsoft.com/office/drawing/2014/main" id="{FC38ECF4-88BA-0744-9233-913E97F4D9A4}"/>
              </a:ext>
            </a:extLst>
          </p:cNvPr>
          <p:cNvSpPr>
            <a:spLocks noGrp="1" noChangeArrowheads="1"/>
          </p:cNvSpPr>
          <p:nvPr>
            <p:ph type="title"/>
          </p:nvPr>
        </p:nvSpPr>
        <p:spPr>
          <a:xfrm>
            <a:off x="706438" y="368300"/>
            <a:ext cx="9385300" cy="819150"/>
          </a:xfrm>
        </p:spPr>
        <p:txBody>
          <a:bodyPr/>
          <a:lstStyle/>
          <a:p>
            <a:pPr eaLnBrk="1" hangingPunct="1"/>
            <a:r>
              <a:rPr lang="nl-NL" altLang="nl-NL">
                <a:latin typeface="Muli ExtraLight"/>
              </a:rPr>
              <a:t>Uitleg eindopdracht</a:t>
            </a:r>
          </a:p>
        </p:txBody>
      </p:sp>
      <p:pic>
        <p:nvPicPr>
          <p:cNvPr id="78851" name="Tijdelijke aanduiding voor inhoud 3">
            <a:extLst>
              <a:ext uri="{FF2B5EF4-FFF2-40B4-BE49-F238E27FC236}">
                <a16:creationId xmlns:a16="http://schemas.microsoft.com/office/drawing/2014/main" id="{6BC8B413-874E-1342-A68E-4EC49D129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94350"/>
            <a:ext cx="1573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71BA14A-5EF9-D041-A5A9-27DE63731A38}"/>
              </a:ext>
            </a:extLst>
          </p:cNvPr>
          <p:cNvSpPr>
            <a:spLocks noGrp="1"/>
          </p:cNvSpPr>
          <p:nvPr>
            <p:ph idx="1"/>
          </p:nvPr>
        </p:nvSpPr>
        <p:spPr>
          <a:xfrm>
            <a:off x="706438" y="1260475"/>
            <a:ext cx="9385300" cy="5229225"/>
          </a:xfrm>
        </p:spPr>
        <p:txBody>
          <a:bodyPr rtlCol="0">
            <a:noAutofit/>
          </a:bodyPr>
          <a:lstStyle/>
          <a:p>
            <a:pPr marL="0" indent="0" eaLnBrk="1" fontAlgn="auto" hangingPunct="1">
              <a:lnSpc>
                <a:spcPct val="100000"/>
              </a:lnSpc>
              <a:spcAft>
                <a:spcPts val="0"/>
              </a:spcAft>
              <a:buFont typeface="Arial" panose="020B0604020202020204" pitchFamily="34" charset="0"/>
              <a:buNone/>
              <a:defRPr/>
            </a:pPr>
            <a:endParaRPr lang="nl-NL" sz="1000">
              <a:solidFill>
                <a:schemeClr val="bg2">
                  <a:lumMod val="50000"/>
                </a:schemeClr>
              </a:solidFill>
            </a:endParaRPr>
          </a:p>
          <a:p>
            <a:pPr marL="0" indent="0" eaLnBrk="1" fontAlgn="auto" hangingPunct="1">
              <a:lnSpc>
                <a:spcPct val="100000"/>
              </a:lnSpc>
              <a:spcAft>
                <a:spcPts val="0"/>
              </a:spcAft>
              <a:buFont typeface="Arial" panose="020B0604020202020204" pitchFamily="34" charset="0"/>
              <a:buNone/>
              <a:defRPr/>
            </a:pPr>
            <a:r>
              <a:rPr lang="nl-NL">
                <a:solidFill>
                  <a:schemeClr val="bg2">
                    <a:lumMod val="50000"/>
                  </a:schemeClr>
                </a:solidFill>
              </a:rPr>
              <a:t>De gewenste opbrengst is een Plan van Aanpak waarin in onder andere beschreven staat:</a:t>
            </a:r>
          </a:p>
          <a:p>
            <a:pPr marL="0" indent="0" eaLnBrk="1" fontAlgn="auto" hangingPunct="1">
              <a:lnSpc>
                <a:spcPct val="100000"/>
              </a:lnSpc>
              <a:spcAft>
                <a:spcPts val="0"/>
              </a:spcAft>
              <a:buFont typeface="Arial" panose="020B0604020202020204" pitchFamily="34" charset="0"/>
              <a:buNone/>
              <a:defRPr/>
            </a:pPr>
            <a:endParaRPr lang="nl-NL">
              <a:solidFill>
                <a:schemeClr val="bg2">
                  <a:lumMod val="50000"/>
                </a:schemeClr>
              </a:solidFill>
            </a:endParaRPr>
          </a:p>
          <a:p>
            <a:pPr eaLnBrk="1" fontAlgn="auto" hangingPunct="1">
              <a:lnSpc>
                <a:spcPct val="100000"/>
              </a:lnSpc>
              <a:spcAft>
                <a:spcPts val="0"/>
              </a:spcAft>
              <a:buFontTx/>
              <a:buChar char="-"/>
              <a:defRPr/>
            </a:pPr>
            <a:r>
              <a:rPr lang="nl-NL">
                <a:solidFill>
                  <a:schemeClr val="bg2">
                    <a:lumMod val="50000"/>
                  </a:schemeClr>
                </a:solidFill>
              </a:rPr>
              <a:t>Lange termijn missie en visie</a:t>
            </a:r>
          </a:p>
          <a:p>
            <a:pPr eaLnBrk="1" fontAlgn="auto" hangingPunct="1">
              <a:lnSpc>
                <a:spcPct val="100000"/>
              </a:lnSpc>
              <a:spcAft>
                <a:spcPts val="0"/>
              </a:spcAft>
              <a:buFontTx/>
              <a:buChar char="-"/>
              <a:defRPr/>
            </a:pPr>
            <a:r>
              <a:rPr lang="nl-NL">
                <a:solidFill>
                  <a:schemeClr val="bg2">
                    <a:lumMod val="50000"/>
                  </a:schemeClr>
                </a:solidFill>
              </a:rPr>
              <a:t>Hoe en hoe vaak komen ambassadeurs bij elkaar</a:t>
            </a:r>
          </a:p>
          <a:p>
            <a:pPr eaLnBrk="1" fontAlgn="auto" hangingPunct="1">
              <a:lnSpc>
                <a:spcPct val="100000"/>
              </a:lnSpc>
              <a:spcAft>
                <a:spcPts val="0"/>
              </a:spcAft>
              <a:buFontTx/>
              <a:buChar char="-"/>
              <a:defRPr/>
            </a:pPr>
            <a:r>
              <a:rPr lang="nl-NL">
                <a:solidFill>
                  <a:schemeClr val="bg2">
                    <a:lumMod val="50000"/>
                  </a:schemeClr>
                </a:solidFill>
              </a:rPr>
              <a:t>Welke gezamenlijke activiteiten (bijv. workshops, intranet …) worden er georganiseerd</a:t>
            </a:r>
          </a:p>
          <a:p>
            <a:pPr eaLnBrk="1" fontAlgn="auto" hangingPunct="1">
              <a:lnSpc>
                <a:spcPct val="100000"/>
              </a:lnSpc>
              <a:spcAft>
                <a:spcPts val="0"/>
              </a:spcAft>
              <a:buFontTx/>
              <a:buChar char="-"/>
              <a:defRPr/>
            </a:pPr>
            <a:r>
              <a:rPr lang="nl-NL">
                <a:solidFill>
                  <a:schemeClr val="bg2">
                    <a:lumMod val="50000"/>
                  </a:schemeClr>
                </a:solidFill>
              </a:rPr>
              <a:t>Hoe en op welke punten wordt landelijk beleid bij de politie beïnvloed</a:t>
            </a:r>
          </a:p>
          <a:p>
            <a:pPr eaLnBrk="1" fontAlgn="auto" hangingPunct="1">
              <a:lnSpc>
                <a:spcPct val="100000"/>
              </a:lnSpc>
              <a:spcAft>
                <a:spcPts val="0"/>
              </a:spcAft>
              <a:buFontTx/>
              <a:buChar char="-"/>
              <a:defRPr/>
            </a:pPr>
            <a:r>
              <a:rPr lang="nl-NL">
                <a:solidFill>
                  <a:schemeClr val="bg2">
                    <a:lumMod val="50000"/>
                  </a:schemeClr>
                </a:solidFill>
              </a:rPr>
              <a:t>Wie zijn er organisatorisch verantwoordelijk voor al het bovenstaande</a:t>
            </a:r>
          </a:p>
          <a:p>
            <a:pPr algn="r" eaLnBrk="1" fontAlgn="auto" hangingPunct="1">
              <a:lnSpc>
                <a:spcPct val="100000"/>
              </a:lnSpc>
              <a:spcAft>
                <a:spcPts val="0"/>
              </a:spcAft>
              <a:buFontTx/>
              <a:buChar char="-"/>
              <a:defRPr/>
            </a:pPr>
            <a:endParaRPr lang="nl-NL">
              <a:solidFill>
                <a:schemeClr val="bg2">
                  <a:lumMod val="50000"/>
                </a:schemeClr>
              </a:solidFill>
            </a:endParaRPr>
          </a:p>
          <a:p>
            <a:pPr marL="0" indent="0" algn="r" eaLnBrk="1" fontAlgn="auto" hangingPunct="1">
              <a:lnSpc>
                <a:spcPct val="100000"/>
              </a:lnSpc>
              <a:spcAft>
                <a:spcPts val="0"/>
              </a:spcAft>
              <a:buFont typeface="Arial" panose="020B0604020202020204" pitchFamily="34" charset="0"/>
              <a:buNone/>
              <a:defRPr/>
            </a:pPr>
            <a:r>
              <a:rPr lang="nl-NL" b="1">
                <a:solidFill>
                  <a:schemeClr val="bg2">
                    <a:lumMod val="50000"/>
                  </a:schemeClr>
                </a:solidFill>
              </a:rPr>
              <a:t>Voor deze werkgroep worden 3-6 deelnemers gezocht. </a:t>
            </a:r>
          </a:p>
          <a:p>
            <a:pPr marL="0" indent="0" algn="r" eaLnBrk="1" fontAlgn="auto" hangingPunct="1">
              <a:lnSpc>
                <a:spcPct val="100000"/>
              </a:lnSpc>
              <a:spcAft>
                <a:spcPts val="0"/>
              </a:spcAft>
              <a:buFont typeface="Arial" panose="020B0604020202020204" pitchFamily="34" charset="0"/>
              <a:buNone/>
              <a:defRPr/>
            </a:pPr>
            <a:r>
              <a:rPr lang="nl-NL" b="1">
                <a:solidFill>
                  <a:schemeClr val="bg2">
                    <a:lumMod val="50000"/>
                  </a:schemeClr>
                </a:solidFill>
              </a:rPr>
              <a:t>Wie heeft interesse? Aanmelden kan z.s.m. bij &lt;NAAM TOEVOEGEN&gt;</a:t>
            </a:r>
            <a:endParaRPr lang="nl-NL" sz="1600">
              <a:solidFill>
                <a:schemeClr val="bg2">
                  <a:lumMod val="50000"/>
                </a:schemeClr>
              </a:solidFill>
            </a:endParaRPr>
          </a:p>
        </p:txBody>
      </p:sp>
      <p:sp>
        <p:nvSpPr>
          <p:cNvPr id="82946" name="Titel 2">
            <a:extLst>
              <a:ext uri="{FF2B5EF4-FFF2-40B4-BE49-F238E27FC236}">
                <a16:creationId xmlns:a16="http://schemas.microsoft.com/office/drawing/2014/main" id="{04DD5E76-6441-AF4E-A9C0-5C3E3876C352}"/>
              </a:ext>
            </a:extLst>
          </p:cNvPr>
          <p:cNvSpPr>
            <a:spLocks noGrp="1" noChangeArrowheads="1"/>
          </p:cNvSpPr>
          <p:nvPr>
            <p:ph type="title"/>
          </p:nvPr>
        </p:nvSpPr>
        <p:spPr>
          <a:xfrm>
            <a:off x="706438" y="368300"/>
            <a:ext cx="9385300" cy="819150"/>
          </a:xfrm>
        </p:spPr>
        <p:txBody>
          <a:bodyPr/>
          <a:lstStyle/>
          <a:p>
            <a:pPr eaLnBrk="1" hangingPunct="1"/>
            <a:r>
              <a:rPr lang="nl-NL" altLang="nl-NL">
                <a:latin typeface="Muli ExtraLight"/>
              </a:rPr>
              <a:t>Uitleg deelname werkgroep</a:t>
            </a: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72A80FA-0F5B-094C-BA5D-E32B7E5B0C53}"/>
              </a:ext>
            </a:extLst>
          </p:cNvPr>
          <p:cNvSpPr>
            <a:spLocks noGrp="1"/>
          </p:cNvSpPr>
          <p:nvPr>
            <p:ph idx="1"/>
          </p:nvPr>
        </p:nvSpPr>
        <p:spPr>
          <a:xfrm>
            <a:off x="706438" y="1260475"/>
            <a:ext cx="9385300" cy="5229225"/>
          </a:xfrm>
        </p:spPr>
        <p:txBody>
          <a:bodyPr rtlCol="0">
            <a:noAutofit/>
          </a:bodyPr>
          <a:lstStyle/>
          <a:p>
            <a:pPr marL="0" indent="0" eaLnBrk="1" fontAlgn="auto" hangingPunct="1">
              <a:lnSpc>
                <a:spcPct val="100000"/>
              </a:lnSpc>
              <a:spcAft>
                <a:spcPts val="0"/>
              </a:spcAft>
              <a:buFont typeface="Arial" panose="020B0604020202020204" pitchFamily="34" charset="0"/>
              <a:buNone/>
              <a:defRPr/>
            </a:pPr>
            <a:r>
              <a:rPr lang="nl-NL" dirty="0">
                <a:solidFill>
                  <a:schemeClr val="bg2">
                    <a:lumMod val="50000"/>
                  </a:schemeClr>
                </a:solidFill>
              </a:rPr>
              <a:t>Tussen vandaag en de laatste trainingsbijeenkomst wordt er ook een plan van aanpak opgesteld voor de overkoepelende Autisme Ambassade &lt;naam organisatie&gt;.</a:t>
            </a:r>
          </a:p>
          <a:p>
            <a:pPr marL="0" indent="0" eaLnBrk="1" fontAlgn="auto" hangingPunct="1">
              <a:lnSpc>
                <a:spcPct val="100000"/>
              </a:lnSpc>
              <a:spcAft>
                <a:spcPts val="0"/>
              </a:spcAft>
              <a:buFont typeface="Arial" panose="020B0604020202020204" pitchFamily="34" charset="0"/>
              <a:buNone/>
              <a:defRPr/>
            </a:pPr>
            <a:endParaRPr lang="nl-NL" dirty="0">
              <a:solidFill>
                <a:schemeClr val="bg2">
                  <a:lumMod val="50000"/>
                </a:schemeClr>
              </a:solidFill>
            </a:endParaRPr>
          </a:p>
          <a:p>
            <a:pPr marL="0" indent="0" eaLnBrk="1" fontAlgn="auto" hangingPunct="1">
              <a:lnSpc>
                <a:spcPct val="100000"/>
              </a:lnSpc>
              <a:spcAft>
                <a:spcPts val="0"/>
              </a:spcAft>
              <a:buFont typeface="Arial" panose="020B0604020202020204" pitchFamily="34" charset="0"/>
              <a:buNone/>
              <a:defRPr/>
            </a:pPr>
            <a:r>
              <a:rPr lang="nl-NL" dirty="0">
                <a:solidFill>
                  <a:schemeClr val="bg2">
                    <a:lumMod val="50000"/>
                  </a:schemeClr>
                </a:solidFill>
              </a:rPr>
              <a:t>Dit wordt tussen de trainingsbijeenkomsten gedaan door de deelnemers. Het kan dus nodig zijn dat jullie fysiek of digitaal tussendoor bijeenkomen. &lt;namen trainers&gt; denken mee en adviseren op afstand. Terugkoppeling en bespreking vindt plaats tijdens de trainingsdagen 2 en 3. </a:t>
            </a:r>
          </a:p>
          <a:p>
            <a:pPr marL="0" indent="0" eaLnBrk="1" fontAlgn="auto" hangingPunct="1">
              <a:lnSpc>
                <a:spcPct val="100000"/>
              </a:lnSpc>
              <a:spcAft>
                <a:spcPts val="0"/>
              </a:spcAft>
              <a:buFont typeface="Arial" panose="020B0604020202020204" pitchFamily="34" charset="0"/>
              <a:buNone/>
              <a:defRPr/>
            </a:pPr>
            <a:endParaRPr lang="nl-NL" dirty="0">
              <a:solidFill>
                <a:schemeClr val="bg2">
                  <a:lumMod val="50000"/>
                </a:schemeClr>
              </a:solidFill>
            </a:endParaRPr>
          </a:p>
          <a:p>
            <a:pPr marL="0" indent="0" eaLnBrk="1" fontAlgn="auto" hangingPunct="1">
              <a:lnSpc>
                <a:spcPct val="100000"/>
              </a:lnSpc>
              <a:spcAft>
                <a:spcPts val="0"/>
              </a:spcAft>
              <a:buFont typeface="Arial" panose="020B0604020202020204" pitchFamily="34" charset="0"/>
              <a:buNone/>
              <a:defRPr/>
            </a:pPr>
            <a:r>
              <a:rPr lang="nl-NL" dirty="0">
                <a:solidFill>
                  <a:schemeClr val="bg2">
                    <a:lumMod val="50000"/>
                  </a:schemeClr>
                </a:solidFill>
              </a:rPr>
              <a:t>Vorm 3 </a:t>
            </a:r>
            <a:r>
              <a:rPr lang="nl-NL" dirty="0" err="1">
                <a:solidFill>
                  <a:schemeClr val="bg2">
                    <a:lumMod val="50000"/>
                  </a:schemeClr>
                </a:solidFill>
              </a:rPr>
              <a:t>subgroepjes</a:t>
            </a:r>
            <a:r>
              <a:rPr lang="nl-NL" dirty="0">
                <a:solidFill>
                  <a:schemeClr val="bg2">
                    <a:lumMod val="50000"/>
                  </a:schemeClr>
                </a:solidFill>
              </a:rPr>
              <a:t>. Elk </a:t>
            </a:r>
            <a:r>
              <a:rPr lang="nl-NL" dirty="0" err="1">
                <a:solidFill>
                  <a:schemeClr val="bg2">
                    <a:lumMod val="50000"/>
                  </a:schemeClr>
                </a:solidFill>
              </a:rPr>
              <a:t>subgroepje</a:t>
            </a:r>
            <a:r>
              <a:rPr lang="nl-NL" dirty="0">
                <a:solidFill>
                  <a:schemeClr val="bg2">
                    <a:lumMod val="50000"/>
                  </a:schemeClr>
                </a:solidFill>
              </a:rPr>
              <a:t> maakt een eerste opzet van één van de volgende hoofdstukken: </a:t>
            </a:r>
          </a:p>
          <a:p>
            <a:pPr marL="457200" indent="-457200" eaLnBrk="1" fontAlgn="auto" hangingPunct="1">
              <a:lnSpc>
                <a:spcPct val="100000"/>
              </a:lnSpc>
              <a:spcAft>
                <a:spcPts val="0"/>
              </a:spcAft>
              <a:buFont typeface="+mj-lt"/>
              <a:buAutoNum type="arabicPeriod"/>
              <a:defRPr/>
            </a:pPr>
            <a:r>
              <a:rPr lang="nl-NL" dirty="0">
                <a:solidFill>
                  <a:schemeClr val="bg2">
                    <a:lumMod val="50000"/>
                  </a:schemeClr>
                </a:solidFill>
              </a:rPr>
              <a:t>Missie / Visie</a:t>
            </a:r>
          </a:p>
          <a:p>
            <a:pPr marL="457200" indent="-457200" eaLnBrk="1" fontAlgn="auto" hangingPunct="1">
              <a:lnSpc>
                <a:spcPct val="100000"/>
              </a:lnSpc>
              <a:spcAft>
                <a:spcPts val="0"/>
              </a:spcAft>
              <a:buFont typeface="+mj-lt"/>
              <a:buAutoNum type="arabicPeriod"/>
              <a:defRPr/>
            </a:pPr>
            <a:r>
              <a:rPr lang="nl-NL" dirty="0">
                <a:solidFill>
                  <a:schemeClr val="bg2">
                    <a:lumMod val="50000"/>
                  </a:schemeClr>
                </a:solidFill>
              </a:rPr>
              <a:t>Structuur</a:t>
            </a:r>
          </a:p>
          <a:p>
            <a:pPr marL="457200" indent="-457200" eaLnBrk="1" fontAlgn="auto" hangingPunct="1">
              <a:lnSpc>
                <a:spcPct val="100000"/>
              </a:lnSpc>
              <a:spcAft>
                <a:spcPts val="0"/>
              </a:spcAft>
              <a:buFont typeface="+mj-lt"/>
              <a:buAutoNum type="arabicPeriod"/>
              <a:defRPr/>
            </a:pPr>
            <a:r>
              <a:rPr lang="nl-NL" dirty="0">
                <a:solidFill>
                  <a:schemeClr val="bg2">
                    <a:lumMod val="50000"/>
                  </a:schemeClr>
                </a:solidFill>
              </a:rPr>
              <a:t>Doelen en activiteiten</a:t>
            </a:r>
          </a:p>
          <a:p>
            <a:pPr marL="0" indent="0" eaLnBrk="1" fontAlgn="auto" hangingPunct="1">
              <a:lnSpc>
                <a:spcPct val="100000"/>
              </a:lnSpc>
              <a:spcAft>
                <a:spcPts val="0"/>
              </a:spcAft>
              <a:buFont typeface="Arial" panose="020B0604020202020204" pitchFamily="34" charset="0"/>
              <a:buNone/>
              <a:defRPr/>
            </a:pPr>
            <a:endParaRPr lang="nl-NL" sz="1000" dirty="0">
              <a:solidFill>
                <a:schemeClr val="bg2">
                  <a:lumMod val="50000"/>
                </a:schemeClr>
              </a:solidFill>
            </a:endParaRPr>
          </a:p>
          <a:p>
            <a:pPr eaLnBrk="1" fontAlgn="auto" hangingPunct="1">
              <a:lnSpc>
                <a:spcPct val="100000"/>
              </a:lnSpc>
              <a:spcAft>
                <a:spcPts val="0"/>
              </a:spcAft>
              <a:buFontTx/>
              <a:buChar char="-"/>
              <a:defRPr/>
            </a:pPr>
            <a:endParaRPr lang="nl-NL" sz="1600" dirty="0">
              <a:solidFill>
                <a:schemeClr val="bg2">
                  <a:lumMod val="50000"/>
                </a:schemeClr>
              </a:solidFill>
            </a:endParaRPr>
          </a:p>
        </p:txBody>
      </p:sp>
      <p:sp>
        <p:nvSpPr>
          <p:cNvPr id="80898" name="Titel 2">
            <a:extLst>
              <a:ext uri="{FF2B5EF4-FFF2-40B4-BE49-F238E27FC236}">
                <a16:creationId xmlns:a16="http://schemas.microsoft.com/office/drawing/2014/main" id="{CEDFAEB2-0475-5743-99A0-9830456B4149}"/>
              </a:ext>
            </a:extLst>
          </p:cNvPr>
          <p:cNvSpPr>
            <a:spLocks noGrp="1" noChangeArrowheads="1"/>
          </p:cNvSpPr>
          <p:nvPr>
            <p:ph type="title"/>
          </p:nvPr>
        </p:nvSpPr>
        <p:spPr>
          <a:xfrm>
            <a:off x="706438" y="368300"/>
            <a:ext cx="9385300" cy="819150"/>
          </a:xfrm>
        </p:spPr>
        <p:txBody>
          <a:bodyPr/>
          <a:lstStyle/>
          <a:p>
            <a:pPr eaLnBrk="1" hangingPunct="1"/>
            <a:r>
              <a:rPr lang="nl-NL" altLang="nl-NL">
                <a:latin typeface="Muli ExtraLight"/>
              </a:rPr>
              <a:t>Uitleg deelname werkgroep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3B478DA-E87F-F441-B0DF-49BC74318C0A}"/>
              </a:ext>
            </a:extLst>
          </p:cNvPr>
          <p:cNvSpPr>
            <a:spLocks noGrp="1"/>
          </p:cNvSpPr>
          <p:nvPr>
            <p:ph idx="1"/>
          </p:nvPr>
        </p:nvSpPr>
        <p:spPr/>
        <p:txBody>
          <a:bodyPr rtlCol="0">
            <a:normAutofit/>
          </a:bodyPr>
          <a:lstStyle/>
          <a:p>
            <a:pPr eaLnBrk="1" hangingPunct="1">
              <a:spcAft>
                <a:spcPts val="0"/>
              </a:spcAft>
              <a:defRPr/>
            </a:pPr>
            <a:r>
              <a:rPr lang="nl-NL" sz="2400">
                <a:solidFill>
                  <a:srgbClr val="67686B"/>
                </a:solidFill>
                <a:latin typeface="Arial" panose="020B0604020202020204" pitchFamily="34" charset="0"/>
              </a:rPr>
              <a:t>Wat werkte er niet voor jou tijdens de training?</a:t>
            </a:r>
            <a:r>
              <a:rPr lang="en-US" sz="2400">
                <a:solidFill>
                  <a:srgbClr val="F39801"/>
                </a:solidFill>
                <a:latin typeface="Arial" panose="020B0604020202020204" pitchFamily="34" charset="0"/>
              </a:rPr>
              <a:t>​</a:t>
            </a:r>
          </a:p>
          <a:p>
            <a:pPr eaLnBrk="1" hangingPunct="1">
              <a:spcAft>
                <a:spcPts val="0"/>
              </a:spcAft>
              <a:defRPr/>
            </a:pPr>
            <a:r>
              <a:rPr lang="nl-NL" sz="2400">
                <a:solidFill>
                  <a:srgbClr val="67686B"/>
                </a:solidFill>
                <a:latin typeface="Arial" panose="020B0604020202020204" pitchFamily="34" charset="0"/>
              </a:rPr>
              <a:t>Wat werkte er wel voor jou tijdens de training?</a:t>
            </a:r>
            <a:r>
              <a:rPr lang="en-US" sz="2400">
                <a:solidFill>
                  <a:srgbClr val="F39801"/>
                </a:solidFill>
                <a:latin typeface="Arial" panose="020B0604020202020204" pitchFamily="34" charset="0"/>
              </a:rPr>
              <a:t>​</a:t>
            </a:r>
          </a:p>
          <a:p>
            <a:pPr eaLnBrk="1" hangingPunct="1">
              <a:spcAft>
                <a:spcPts val="0"/>
              </a:spcAft>
              <a:defRPr/>
            </a:pPr>
            <a:r>
              <a:rPr lang="nl-NL" sz="2400">
                <a:solidFill>
                  <a:srgbClr val="67686B"/>
                </a:solidFill>
                <a:latin typeface="Arial" panose="020B0604020202020204" pitchFamily="34" charset="0"/>
              </a:rPr>
              <a:t>Hoe zou je de dag omschrijven (in één – drie woorden)?</a:t>
            </a:r>
          </a:p>
          <a:p>
            <a:pPr eaLnBrk="1" hangingPunct="1">
              <a:spcAft>
                <a:spcPts val="0"/>
              </a:spcAft>
              <a:defRPr/>
            </a:pPr>
            <a:endParaRPr lang="nl-NL" sz="2400">
              <a:solidFill>
                <a:srgbClr val="67686B"/>
              </a:solidFill>
              <a:latin typeface="Arial" panose="020B0604020202020204" pitchFamily="34" charset="0"/>
            </a:endParaRPr>
          </a:p>
          <a:p>
            <a:pPr eaLnBrk="1" hangingPunct="1">
              <a:spcAft>
                <a:spcPts val="0"/>
              </a:spcAft>
              <a:defRPr/>
            </a:pPr>
            <a:endParaRPr lang="nl-NL" sz="2400">
              <a:solidFill>
                <a:srgbClr val="67686B"/>
              </a:solidFill>
              <a:latin typeface="Arial" panose="020B0604020202020204" pitchFamily="34" charset="0"/>
            </a:endParaRPr>
          </a:p>
          <a:p>
            <a:pPr marL="0" indent="0" algn="r" eaLnBrk="1" hangingPunct="1">
              <a:spcAft>
                <a:spcPts val="0"/>
              </a:spcAft>
              <a:buFont typeface="Arial" panose="020B0604020202020204" pitchFamily="34" charset="0"/>
              <a:buNone/>
              <a:defRPr/>
            </a:pPr>
            <a:r>
              <a:rPr lang="nl-NL" sz="2400" u="sng" err="1">
                <a:solidFill>
                  <a:schemeClr val="bg2">
                    <a:lumMod val="50000"/>
                  </a:schemeClr>
                </a:solidFill>
              </a:rPr>
              <a:t>Trainingsdag</a:t>
            </a:r>
            <a:r>
              <a:rPr lang="nl-NL" sz="2400" u="sng">
                <a:solidFill>
                  <a:schemeClr val="bg2">
                    <a:lumMod val="50000"/>
                  </a:schemeClr>
                </a:solidFill>
              </a:rPr>
              <a:t> 2, 15-3: </a:t>
            </a:r>
            <a:r>
              <a:rPr lang="nl-NL" sz="2400" b="1" u="sng">
                <a:solidFill>
                  <a:schemeClr val="bg2">
                    <a:lumMod val="50000"/>
                  </a:schemeClr>
                </a:solidFill>
              </a:rPr>
              <a:t>Diversiteit, inclusie, dilemma’s &amp; rollen</a:t>
            </a:r>
          </a:p>
          <a:p>
            <a:pPr eaLnBrk="1" hangingPunct="1">
              <a:spcAft>
                <a:spcPts val="0"/>
              </a:spcAft>
              <a:defRPr/>
            </a:pPr>
            <a:r>
              <a:rPr lang="en-US" sz="2400" u="sng">
                <a:solidFill>
                  <a:srgbClr val="F39801"/>
                </a:solidFill>
                <a:latin typeface="Arial" panose="020B0604020202020204" pitchFamily="34" charset="0"/>
              </a:rPr>
              <a:t>​</a:t>
            </a:r>
          </a:p>
          <a:p>
            <a:pPr eaLnBrk="1" fontAlgn="auto" hangingPunct="1">
              <a:spcAft>
                <a:spcPts val="0"/>
              </a:spcAft>
              <a:defRPr/>
            </a:pPr>
            <a:endParaRPr lang="nl-NL">
              <a:solidFill>
                <a:schemeClr val="bg2">
                  <a:lumMod val="50000"/>
                </a:schemeClr>
              </a:solidFill>
            </a:endParaRPr>
          </a:p>
        </p:txBody>
      </p:sp>
      <p:sp>
        <p:nvSpPr>
          <p:cNvPr id="84994" name="Titel 2">
            <a:extLst>
              <a:ext uri="{FF2B5EF4-FFF2-40B4-BE49-F238E27FC236}">
                <a16:creationId xmlns:a16="http://schemas.microsoft.com/office/drawing/2014/main" id="{6DFB28AA-419E-1F42-8CB4-FC239D2A4D9F}"/>
              </a:ext>
            </a:extLst>
          </p:cNvPr>
          <p:cNvSpPr>
            <a:spLocks noGrp="1" noChangeArrowheads="1"/>
          </p:cNvSpPr>
          <p:nvPr>
            <p:ph type="title"/>
          </p:nvPr>
        </p:nvSpPr>
        <p:spPr>
          <a:xfrm>
            <a:off x="706438" y="368300"/>
            <a:ext cx="9385300" cy="1181100"/>
          </a:xfrm>
        </p:spPr>
        <p:txBody>
          <a:bodyPr/>
          <a:lstStyle/>
          <a:p>
            <a:pPr eaLnBrk="1" hangingPunct="1"/>
            <a:r>
              <a:rPr lang="nl-NL" altLang="nl-NL">
                <a:latin typeface="Muli ExtraLight"/>
              </a:rPr>
              <a:t>Afsluiting</a:t>
            </a:r>
          </a:p>
        </p:txBody>
      </p:sp>
      <p:pic>
        <p:nvPicPr>
          <p:cNvPr id="84995" name="Tijdelijke aanduiding voor inhoud 3">
            <a:extLst>
              <a:ext uri="{FF2B5EF4-FFF2-40B4-BE49-F238E27FC236}">
                <a16:creationId xmlns:a16="http://schemas.microsoft.com/office/drawing/2014/main" id="{7E70CA79-3546-CE4A-8AB2-E690D61C2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5659438"/>
            <a:ext cx="15748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Tijdelijke aanduiding voor inhoud 3">
            <a:extLst>
              <a:ext uri="{FF2B5EF4-FFF2-40B4-BE49-F238E27FC236}">
                <a16:creationId xmlns:a16="http://schemas.microsoft.com/office/drawing/2014/main" id="{02EE46F4-5597-D047-A392-A5F62EF92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5659438"/>
            <a:ext cx="15748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inhoud 1">
            <a:extLst>
              <a:ext uri="{FF2B5EF4-FFF2-40B4-BE49-F238E27FC236}">
                <a16:creationId xmlns:a16="http://schemas.microsoft.com/office/drawing/2014/main" id="{91FE8A54-B905-3C44-936D-A0A606E25A1C}"/>
              </a:ext>
            </a:extLst>
          </p:cNvPr>
          <p:cNvSpPr>
            <a:spLocks noGrp="1"/>
          </p:cNvSpPr>
          <p:nvPr>
            <p:ph idx="1"/>
          </p:nvPr>
        </p:nvSpPr>
        <p:spPr>
          <a:xfrm>
            <a:off x="584200" y="1084263"/>
            <a:ext cx="9396413" cy="4689475"/>
          </a:xfrm>
        </p:spPr>
        <p:txBody>
          <a:bodyPr rtlCol="0">
            <a:normAutofit fontScale="92500"/>
          </a:bodyPr>
          <a:lstStyle/>
          <a:p>
            <a:pPr eaLnBrk="1" fontAlgn="auto" hangingPunct="1">
              <a:spcAft>
                <a:spcPts val="0"/>
              </a:spcAft>
              <a:defRPr/>
            </a:pPr>
            <a:r>
              <a:rPr lang="nl-NL" sz="2400">
                <a:solidFill>
                  <a:schemeClr val="bg2">
                    <a:lumMod val="50000"/>
                  </a:schemeClr>
                </a:solidFill>
              </a:rPr>
              <a:t>SSZS heeft onderzoek gedaan naar openheid over psychische diversiteit op het werk. </a:t>
            </a:r>
          </a:p>
          <a:p>
            <a:pPr eaLnBrk="1" fontAlgn="auto" hangingPunct="1">
              <a:spcAft>
                <a:spcPts val="0"/>
              </a:spcAft>
              <a:defRPr/>
            </a:pPr>
            <a:r>
              <a:rPr lang="nl-NL" sz="2400">
                <a:solidFill>
                  <a:schemeClr val="bg2">
                    <a:lumMod val="50000"/>
                  </a:schemeClr>
                </a:solidFill>
              </a:rPr>
              <a:t>Conclusies:</a:t>
            </a:r>
          </a:p>
          <a:p>
            <a:pPr lvl="1" eaLnBrk="1" fontAlgn="auto" hangingPunct="1">
              <a:spcAft>
                <a:spcPts val="0"/>
              </a:spcAft>
              <a:defRPr/>
            </a:pPr>
            <a:r>
              <a:rPr lang="nl-NL" sz="2400">
                <a:solidFill>
                  <a:schemeClr val="bg2">
                    <a:lumMod val="50000"/>
                  </a:schemeClr>
                </a:solidFill>
              </a:rPr>
              <a:t>Er is nog nauwelijks specifiek beleid gericht op psychische diversiteit en het bevorderen van openheid over psychische aandoeningen</a:t>
            </a:r>
          </a:p>
          <a:p>
            <a:pPr lvl="1" eaLnBrk="1" fontAlgn="auto" hangingPunct="1">
              <a:spcAft>
                <a:spcPts val="0"/>
              </a:spcAft>
              <a:defRPr/>
            </a:pPr>
            <a:r>
              <a:rPr lang="nl-NL" sz="2400">
                <a:solidFill>
                  <a:schemeClr val="bg2">
                    <a:lumMod val="50000"/>
                  </a:schemeClr>
                </a:solidFill>
              </a:rPr>
              <a:t>Vanuit medewerker initiatieven, ondersteund door het management, worden diverse activiteiten ondernomen</a:t>
            </a:r>
          </a:p>
          <a:p>
            <a:pPr lvl="1" eaLnBrk="1" fontAlgn="auto" hangingPunct="1">
              <a:spcAft>
                <a:spcPts val="0"/>
              </a:spcAft>
              <a:defRPr/>
            </a:pPr>
            <a:r>
              <a:rPr lang="nl-NL" sz="2400">
                <a:solidFill>
                  <a:schemeClr val="bg2">
                    <a:lumMod val="50000"/>
                  </a:schemeClr>
                </a:solidFill>
              </a:rPr>
              <a:t>Het heeft tijd nodig en het vraagt geduld van alle betrokkenen. Maar, er zijn positieve ervaringen en resultaten te zien in een aantal organisaties</a:t>
            </a:r>
          </a:p>
          <a:p>
            <a:pPr lvl="1" eaLnBrk="1" fontAlgn="auto" hangingPunct="1">
              <a:spcAft>
                <a:spcPts val="0"/>
              </a:spcAft>
              <a:defRPr/>
            </a:pPr>
            <a:r>
              <a:rPr lang="nl-NL" sz="2400">
                <a:solidFill>
                  <a:schemeClr val="bg2">
                    <a:lumMod val="50000"/>
                  </a:schemeClr>
                </a:solidFill>
              </a:rPr>
              <a:t>Na de start van de initiatieven is er meer tijd en zijn er meer             middelen beschikbaar gekomen bij een aantal organisaties. </a:t>
            </a:r>
          </a:p>
          <a:p>
            <a:pPr eaLnBrk="1" fontAlgn="auto" hangingPunct="1">
              <a:spcAft>
                <a:spcPts val="0"/>
              </a:spcAft>
              <a:defRPr/>
            </a:pPr>
            <a:endParaRPr lang="nl-NL">
              <a:solidFill>
                <a:schemeClr val="bg2">
                  <a:lumMod val="50000"/>
                </a:schemeClr>
              </a:solidFill>
            </a:endParaRPr>
          </a:p>
        </p:txBody>
      </p:sp>
      <p:sp>
        <p:nvSpPr>
          <p:cNvPr id="86019" name="Titel 2">
            <a:extLst>
              <a:ext uri="{FF2B5EF4-FFF2-40B4-BE49-F238E27FC236}">
                <a16:creationId xmlns:a16="http://schemas.microsoft.com/office/drawing/2014/main" id="{5857AF66-38FE-D743-B7F0-3FB6E091E58A}"/>
              </a:ext>
            </a:extLst>
          </p:cNvPr>
          <p:cNvSpPr>
            <a:spLocks noGrp="1" noChangeArrowheads="1"/>
          </p:cNvSpPr>
          <p:nvPr>
            <p:ph type="title"/>
          </p:nvPr>
        </p:nvSpPr>
        <p:spPr>
          <a:xfrm>
            <a:off x="706438" y="368300"/>
            <a:ext cx="9385300" cy="790575"/>
          </a:xfrm>
        </p:spPr>
        <p:txBody>
          <a:bodyPr/>
          <a:lstStyle/>
          <a:p>
            <a:pPr eaLnBrk="1" hangingPunct="1"/>
            <a:r>
              <a:rPr lang="nl-NL" altLang="nl-NL" dirty="0">
                <a:latin typeface="Muli ExtraLight"/>
              </a:rPr>
              <a:t>Over openheid psychische diversiteit</a:t>
            </a:r>
          </a:p>
        </p:txBody>
      </p:sp>
      <p:pic>
        <p:nvPicPr>
          <p:cNvPr id="86020" name="Afbeelding 4">
            <a:extLst>
              <a:ext uri="{FF2B5EF4-FFF2-40B4-BE49-F238E27FC236}">
                <a16:creationId xmlns:a16="http://schemas.microsoft.com/office/drawing/2014/main" id="{E3CAD757-229A-A14E-9CCC-420EB80C85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9325" y="482123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B540A3F-6C4F-F64E-941F-FDB927630416}"/>
              </a:ext>
            </a:extLst>
          </p:cNvPr>
          <p:cNvSpPr>
            <a:spLocks noGrp="1"/>
          </p:cNvSpPr>
          <p:nvPr>
            <p:ph idx="1"/>
          </p:nvPr>
        </p:nvSpPr>
        <p:spPr>
          <a:xfrm>
            <a:off x="695325" y="1338263"/>
            <a:ext cx="9396413" cy="4899025"/>
          </a:xfrm>
        </p:spPr>
        <p:txBody>
          <a:bodyPr rtlCol="0">
            <a:normAutofit/>
          </a:bodyPr>
          <a:lstStyle/>
          <a:p>
            <a:pPr marL="0" indent="0" eaLnBrk="1" fontAlgn="auto" hangingPunct="1">
              <a:spcAft>
                <a:spcPts val="0"/>
              </a:spcAft>
              <a:buFont typeface="Arial" panose="020B0604020202020204" pitchFamily="34" charset="0"/>
              <a:buNone/>
              <a:defRPr/>
            </a:pPr>
            <a:r>
              <a:rPr lang="nl-NL" dirty="0">
                <a:solidFill>
                  <a:schemeClr val="bg2">
                    <a:lumMod val="50000"/>
                  </a:schemeClr>
                </a:solidFill>
                <a:latin typeface="+mn-lt"/>
              </a:rPr>
              <a:t>Deze training heeft twee doelen:</a:t>
            </a:r>
          </a:p>
          <a:p>
            <a:pPr marL="0" indent="0" eaLnBrk="1" fontAlgn="auto" hangingPunct="1">
              <a:spcAft>
                <a:spcPts val="0"/>
              </a:spcAft>
              <a:buFont typeface="Arial" panose="020B0604020202020204" pitchFamily="34" charset="0"/>
              <a:buNone/>
              <a:defRPr/>
            </a:pPr>
            <a:endParaRPr lang="nl-NL" dirty="0">
              <a:solidFill>
                <a:schemeClr val="bg2">
                  <a:lumMod val="50000"/>
                </a:schemeClr>
              </a:solidFill>
              <a:latin typeface="+mn-lt"/>
            </a:endParaRPr>
          </a:p>
          <a:p>
            <a:pPr eaLnBrk="1" fontAlgn="auto" hangingPunct="1">
              <a:spcAft>
                <a:spcPts val="0"/>
              </a:spcAft>
              <a:defRPr/>
            </a:pPr>
            <a:r>
              <a:rPr lang="nl-NL" dirty="0">
                <a:solidFill>
                  <a:schemeClr val="bg2">
                    <a:lumMod val="50000"/>
                  </a:schemeClr>
                </a:solidFill>
                <a:latin typeface="+mn-lt"/>
              </a:rPr>
              <a:t>Jou persoonlijk toerusten op </a:t>
            </a:r>
            <a:r>
              <a:rPr lang="nl-NL" b="1" dirty="0">
                <a:solidFill>
                  <a:schemeClr val="bg2">
                    <a:lumMod val="50000"/>
                  </a:schemeClr>
                </a:solidFill>
                <a:latin typeface="+mn-lt"/>
              </a:rPr>
              <a:t>je eigen ambassadeurschap</a:t>
            </a:r>
          </a:p>
          <a:p>
            <a:pPr lvl="1" eaLnBrk="1" fontAlgn="auto" hangingPunct="1">
              <a:spcAft>
                <a:spcPts val="0"/>
              </a:spcAft>
              <a:defRPr/>
            </a:pPr>
            <a:r>
              <a:rPr lang="nl-NL" dirty="0">
                <a:solidFill>
                  <a:schemeClr val="bg2">
                    <a:lumMod val="50000"/>
                  </a:schemeClr>
                </a:solidFill>
                <a:latin typeface="+mn-lt"/>
              </a:rPr>
              <a:t>Nadenken over: hoe presenteer ik me? Welke acties kan ik gaan inzetten binnen mijn eigen afdeling? Wat deel ik wel/niet?</a:t>
            </a:r>
          </a:p>
          <a:p>
            <a:pPr lvl="2" eaLnBrk="1" fontAlgn="auto" hangingPunct="1">
              <a:spcAft>
                <a:spcPts val="0"/>
              </a:spcAft>
              <a:buFont typeface="Wingdings" panose="05000000000000000000" pitchFamily="2" charset="2"/>
              <a:buChar char="Ø"/>
              <a:defRPr/>
            </a:pPr>
            <a:r>
              <a:rPr lang="nl-NL" dirty="0">
                <a:solidFill>
                  <a:schemeClr val="bg2">
                    <a:lumMod val="50000"/>
                  </a:schemeClr>
                </a:solidFill>
                <a:latin typeface="+mn-lt"/>
              </a:rPr>
              <a:t>Hier werken jullie allemaal aan, tijdens de trainingsdagen en tussen de dagen door</a:t>
            </a:r>
          </a:p>
          <a:p>
            <a:pPr marL="457200" lvl="1" indent="0" eaLnBrk="1" fontAlgn="auto" hangingPunct="1">
              <a:spcAft>
                <a:spcPts val="0"/>
              </a:spcAft>
              <a:buFont typeface="Arial" panose="020B0604020202020204" pitchFamily="34" charset="0"/>
              <a:buNone/>
              <a:defRPr/>
            </a:pPr>
            <a:endParaRPr lang="nl-NL" dirty="0">
              <a:solidFill>
                <a:schemeClr val="bg2">
                  <a:lumMod val="50000"/>
                </a:schemeClr>
              </a:solidFill>
              <a:latin typeface="+mn-lt"/>
            </a:endParaRPr>
          </a:p>
          <a:p>
            <a:pPr eaLnBrk="1" fontAlgn="auto" hangingPunct="1">
              <a:spcAft>
                <a:spcPts val="0"/>
              </a:spcAft>
              <a:defRPr/>
            </a:pPr>
            <a:r>
              <a:rPr lang="nl-NL" dirty="0">
                <a:solidFill>
                  <a:schemeClr val="bg2">
                    <a:lumMod val="50000"/>
                  </a:schemeClr>
                </a:solidFill>
                <a:latin typeface="+mn-lt"/>
              </a:rPr>
              <a:t>Een </a:t>
            </a:r>
            <a:r>
              <a:rPr lang="nl-NL" b="1" dirty="0">
                <a:solidFill>
                  <a:schemeClr val="bg2">
                    <a:lumMod val="50000"/>
                  </a:schemeClr>
                </a:solidFill>
                <a:latin typeface="+mn-lt"/>
              </a:rPr>
              <a:t>landelijk ambassadeursnetwerk </a:t>
            </a:r>
            <a:r>
              <a:rPr lang="nl-NL" dirty="0">
                <a:solidFill>
                  <a:schemeClr val="bg2">
                    <a:lumMod val="50000"/>
                  </a:schemeClr>
                </a:solidFill>
                <a:latin typeface="+mn-lt"/>
              </a:rPr>
              <a:t>&lt;Naam organisatie&gt; inrichten</a:t>
            </a:r>
          </a:p>
          <a:p>
            <a:pPr lvl="1" eaLnBrk="1" fontAlgn="auto" hangingPunct="1">
              <a:spcAft>
                <a:spcPts val="0"/>
              </a:spcAft>
              <a:defRPr/>
            </a:pPr>
            <a:r>
              <a:rPr lang="nl-NL" dirty="0">
                <a:solidFill>
                  <a:schemeClr val="bg2">
                    <a:lumMod val="50000"/>
                  </a:schemeClr>
                </a:solidFill>
                <a:latin typeface="+mn-lt"/>
              </a:rPr>
              <a:t>Nadenken over: Lange termijn missie en visie? Hoe en hoe vaak komen we bij elkaar? Welke gezamenlijke activiteiten (bijv. workshops, intranet …) organiseren we? Hoe beïnvloeden we landelijk beleid bij &lt;Naam organisatie&gt;?</a:t>
            </a:r>
          </a:p>
          <a:p>
            <a:pPr lvl="2" eaLnBrk="1" fontAlgn="auto" hangingPunct="1">
              <a:spcAft>
                <a:spcPts val="0"/>
              </a:spcAft>
              <a:buFont typeface="Wingdings" panose="05000000000000000000" pitchFamily="2" charset="2"/>
              <a:buChar char="Ø"/>
              <a:defRPr/>
            </a:pPr>
            <a:r>
              <a:rPr lang="nl-NL" dirty="0">
                <a:solidFill>
                  <a:schemeClr val="bg2">
                    <a:lumMod val="50000"/>
                  </a:schemeClr>
                </a:solidFill>
                <a:latin typeface="+mn-lt"/>
              </a:rPr>
              <a:t>Werkgroep werkt aan plan van aanpak, tussen de trainingsdagen door en presenteert opbrengsten kort op de trainingsdagen</a:t>
            </a:r>
          </a:p>
          <a:p>
            <a:pPr marL="457200" lvl="1" indent="0" eaLnBrk="1" fontAlgn="auto" hangingPunct="1">
              <a:spcAft>
                <a:spcPts val="0"/>
              </a:spcAft>
              <a:buFont typeface="Arial" panose="020B0604020202020204" pitchFamily="34" charset="0"/>
              <a:buNone/>
              <a:defRPr/>
            </a:pPr>
            <a:endParaRPr lang="nl-NL" dirty="0">
              <a:solidFill>
                <a:schemeClr val="bg2">
                  <a:lumMod val="50000"/>
                </a:schemeClr>
              </a:solidFill>
              <a:latin typeface="+mn-lt"/>
            </a:endParaRPr>
          </a:p>
        </p:txBody>
      </p:sp>
      <p:sp>
        <p:nvSpPr>
          <p:cNvPr id="18435" name="Titel 2">
            <a:extLst>
              <a:ext uri="{FF2B5EF4-FFF2-40B4-BE49-F238E27FC236}">
                <a16:creationId xmlns:a16="http://schemas.microsoft.com/office/drawing/2014/main" id="{14DE3C71-6B50-554B-ACC1-5E6D9B9D8D97}"/>
              </a:ext>
            </a:extLst>
          </p:cNvPr>
          <p:cNvSpPr>
            <a:spLocks noGrp="1" noChangeArrowheads="1"/>
          </p:cNvSpPr>
          <p:nvPr>
            <p:ph type="title"/>
          </p:nvPr>
        </p:nvSpPr>
        <p:spPr>
          <a:xfrm>
            <a:off x="706438" y="368300"/>
            <a:ext cx="9385300" cy="1181100"/>
          </a:xfrm>
        </p:spPr>
        <p:txBody>
          <a:bodyPr/>
          <a:lstStyle/>
          <a:p>
            <a:pPr eaLnBrk="1" hangingPunct="1">
              <a:defRPr/>
            </a:pPr>
            <a:r>
              <a:rPr lang="nl-NL" altLang="nl-NL" dirty="0">
                <a:latin typeface="+mn-lt"/>
              </a:rPr>
              <a:t>Autisme Ambassade &lt;Naam organisatie&gt;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002904AD-4338-6C4C-8034-EEF57AE34B83}"/>
              </a:ext>
            </a:extLst>
          </p:cNvPr>
          <p:cNvSpPr/>
          <p:nvPr/>
        </p:nvSpPr>
        <p:spPr>
          <a:xfrm>
            <a:off x="374650" y="5543550"/>
            <a:ext cx="1662113" cy="1225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19458" name="Afbeelding 10" descr="Afbeelding met tekening, voedsel&#10;&#10;Automatisch gegenereerde beschrijving">
            <a:extLst>
              <a:ext uri="{FF2B5EF4-FFF2-40B4-BE49-F238E27FC236}">
                <a16:creationId xmlns:a16="http://schemas.microsoft.com/office/drawing/2014/main" id="{1A0309FE-1793-A84F-9BB6-D48E626FD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 y="5918200"/>
            <a:ext cx="14859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jdelijke aanduiding voor inhoud 1">
            <a:extLst>
              <a:ext uri="{FF2B5EF4-FFF2-40B4-BE49-F238E27FC236}">
                <a16:creationId xmlns:a16="http://schemas.microsoft.com/office/drawing/2014/main" id="{4BC3E24A-B32D-2746-9DD6-E52C6B2F0E0B}"/>
              </a:ext>
            </a:extLst>
          </p:cNvPr>
          <p:cNvSpPr>
            <a:spLocks noGrp="1"/>
          </p:cNvSpPr>
          <p:nvPr>
            <p:ph idx="1"/>
          </p:nvPr>
        </p:nvSpPr>
        <p:spPr>
          <a:xfrm>
            <a:off x="695325" y="2111375"/>
            <a:ext cx="9396413" cy="3994150"/>
          </a:xfrm>
        </p:spPr>
        <p:txBody>
          <a:bodyPr rtlCol="0">
            <a:normAutofit/>
          </a:bodyPr>
          <a:lstStyle/>
          <a:p>
            <a:pPr eaLnBrk="1" fontAlgn="auto" hangingPunct="1">
              <a:spcAft>
                <a:spcPts val="0"/>
              </a:spcAft>
              <a:defRPr/>
            </a:pPr>
            <a:r>
              <a:rPr lang="nl-NL" dirty="0" err="1">
                <a:solidFill>
                  <a:schemeClr val="bg2">
                    <a:lumMod val="50000"/>
                  </a:schemeClr>
                </a:solidFill>
                <a:latin typeface="+mn-lt"/>
              </a:rPr>
              <a:t>Trainingsdag</a:t>
            </a:r>
            <a:r>
              <a:rPr lang="nl-NL" dirty="0">
                <a:solidFill>
                  <a:schemeClr val="bg2">
                    <a:lumMod val="50000"/>
                  </a:schemeClr>
                </a:solidFill>
                <a:latin typeface="+mn-lt"/>
              </a:rPr>
              <a:t> 1, &lt;DATUM&gt;: </a:t>
            </a:r>
            <a:r>
              <a:rPr lang="nl-NL" b="1" u="sng" dirty="0">
                <a:solidFill>
                  <a:schemeClr val="bg2">
                    <a:lumMod val="50000"/>
                  </a:schemeClr>
                </a:solidFill>
                <a:latin typeface="+mn-lt"/>
              </a:rPr>
              <a:t>Jij en de Ambassade &lt;Naam organisatie&gt;</a:t>
            </a:r>
          </a:p>
          <a:p>
            <a:pPr eaLnBrk="1" fontAlgn="auto" hangingPunct="1">
              <a:spcAft>
                <a:spcPts val="0"/>
              </a:spcAft>
              <a:defRPr/>
            </a:pPr>
            <a:r>
              <a:rPr lang="nl-NL" dirty="0" err="1">
                <a:solidFill>
                  <a:schemeClr val="bg2">
                    <a:lumMod val="50000"/>
                  </a:schemeClr>
                </a:solidFill>
                <a:latin typeface="+mn-lt"/>
              </a:rPr>
              <a:t>Trainingsdag</a:t>
            </a:r>
            <a:r>
              <a:rPr lang="nl-NL" dirty="0">
                <a:solidFill>
                  <a:schemeClr val="bg2">
                    <a:lumMod val="50000"/>
                  </a:schemeClr>
                </a:solidFill>
                <a:latin typeface="+mn-lt"/>
              </a:rPr>
              <a:t> 2, &lt;DATUM&gt;: </a:t>
            </a:r>
            <a:r>
              <a:rPr lang="nl-NL" b="1" dirty="0">
                <a:solidFill>
                  <a:schemeClr val="bg2">
                    <a:lumMod val="50000"/>
                  </a:schemeClr>
                </a:solidFill>
                <a:latin typeface="+mn-lt"/>
              </a:rPr>
              <a:t>Diversiteit, inclusie, dilemma’s &amp; rollen</a:t>
            </a:r>
          </a:p>
          <a:p>
            <a:pPr eaLnBrk="1" fontAlgn="auto" hangingPunct="1">
              <a:spcAft>
                <a:spcPts val="0"/>
              </a:spcAft>
              <a:defRPr/>
            </a:pPr>
            <a:r>
              <a:rPr lang="nl-NL" dirty="0" err="1">
                <a:solidFill>
                  <a:schemeClr val="bg2">
                    <a:lumMod val="50000"/>
                  </a:schemeClr>
                </a:solidFill>
                <a:latin typeface="+mn-lt"/>
              </a:rPr>
              <a:t>Trainingsdag</a:t>
            </a:r>
            <a:r>
              <a:rPr lang="nl-NL" dirty="0">
                <a:solidFill>
                  <a:schemeClr val="bg2">
                    <a:lumMod val="50000"/>
                  </a:schemeClr>
                </a:solidFill>
                <a:latin typeface="+mn-lt"/>
              </a:rPr>
              <a:t> 3, &lt;DATUM&gt;: </a:t>
            </a:r>
            <a:r>
              <a:rPr lang="nl-NL" b="1" dirty="0">
                <a:solidFill>
                  <a:schemeClr val="bg2">
                    <a:lumMod val="50000"/>
                  </a:schemeClr>
                </a:solidFill>
                <a:latin typeface="+mn-lt"/>
              </a:rPr>
              <a:t>Inzet van de eigen ervaring</a:t>
            </a:r>
          </a:p>
          <a:p>
            <a:pPr eaLnBrk="1" fontAlgn="auto" hangingPunct="1">
              <a:spcAft>
                <a:spcPts val="0"/>
              </a:spcAft>
              <a:defRPr/>
            </a:pPr>
            <a:r>
              <a:rPr lang="nl-NL" dirty="0" err="1">
                <a:solidFill>
                  <a:schemeClr val="bg2">
                    <a:lumMod val="50000"/>
                  </a:schemeClr>
                </a:solidFill>
                <a:latin typeface="+mn-lt"/>
              </a:rPr>
              <a:t>Trainingsdag</a:t>
            </a:r>
            <a:r>
              <a:rPr lang="nl-NL" dirty="0">
                <a:solidFill>
                  <a:schemeClr val="bg2">
                    <a:lumMod val="50000"/>
                  </a:schemeClr>
                </a:solidFill>
                <a:latin typeface="+mn-lt"/>
              </a:rPr>
              <a:t> 4, &lt;DATUM&gt;: </a:t>
            </a:r>
            <a:r>
              <a:rPr lang="nl-NL" b="1" dirty="0">
                <a:solidFill>
                  <a:schemeClr val="bg2">
                    <a:lumMod val="50000"/>
                  </a:schemeClr>
                </a:solidFill>
                <a:latin typeface="+mn-lt"/>
              </a:rPr>
              <a:t>Presentatie persoonlijke eindopdrachten 					     &amp; plan van aanpak Ambassade &lt;Naam organisatie&gt;</a:t>
            </a:r>
          </a:p>
          <a:p>
            <a:pPr eaLnBrk="1" fontAlgn="auto" hangingPunct="1">
              <a:spcAft>
                <a:spcPts val="0"/>
              </a:spcAft>
              <a:defRPr/>
            </a:pPr>
            <a:endParaRPr lang="nl-NL" b="1" dirty="0">
              <a:solidFill>
                <a:schemeClr val="bg2">
                  <a:lumMod val="50000"/>
                </a:schemeClr>
              </a:solidFill>
              <a:latin typeface="+mn-lt"/>
            </a:endParaRPr>
          </a:p>
          <a:p>
            <a:pPr marL="0" indent="0" eaLnBrk="1" fontAlgn="auto" hangingPunct="1">
              <a:spcAft>
                <a:spcPts val="0"/>
              </a:spcAft>
              <a:buFont typeface="Arial" panose="020B0604020202020204" pitchFamily="34" charset="0"/>
              <a:buNone/>
              <a:defRPr/>
            </a:pPr>
            <a:endParaRPr lang="nl-NL" dirty="0">
              <a:solidFill>
                <a:schemeClr val="bg2">
                  <a:lumMod val="50000"/>
                </a:schemeClr>
              </a:solidFill>
              <a:latin typeface="+mn-lt"/>
            </a:endParaRPr>
          </a:p>
          <a:p>
            <a:pPr eaLnBrk="1" fontAlgn="auto" hangingPunct="1">
              <a:spcAft>
                <a:spcPts val="0"/>
              </a:spcAft>
              <a:defRPr/>
            </a:pPr>
            <a:endParaRPr lang="nl-NL" dirty="0">
              <a:solidFill>
                <a:schemeClr val="bg2">
                  <a:lumMod val="50000"/>
                </a:schemeClr>
              </a:solidFill>
              <a:latin typeface="+mn-lt"/>
            </a:endParaRPr>
          </a:p>
          <a:p>
            <a:pPr eaLnBrk="1" fontAlgn="auto" hangingPunct="1">
              <a:spcAft>
                <a:spcPts val="0"/>
              </a:spcAft>
              <a:defRPr/>
            </a:pPr>
            <a:endParaRPr lang="nl-NL" dirty="0">
              <a:solidFill>
                <a:schemeClr val="bg2">
                  <a:lumMod val="50000"/>
                </a:schemeClr>
              </a:solidFill>
              <a:latin typeface="+mn-lt"/>
            </a:endParaRPr>
          </a:p>
          <a:p>
            <a:pPr eaLnBrk="1" fontAlgn="auto" hangingPunct="1">
              <a:spcAft>
                <a:spcPts val="0"/>
              </a:spcAft>
              <a:defRPr/>
            </a:pPr>
            <a:endParaRPr lang="nl-NL" dirty="0">
              <a:solidFill>
                <a:schemeClr val="bg2">
                  <a:lumMod val="50000"/>
                </a:schemeClr>
              </a:solidFill>
              <a:latin typeface="+mn-lt"/>
            </a:endParaRPr>
          </a:p>
          <a:p>
            <a:pPr eaLnBrk="1" fontAlgn="auto" hangingPunct="1">
              <a:spcAft>
                <a:spcPts val="0"/>
              </a:spcAft>
              <a:defRPr/>
            </a:pPr>
            <a:endParaRPr lang="nl-NL" dirty="0">
              <a:solidFill>
                <a:schemeClr val="bg2">
                  <a:lumMod val="50000"/>
                </a:schemeClr>
              </a:solidFill>
              <a:latin typeface="+mn-lt"/>
            </a:endParaRPr>
          </a:p>
        </p:txBody>
      </p:sp>
      <p:sp>
        <p:nvSpPr>
          <p:cNvPr id="19461" name="Titel 2">
            <a:extLst>
              <a:ext uri="{FF2B5EF4-FFF2-40B4-BE49-F238E27FC236}">
                <a16:creationId xmlns:a16="http://schemas.microsoft.com/office/drawing/2014/main" id="{7CB192F6-4E56-404E-96DD-1C0949B2446C}"/>
              </a:ext>
            </a:extLst>
          </p:cNvPr>
          <p:cNvSpPr>
            <a:spLocks noGrp="1" noChangeArrowheads="1"/>
          </p:cNvSpPr>
          <p:nvPr>
            <p:ph type="title"/>
          </p:nvPr>
        </p:nvSpPr>
        <p:spPr>
          <a:xfrm>
            <a:off x="706438" y="368300"/>
            <a:ext cx="9385300" cy="647700"/>
          </a:xfrm>
        </p:spPr>
        <p:txBody>
          <a:bodyPr/>
          <a:lstStyle/>
          <a:p>
            <a:pPr eaLnBrk="1" hangingPunct="1">
              <a:defRPr/>
            </a:pPr>
            <a:r>
              <a:rPr lang="nl-NL" altLang="nl-NL">
                <a:latin typeface="+mn-lt"/>
              </a:rPr>
              <a:t>Indeling training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inhoud 1">
            <a:extLst>
              <a:ext uri="{FF2B5EF4-FFF2-40B4-BE49-F238E27FC236}">
                <a16:creationId xmlns:a16="http://schemas.microsoft.com/office/drawing/2014/main" id="{ECB95207-A465-B149-B527-E5D06281EE9E}"/>
              </a:ext>
            </a:extLst>
          </p:cNvPr>
          <p:cNvSpPr>
            <a:spLocks noGrp="1" noChangeArrowheads="1"/>
          </p:cNvSpPr>
          <p:nvPr>
            <p:ph idx="1"/>
          </p:nvPr>
        </p:nvSpPr>
        <p:spPr/>
        <p:txBody>
          <a:bodyPr/>
          <a:lstStyle/>
          <a:p>
            <a:pPr lvl="1" eaLnBrk="1" hangingPunct="1">
              <a:lnSpc>
                <a:spcPct val="100000"/>
              </a:lnSpc>
              <a:defRPr/>
            </a:pPr>
            <a:r>
              <a:rPr lang="nl-NL" altLang="nl-NL" sz="2200">
                <a:latin typeface="+mn-lt"/>
              </a:rPr>
              <a:t>Wat is je persoonlijke situatie? </a:t>
            </a:r>
          </a:p>
          <a:p>
            <a:pPr lvl="1" eaLnBrk="1" hangingPunct="1">
              <a:lnSpc>
                <a:spcPct val="100000"/>
              </a:lnSpc>
              <a:defRPr/>
            </a:pPr>
            <a:r>
              <a:rPr lang="nl-NL" altLang="nl-NL" sz="2200">
                <a:latin typeface="+mn-lt"/>
              </a:rPr>
              <a:t>Wat is je functie? Wat doe je?</a:t>
            </a:r>
          </a:p>
          <a:p>
            <a:pPr lvl="1" eaLnBrk="1" hangingPunct="1">
              <a:lnSpc>
                <a:spcPct val="100000"/>
              </a:lnSpc>
              <a:defRPr/>
            </a:pPr>
            <a:r>
              <a:rPr lang="nl-NL" altLang="nl-NL" sz="2200">
                <a:latin typeface="+mn-lt"/>
              </a:rPr>
              <a:t>Waarom heb je gekozen voor het ambassadeurschap?</a:t>
            </a:r>
          </a:p>
          <a:p>
            <a:pPr lvl="1" eaLnBrk="1" hangingPunct="1">
              <a:lnSpc>
                <a:spcPct val="100000"/>
              </a:lnSpc>
              <a:defRPr/>
            </a:pPr>
            <a:r>
              <a:rPr lang="nl-NL" altLang="nl-NL" sz="2200">
                <a:latin typeface="+mn-lt"/>
              </a:rPr>
              <a:t>Welke dingen doe je nu al die raakvlakken hebben met de ambassadeursrol?</a:t>
            </a:r>
          </a:p>
          <a:p>
            <a:pPr eaLnBrk="1" hangingPunct="1">
              <a:defRPr/>
            </a:pPr>
            <a:endParaRPr lang="nl-NL" altLang="nl-NL">
              <a:latin typeface="+mn-lt"/>
            </a:endParaRPr>
          </a:p>
        </p:txBody>
      </p:sp>
      <p:sp>
        <p:nvSpPr>
          <p:cNvPr id="20483" name="Titel 2">
            <a:extLst>
              <a:ext uri="{FF2B5EF4-FFF2-40B4-BE49-F238E27FC236}">
                <a16:creationId xmlns:a16="http://schemas.microsoft.com/office/drawing/2014/main" id="{4079146A-A3E0-FE4F-B748-402A21DBD442}"/>
              </a:ext>
            </a:extLst>
          </p:cNvPr>
          <p:cNvSpPr>
            <a:spLocks noGrp="1" noChangeArrowheads="1"/>
          </p:cNvSpPr>
          <p:nvPr>
            <p:ph type="title"/>
          </p:nvPr>
        </p:nvSpPr>
        <p:spPr>
          <a:xfrm>
            <a:off x="706438" y="368300"/>
            <a:ext cx="9385300" cy="1181100"/>
          </a:xfrm>
        </p:spPr>
        <p:txBody>
          <a:bodyPr/>
          <a:lstStyle/>
          <a:p>
            <a:pPr eaLnBrk="1" hangingPunct="1">
              <a:defRPr/>
            </a:pPr>
            <a:r>
              <a:rPr lang="nl-NL" altLang="nl-NL">
                <a:latin typeface="+mn-lt"/>
              </a:rPr>
              <a:t>Wie ben jij?</a:t>
            </a:r>
          </a:p>
        </p:txBody>
      </p:sp>
    </p:spTree>
  </p:cSld>
  <p:clrMapOvr>
    <a:masterClrMapping/>
  </p:clrMapOvr>
</p:sld>
</file>

<file path=ppt/theme/theme1.xml><?xml version="1.0" encoding="utf-8"?>
<a:theme xmlns:a="http://schemas.openxmlformats.org/drawingml/2006/main" name="1_Kantoorthema">
  <a:themeElements>
    <a:clrScheme name="vab">
      <a:dk1>
        <a:srgbClr val="989898"/>
      </a:dk1>
      <a:lt1>
        <a:sysClr val="window" lastClr="FFFFFF"/>
      </a:lt1>
      <a:dk2>
        <a:srgbClr val="989898"/>
      </a:dk2>
      <a:lt2>
        <a:srgbClr val="FFFFFF"/>
      </a:lt2>
      <a:accent1>
        <a:srgbClr val="4ABDB4"/>
      </a:accent1>
      <a:accent2>
        <a:srgbClr val="F0719D"/>
      </a:accent2>
      <a:accent3>
        <a:srgbClr val="FFCC66"/>
      </a:accent3>
      <a:accent4>
        <a:srgbClr val="F6945A"/>
      </a:accent4>
      <a:accent5>
        <a:srgbClr val="4ABDB4"/>
      </a:accent5>
      <a:accent6>
        <a:srgbClr val="F6945A"/>
      </a:accent6>
      <a:hlink>
        <a:srgbClr val="F0719D"/>
      </a:hlink>
      <a:folHlink>
        <a:srgbClr val="FFCC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 presentatie VAB.potx" id="{DC18F8FF-70F6-44B9-AD9D-41EE7AC55213}" vid="{4A570B24-8D91-4124-B4ED-2BA1A34D357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A210180ABD6441937E15229B2BEB5E" ma:contentTypeVersion="12" ma:contentTypeDescription="Een nieuw document maken." ma:contentTypeScope="" ma:versionID="0fa0864ea8982bede42b59424d2e03e1">
  <xsd:schema xmlns:xsd="http://www.w3.org/2001/XMLSchema" xmlns:xs="http://www.w3.org/2001/XMLSchema" xmlns:p="http://schemas.microsoft.com/office/2006/metadata/properties" xmlns:ns2="27979d1c-88f5-45b2-9aa7-ddf551f97a52" xmlns:ns3="3f8694b0-3e9e-4da7-948f-b9d919e5864a" targetNamespace="http://schemas.microsoft.com/office/2006/metadata/properties" ma:root="true" ma:fieldsID="e866e418d5439c7ee08cda3b27822bb6" ns2:_="" ns3:_="">
    <xsd:import namespace="27979d1c-88f5-45b2-9aa7-ddf551f97a52"/>
    <xsd:import namespace="3f8694b0-3e9e-4da7-948f-b9d919e5864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979d1c-88f5-45b2-9aa7-ddf551f97a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8694b0-3e9e-4da7-948f-b9d919e5864a"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E93DB8-2683-4948-82FD-853BF62A92B6}">
  <ds:schemaRefs>
    <ds:schemaRef ds:uri="27979d1c-88f5-45b2-9aa7-ddf551f97a52"/>
    <ds:schemaRef ds:uri="3f8694b0-3e9e-4da7-948f-b9d919e586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C5B4655-33FF-4A43-9B51-44E4B4561817}">
  <ds:schemaRefs>
    <ds:schemaRef ds:uri="http://schemas.microsoft.com/office/2006/metadata/longProperties"/>
  </ds:schemaRefs>
</ds:datastoreItem>
</file>

<file path=customXml/itemProps3.xml><?xml version="1.0" encoding="utf-8"?>
<ds:datastoreItem xmlns:ds="http://schemas.openxmlformats.org/officeDocument/2006/customXml" ds:itemID="{FEAD648A-8375-4247-8475-DE7313A394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11914</TotalTime>
  <Words>9256</Words>
  <Application>Microsoft Macintosh PowerPoint</Application>
  <PresentationFormat>Breedbeeld</PresentationFormat>
  <Paragraphs>829</Paragraphs>
  <Slides>66</Slides>
  <Notes>51</Notes>
  <HiddenSlides>2</HiddenSlides>
  <MMClips>1</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66</vt:i4>
      </vt:variant>
    </vt:vector>
  </HeadingPairs>
  <TitlesOfParts>
    <vt:vector size="75" baseType="lpstr">
      <vt:lpstr>Arial</vt:lpstr>
      <vt:lpstr>Calibri</vt:lpstr>
      <vt:lpstr>Courier New</vt:lpstr>
      <vt:lpstr>Georgia</vt:lpstr>
      <vt:lpstr>Muli</vt:lpstr>
      <vt:lpstr>Muli ExtraLight</vt:lpstr>
      <vt:lpstr>Trebuchet MS</vt:lpstr>
      <vt:lpstr>Wingdings</vt:lpstr>
      <vt:lpstr>1_Kantoorthema</vt:lpstr>
      <vt:lpstr>Training Ambassadeurs &lt;naam organisatie&gt;  Dag 1:“Jij &amp; de Ambassade &lt;naam organisatie&gt;”   </vt:lpstr>
      <vt:lpstr>Afspraken</vt:lpstr>
      <vt:lpstr>Programma dag 1, &lt;Datum&gt;</vt:lpstr>
      <vt:lpstr>Anniek Stoutjesdijk</vt:lpstr>
      <vt:lpstr>Thijs van der Rol</vt:lpstr>
      <vt:lpstr>Ontstaan “inclusief werken met am</vt:lpstr>
      <vt:lpstr>Autisme Ambassade &lt;Naam organisatie&gt;</vt:lpstr>
      <vt:lpstr>Indeling training</vt:lpstr>
      <vt:lpstr>Wie ben jij?</vt:lpstr>
      <vt:lpstr>Programma dag 1, &lt;Datum&gt;</vt:lpstr>
      <vt:lpstr>Wat wil je dat het ambassadeurschap voor jou oplevert?</vt:lpstr>
      <vt:lpstr>Programma dag 1, &lt;Datum&gt;</vt:lpstr>
      <vt:lpstr>Wat is het doel van ambassadeurs?</vt:lpstr>
      <vt:lpstr>Wat is de Autisme Ambassade?</vt:lpstr>
      <vt:lpstr>PowerPoint-presentatie</vt:lpstr>
      <vt:lpstr>PowerPoint-presentatie</vt:lpstr>
      <vt:lpstr>PowerPoint-presentatie</vt:lpstr>
      <vt:lpstr>PowerPoint-presentatie</vt:lpstr>
      <vt:lpstr>Voorbeelden van activiteiten ambassadeurs</vt:lpstr>
      <vt:lpstr>Voorbeeld van een autisme ambassadeur:  Meggie Williams</vt:lpstr>
      <vt:lpstr>Andere voorbeeldvideo’s en thema video’s over werk:  https://www.vanuitautismebekeken.nl/autisme-in-het-dagelijks-leven/werk/autisme-ambassade </vt:lpstr>
      <vt:lpstr>Wat is Vanuit autisme bekeken?</vt:lpstr>
      <vt:lpstr>Rol Thijs &amp; Anniek / VAB</vt:lpstr>
      <vt:lpstr>Format plan van aanpak</vt:lpstr>
      <vt:lpstr>Programma dag 1, &lt;Datum&gt;</vt:lpstr>
      <vt:lpstr>Volwassenheidmodel:  Diversiteit en Inclusiviteit             </vt:lpstr>
      <vt:lpstr>Diversiteit / inclusief werkgeverschap</vt:lpstr>
      <vt:lpstr>Volwassenheidsmodel: Diversiteit en Inclusiviteit</vt:lpstr>
      <vt:lpstr>Onbewust</vt:lpstr>
      <vt:lpstr>Zichtbaar</vt:lpstr>
      <vt:lpstr>Bewust</vt:lpstr>
      <vt:lpstr>Acceptatie</vt:lpstr>
      <vt:lpstr>Rechtvaardig</vt:lpstr>
      <vt:lpstr>Volwassen</vt:lpstr>
      <vt:lpstr>Inclusieve cultuur</vt:lpstr>
      <vt:lpstr>Waar staan jullie nu?</vt:lpstr>
      <vt:lpstr>Ground Zero</vt:lpstr>
      <vt:lpstr>Waar zit &lt;naam organisatie&gt; in jullie beleving?</vt:lpstr>
      <vt:lpstr>Hoe inclusief is &lt;naam organisatie&gt; in jullie beleving?</vt:lpstr>
      <vt:lpstr>Stakeholders</vt:lpstr>
      <vt:lpstr>Stakeholder-analyse</vt:lpstr>
      <vt:lpstr>Programma dag 1, &lt;Datum&gt;</vt:lpstr>
      <vt:lpstr>Opdracht: een stakeholder-analyse voor de ambassade van &lt;naam organisatie&gt;</vt:lpstr>
      <vt:lpstr>Organisatiestructuur</vt:lpstr>
      <vt:lpstr>Plenair stakeholder-analyse</vt:lpstr>
      <vt:lpstr>Stakeholdercanvas voor jouw organisatie</vt:lpstr>
      <vt:lpstr>Programma dag 1, &lt;Datum&gt;</vt:lpstr>
      <vt:lpstr>Autisme Spectrum</vt:lpstr>
      <vt:lpstr>(Voor)oordelen</vt:lpstr>
      <vt:lpstr>Frequentie diagnose binnen het spectrum</vt:lpstr>
      <vt:lpstr>Veranderende diagnostiek</vt:lpstr>
      <vt:lpstr>Veranderende visie</vt:lpstr>
      <vt:lpstr>PowerPoint-presentatie</vt:lpstr>
      <vt:lpstr>Anders aankijken tegen aanpassingen</vt:lpstr>
      <vt:lpstr>Gelijkheid vs. gelijkwaardigheid</vt:lpstr>
      <vt:lpstr>Gelijkheid vs. gelijkwaardigheid</vt:lpstr>
      <vt:lpstr>Veranderende maatschappij</vt:lpstr>
      <vt:lpstr>PowerPoint-presentatie</vt:lpstr>
      <vt:lpstr>PowerPoint-presentatie</vt:lpstr>
      <vt:lpstr>Programma dag 1, &lt;Datum&gt;</vt:lpstr>
      <vt:lpstr>Uitleg eindopdracht</vt:lpstr>
      <vt:lpstr>Uitleg eindopdracht</vt:lpstr>
      <vt:lpstr>Uitleg deelname werkgroep</vt:lpstr>
      <vt:lpstr>Uitleg deelname werkgroep </vt:lpstr>
      <vt:lpstr>Afsluiting</vt:lpstr>
      <vt:lpstr>Over openheid psychische diversiteit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Autisme Ambassadeurs Parnassia Groep  Dag 1:“Jij &amp; de Autisme Ambassade Parnassia”   </dc:title>
  <dc:creator>Thijs van der Rol</dc:creator>
  <cp:lastModifiedBy>Anniek Stoutjesdijk</cp:lastModifiedBy>
  <cp:revision>24</cp:revision>
  <cp:lastPrinted>2021-02-15T09:28:51Z</cp:lastPrinted>
  <dcterms:created xsi:type="dcterms:W3CDTF">2020-02-03T15:27:57Z</dcterms:created>
  <dcterms:modified xsi:type="dcterms:W3CDTF">2021-08-30T12:37:19Z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Thijs van der Rol</vt:lpwstr>
  </property>
  <property fmtid="{D5CDD505-2E9C-101B-9397-08002B2CF9AE}" pid="3" name="SharedWithUsers">
    <vt:lpwstr/>
  </property>
  <property fmtid="{D5CDD505-2E9C-101B-9397-08002B2CF9AE}" pid="4" name="display_urn:schemas-microsoft-com:office:office#Author">
    <vt:lpwstr>Anniek Stoutjesdijk</vt:lpwstr>
  </property>
  <property fmtid="{D5CDD505-2E9C-101B-9397-08002B2CF9AE}" pid="5" name="ComplianceAssetId">
    <vt:lpwstr/>
  </property>
  <property fmtid="{D5CDD505-2E9C-101B-9397-08002B2CF9AE}" pid="6" name="ContentTypeId">
    <vt:lpwstr>0x010100F9212072F513094A98F73A50423FD24F</vt:lpwstr>
  </property>
  <property fmtid="{D5CDD505-2E9C-101B-9397-08002B2CF9AE}" pid="7" name="_SourceUrl">
    <vt:lpwstr/>
  </property>
  <property fmtid="{D5CDD505-2E9C-101B-9397-08002B2CF9AE}" pid="8" name="_SharedFileIndex">
    <vt:lpwstr/>
  </property>
</Properties>
</file>